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6"/>
  </p:notesMasterIdLst>
  <p:sldIdLst>
    <p:sldId id="343" r:id="rId2"/>
    <p:sldId id="256" r:id="rId3"/>
    <p:sldId id="392" r:id="rId4"/>
    <p:sldId id="352" r:id="rId5"/>
    <p:sldId id="393" r:id="rId6"/>
    <p:sldId id="346" r:id="rId7"/>
    <p:sldId id="347" r:id="rId8"/>
    <p:sldId id="394" r:id="rId9"/>
    <p:sldId id="395" r:id="rId10"/>
    <p:sldId id="350" r:id="rId11"/>
    <p:sldId id="353" r:id="rId12"/>
    <p:sldId id="559" r:id="rId13"/>
    <p:sldId id="359" r:id="rId14"/>
    <p:sldId id="360" r:id="rId15"/>
  </p:sldIdLst>
  <p:sldSz cx="12161838" cy="6858000"/>
  <p:notesSz cx="6858000" cy="9144000"/>
  <p:embeddedFontLst>
    <p:embeddedFont>
      <p:font typeface="Amatic SC" panose="00000500000000000000" pitchFamily="2" charset="-79"/>
      <p:regular r:id="rId17"/>
      <p:bold r:id="rId18"/>
    </p:embeddedFont>
    <p:embeddedFont>
      <p:font typeface="Bebas Neue" panose="020B0604020202020204" charset="0"/>
      <p:regular r:id="rId19"/>
    </p:embeddedFont>
    <p:embeddedFont>
      <p:font typeface="Chewy" panose="020B0604020202020204" charset="0"/>
      <p:regular r:id="rId20"/>
    </p:embeddedFont>
    <p:embeddedFont>
      <p:font typeface="Nunito" panose="000005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082"/>
    <a:srgbClr val="F7F2DD"/>
    <a:srgbClr val="000000"/>
    <a:srgbClr val="FF9999"/>
    <a:srgbClr val="E7F3ED"/>
    <a:srgbClr val="FCD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9" autoAdjust="0"/>
    <p:restoredTop sz="86556" autoAdjust="0"/>
  </p:normalViewPr>
  <p:slideViewPr>
    <p:cSldViewPr snapToGrid="0">
      <p:cViewPr varScale="1">
        <p:scale>
          <a:sx n="62" d="100"/>
          <a:sy n="62" d="100"/>
        </p:scale>
        <p:origin x="1044" y="72"/>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41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thơ</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27180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Em cần lưu ý gì về hình thức trình bày?</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13244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Em cần lưu ý những từ ngữ nào dễ nhầm lẫn khi viết?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a:solidFill>
                <a:srgbClr val="FF0000"/>
              </a:solidFill>
              <a:latin typeface="+mj-lt"/>
            </a:endParaRP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17259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4" r:id="rId7"/>
    <p:sldLayoutId id="2147483684" r:id="rId8"/>
    <p:sldLayoutId id="2147483685" r:id="rId9"/>
    <p:sldLayoutId id="214748368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9" y="179150"/>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Làm bài tập a hoặc b.</a:t>
            </a:r>
            <a:endParaRPr lang="en-US" sz="4400">
              <a:solidFill>
                <a:srgbClr val="0070C0"/>
              </a:solidFill>
              <a:latin typeface="+mj-lt"/>
            </a:endParaRPr>
          </a:p>
        </p:txBody>
      </p:sp>
      <p:sp>
        <p:nvSpPr>
          <p:cNvPr id="2" name="Google Shape;7902;p32">
            <a:extLst>
              <a:ext uri="{FF2B5EF4-FFF2-40B4-BE49-F238E27FC236}">
                <a16:creationId xmlns:a16="http://schemas.microsoft.com/office/drawing/2014/main" id="{8604A02D-B335-C530-0AE4-923F251030C6}"/>
              </a:ext>
            </a:extLst>
          </p:cNvPr>
          <p:cNvSpPr txBox="1">
            <a:spLocks/>
          </p:cNvSpPr>
          <p:nvPr/>
        </p:nvSpPr>
        <p:spPr>
          <a:xfrm>
            <a:off x="1005130" y="910512"/>
            <a:ext cx="108526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a. Chọn </a:t>
            </a:r>
            <a:r>
              <a:rPr lang="en-US" sz="3200" i="1">
                <a:solidFill>
                  <a:srgbClr val="0070C0"/>
                </a:solidFill>
                <a:latin typeface="+mj-lt"/>
              </a:rPr>
              <a:t>l </a:t>
            </a:r>
            <a:r>
              <a:rPr lang="en-US" sz="3200">
                <a:solidFill>
                  <a:srgbClr val="0070C0"/>
                </a:solidFill>
                <a:latin typeface="+mj-lt"/>
              </a:rPr>
              <a:t>hoặc </a:t>
            </a:r>
            <a:r>
              <a:rPr lang="en-US" sz="3200" i="1">
                <a:solidFill>
                  <a:srgbClr val="0070C0"/>
                </a:solidFill>
                <a:latin typeface="+mj-lt"/>
              </a:rPr>
              <a:t>n </a:t>
            </a:r>
            <a:r>
              <a:rPr lang="en-US" sz="3200">
                <a:solidFill>
                  <a:srgbClr val="0070C0"/>
                </a:solidFill>
                <a:latin typeface="+mj-lt"/>
              </a:rPr>
              <a:t>thay cho ô vuông.</a:t>
            </a:r>
          </a:p>
        </p:txBody>
      </p:sp>
      <p:sp>
        <p:nvSpPr>
          <p:cNvPr id="3" name="Google Shape;7902;p32">
            <a:extLst>
              <a:ext uri="{FF2B5EF4-FFF2-40B4-BE49-F238E27FC236}">
                <a16:creationId xmlns:a16="http://schemas.microsoft.com/office/drawing/2014/main" id="{DA265BB9-44F7-C237-8C25-BC153C4867ED}"/>
              </a:ext>
            </a:extLst>
          </p:cNvPr>
          <p:cNvSpPr txBox="1">
            <a:spLocks/>
          </p:cNvSpPr>
          <p:nvPr/>
        </p:nvSpPr>
        <p:spPr>
          <a:xfrm>
            <a:off x="1005130" y="5947488"/>
            <a:ext cx="108526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lnSpc>
                <a:spcPct val="150000"/>
              </a:lnSpc>
            </a:pPr>
            <a:r>
              <a:rPr lang="en-US" sz="3200">
                <a:solidFill>
                  <a:srgbClr val="000000"/>
                </a:solidFill>
                <a:latin typeface="+mj-lt"/>
              </a:rPr>
              <a:t>Tớ là chiếc xe lu</a:t>
            </a:r>
          </a:p>
          <a:p>
            <a:pPr algn="just">
              <a:lnSpc>
                <a:spcPct val="150000"/>
              </a:lnSpc>
              <a:spcAft>
                <a:spcPts val="1200"/>
              </a:spcAft>
            </a:pPr>
            <a:r>
              <a:rPr lang="en-US" sz="3200">
                <a:solidFill>
                  <a:srgbClr val="000000"/>
                </a:solidFill>
                <a:latin typeface="+mj-lt"/>
              </a:rPr>
              <a:t>Người tớ to </a:t>
            </a:r>
            <a:r>
              <a:rPr lang="en-US" sz="3200">
                <a:solidFill>
                  <a:srgbClr val="FF0000"/>
                </a:solidFill>
                <a:latin typeface="+mj-lt"/>
              </a:rPr>
              <a:t>l</a:t>
            </a:r>
            <a:r>
              <a:rPr lang="en-US" sz="3200">
                <a:solidFill>
                  <a:srgbClr val="000000"/>
                </a:solidFill>
                <a:latin typeface="+mj-lt"/>
              </a:rPr>
              <a:t>ù </a:t>
            </a:r>
            <a:r>
              <a:rPr lang="en-US" sz="3200">
                <a:solidFill>
                  <a:srgbClr val="FF0000"/>
                </a:solidFill>
                <a:latin typeface="+mj-lt"/>
              </a:rPr>
              <a:t>l</a:t>
            </a:r>
            <a:r>
              <a:rPr lang="en-US" sz="3200">
                <a:solidFill>
                  <a:srgbClr val="000000"/>
                </a:solidFill>
                <a:latin typeface="+mj-lt"/>
              </a:rPr>
              <a:t>ù.</a:t>
            </a:r>
          </a:p>
          <a:p>
            <a:pPr algn="just">
              <a:lnSpc>
                <a:spcPct val="150000"/>
              </a:lnSpc>
            </a:pPr>
            <a:r>
              <a:rPr lang="en-US" sz="3200">
                <a:solidFill>
                  <a:srgbClr val="000000"/>
                </a:solidFill>
                <a:latin typeface="+mj-lt"/>
              </a:rPr>
              <a:t>Con đường </a:t>
            </a:r>
            <a:r>
              <a:rPr lang="en-US" sz="3200">
                <a:solidFill>
                  <a:srgbClr val="FF0000"/>
                </a:solidFill>
                <a:latin typeface="+mj-lt"/>
              </a:rPr>
              <a:t>n</a:t>
            </a:r>
            <a:r>
              <a:rPr lang="en-US" sz="3200">
                <a:solidFill>
                  <a:srgbClr val="000000"/>
                </a:solidFill>
                <a:latin typeface="+mj-lt"/>
              </a:rPr>
              <a:t>ào mới đắp</a:t>
            </a:r>
          </a:p>
          <a:p>
            <a:pPr algn="just">
              <a:lnSpc>
                <a:spcPct val="150000"/>
              </a:lnSpc>
              <a:spcAft>
                <a:spcPts val="1200"/>
              </a:spcAft>
            </a:pPr>
            <a:r>
              <a:rPr lang="en-US" sz="3200">
                <a:solidFill>
                  <a:srgbClr val="000000"/>
                </a:solidFill>
                <a:latin typeface="+mj-lt"/>
              </a:rPr>
              <a:t>Tớ san bằng tăm tắp.</a:t>
            </a:r>
          </a:p>
          <a:p>
            <a:pPr algn="just">
              <a:lnSpc>
                <a:spcPct val="150000"/>
              </a:lnSpc>
            </a:pPr>
            <a:r>
              <a:rPr lang="en-US" sz="3200">
                <a:solidFill>
                  <a:srgbClr val="000000"/>
                </a:solidFill>
                <a:latin typeface="+mj-lt"/>
              </a:rPr>
              <a:t>Con đường </a:t>
            </a:r>
            <a:r>
              <a:rPr lang="en-US" sz="3200">
                <a:solidFill>
                  <a:srgbClr val="FF0000"/>
                </a:solidFill>
                <a:latin typeface="+mj-lt"/>
              </a:rPr>
              <a:t>n</a:t>
            </a:r>
            <a:r>
              <a:rPr lang="en-US" sz="3200">
                <a:solidFill>
                  <a:srgbClr val="000000"/>
                </a:solidFill>
                <a:latin typeface="+mj-lt"/>
              </a:rPr>
              <a:t>ào rải nhựa</a:t>
            </a:r>
          </a:p>
          <a:p>
            <a:pPr algn="just">
              <a:lnSpc>
                <a:spcPct val="150000"/>
              </a:lnSpc>
            </a:pPr>
            <a:r>
              <a:rPr lang="en-US" sz="3200">
                <a:solidFill>
                  <a:srgbClr val="000000"/>
                </a:solidFill>
                <a:latin typeface="+mj-lt"/>
              </a:rPr>
              <a:t>Tớ là phẳng như lụa.</a:t>
            </a:r>
          </a:p>
        </p:txBody>
      </p:sp>
      <p:sp>
        <p:nvSpPr>
          <p:cNvPr id="4" name="Google Shape;7902;p32">
            <a:extLst>
              <a:ext uri="{FF2B5EF4-FFF2-40B4-BE49-F238E27FC236}">
                <a16:creationId xmlns:a16="http://schemas.microsoft.com/office/drawing/2014/main" id="{733BCD42-801D-DF59-9494-715A775E3ED6}"/>
              </a:ext>
            </a:extLst>
          </p:cNvPr>
          <p:cNvSpPr txBox="1">
            <a:spLocks/>
          </p:cNvSpPr>
          <p:nvPr/>
        </p:nvSpPr>
        <p:spPr>
          <a:xfrm>
            <a:off x="6431439" y="6138547"/>
            <a:ext cx="542630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lnSpc>
                <a:spcPct val="150000"/>
              </a:lnSpc>
            </a:pPr>
            <a:r>
              <a:rPr lang="en-US" sz="3200">
                <a:solidFill>
                  <a:srgbClr val="000000"/>
                </a:solidFill>
                <a:latin typeface="+mj-lt"/>
              </a:rPr>
              <a:t>Trời </a:t>
            </a:r>
            <a:r>
              <a:rPr lang="en-US" sz="3200">
                <a:solidFill>
                  <a:srgbClr val="FF0000"/>
                </a:solidFill>
                <a:latin typeface="+mj-lt"/>
              </a:rPr>
              <a:t>n</a:t>
            </a:r>
            <a:r>
              <a:rPr lang="en-US" sz="3200">
                <a:solidFill>
                  <a:srgbClr val="000000"/>
                </a:solidFill>
                <a:latin typeface="+mj-lt"/>
              </a:rPr>
              <a:t>óng như </a:t>
            </a:r>
            <a:r>
              <a:rPr lang="en-US" sz="3200">
                <a:solidFill>
                  <a:srgbClr val="FF0000"/>
                </a:solidFill>
                <a:latin typeface="+mj-lt"/>
              </a:rPr>
              <a:t>l</a:t>
            </a:r>
            <a:r>
              <a:rPr lang="en-US" sz="3200">
                <a:solidFill>
                  <a:srgbClr val="000000"/>
                </a:solidFill>
                <a:latin typeface="+mj-lt"/>
              </a:rPr>
              <a:t>ửa thiêu</a:t>
            </a:r>
          </a:p>
          <a:p>
            <a:pPr algn="just">
              <a:lnSpc>
                <a:spcPct val="150000"/>
              </a:lnSpc>
              <a:spcAft>
                <a:spcPts val="1200"/>
              </a:spcAft>
            </a:pPr>
            <a:r>
              <a:rPr lang="en-US" sz="3200">
                <a:solidFill>
                  <a:srgbClr val="000000"/>
                </a:solidFill>
                <a:latin typeface="+mj-lt"/>
              </a:rPr>
              <a:t>Tớ vẫn </a:t>
            </a:r>
            <a:r>
              <a:rPr lang="en-US" sz="3200">
                <a:solidFill>
                  <a:srgbClr val="FF0000"/>
                </a:solidFill>
                <a:latin typeface="+mj-lt"/>
              </a:rPr>
              <a:t>l</a:t>
            </a:r>
            <a:r>
              <a:rPr lang="en-US" sz="3200">
                <a:solidFill>
                  <a:srgbClr val="000000"/>
                </a:solidFill>
                <a:latin typeface="+mj-lt"/>
              </a:rPr>
              <a:t>ăn đều đều.</a:t>
            </a:r>
          </a:p>
          <a:p>
            <a:pPr algn="just">
              <a:lnSpc>
                <a:spcPct val="150000"/>
              </a:lnSpc>
            </a:pPr>
            <a:r>
              <a:rPr lang="en-US" sz="3200">
                <a:solidFill>
                  <a:srgbClr val="000000"/>
                </a:solidFill>
                <a:latin typeface="+mj-lt"/>
              </a:rPr>
              <a:t>Trời </a:t>
            </a:r>
            <a:r>
              <a:rPr lang="en-US" sz="3200">
                <a:solidFill>
                  <a:srgbClr val="FF0000"/>
                </a:solidFill>
                <a:latin typeface="+mj-lt"/>
              </a:rPr>
              <a:t>l</a:t>
            </a:r>
            <a:r>
              <a:rPr lang="en-US" sz="3200">
                <a:solidFill>
                  <a:srgbClr val="000000"/>
                </a:solidFill>
                <a:latin typeface="+mj-lt"/>
              </a:rPr>
              <a:t>ạnh như ướp đá</a:t>
            </a:r>
          </a:p>
          <a:p>
            <a:pPr algn="just">
              <a:lnSpc>
                <a:spcPct val="150000"/>
              </a:lnSpc>
            </a:pPr>
            <a:r>
              <a:rPr lang="en-US" sz="3200">
                <a:solidFill>
                  <a:srgbClr val="000000"/>
                </a:solidFill>
                <a:latin typeface="+mj-lt"/>
              </a:rPr>
              <a:t>Tớ càng </a:t>
            </a:r>
            <a:r>
              <a:rPr lang="en-US" sz="3200">
                <a:solidFill>
                  <a:srgbClr val="FF0000"/>
                </a:solidFill>
                <a:latin typeface="+mj-lt"/>
              </a:rPr>
              <a:t>l</a:t>
            </a:r>
            <a:r>
              <a:rPr lang="en-US" sz="3200">
                <a:solidFill>
                  <a:srgbClr val="000000"/>
                </a:solidFill>
                <a:latin typeface="+mj-lt"/>
              </a:rPr>
              <a:t>ăn vội vã.</a:t>
            </a:r>
          </a:p>
          <a:p>
            <a:pPr algn="r">
              <a:lnSpc>
                <a:spcPct val="150000"/>
              </a:lnSpc>
              <a:spcAft>
                <a:spcPts val="1200"/>
              </a:spcAft>
            </a:pPr>
            <a:r>
              <a:rPr lang="en-US" sz="3200">
                <a:solidFill>
                  <a:srgbClr val="000000"/>
                </a:solidFill>
                <a:latin typeface="+mj-lt"/>
              </a:rPr>
              <a:t>(Theo Trần Nguyên Đào)</a:t>
            </a:r>
          </a:p>
        </p:txBody>
      </p:sp>
      <p:sp>
        <p:nvSpPr>
          <p:cNvPr id="5" name="Rectangle: Rounded Corners 4">
            <a:extLst>
              <a:ext uri="{FF2B5EF4-FFF2-40B4-BE49-F238E27FC236}">
                <a16:creationId xmlns:a16="http://schemas.microsoft.com/office/drawing/2014/main" id="{6EFB421F-DA69-2C3A-9757-DC9C5364126B}"/>
              </a:ext>
            </a:extLst>
          </p:cNvPr>
          <p:cNvSpPr/>
          <p:nvPr/>
        </p:nvSpPr>
        <p:spPr>
          <a:xfrm>
            <a:off x="3276600" y="2727960"/>
            <a:ext cx="182880"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952F378-928F-34EE-F3F3-E7267DE6FF15}"/>
              </a:ext>
            </a:extLst>
          </p:cNvPr>
          <p:cNvSpPr/>
          <p:nvPr/>
        </p:nvSpPr>
        <p:spPr>
          <a:xfrm>
            <a:off x="3672840" y="2727960"/>
            <a:ext cx="182880"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21EDAB7-CE1C-BD39-1405-17519559EB20}"/>
              </a:ext>
            </a:extLst>
          </p:cNvPr>
          <p:cNvSpPr/>
          <p:nvPr/>
        </p:nvSpPr>
        <p:spPr>
          <a:xfrm>
            <a:off x="3328416" y="3657600"/>
            <a:ext cx="201169"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DA58672-6377-F6E9-E032-8DA9AE0AD003}"/>
              </a:ext>
            </a:extLst>
          </p:cNvPr>
          <p:cNvSpPr/>
          <p:nvPr/>
        </p:nvSpPr>
        <p:spPr>
          <a:xfrm>
            <a:off x="3328416" y="5238269"/>
            <a:ext cx="201169"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552481C-B77D-C048-C7E9-ADF3CA911DB4}"/>
              </a:ext>
            </a:extLst>
          </p:cNvPr>
          <p:cNvSpPr/>
          <p:nvPr/>
        </p:nvSpPr>
        <p:spPr>
          <a:xfrm>
            <a:off x="7427976" y="2948940"/>
            <a:ext cx="201169"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F5C597C-D75D-E996-CF8B-51207CF44AA7}"/>
              </a:ext>
            </a:extLst>
          </p:cNvPr>
          <p:cNvSpPr/>
          <p:nvPr/>
        </p:nvSpPr>
        <p:spPr>
          <a:xfrm>
            <a:off x="9159833" y="2914651"/>
            <a:ext cx="201169"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54E651-8C2A-0BD1-2161-B4E27E7153B3}"/>
              </a:ext>
            </a:extLst>
          </p:cNvPr>
          <p:cNvSpPr/>
          <p:nvPr/>
        </p:nvSpPr>
        <p:spPr>
          <a:xfrm>
            <a:off x="7849193" y="3672840"/>
            <a:ext cx="201169"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F74FA1B-4D0C-D591-3E67-A67F7B59E61F}"/>
              </a:ext>
            </a:extLst>
          </p:cNvPr>
          <p:cNvSpPr/>
          <p:nvPr/>
        </p:nvSpPr>
        <p:spPr>
          <a:xfrm>
            <a:off x="7312151" y="4581564"/>
            <a:ext cx="201169"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F342A7E-049A-846D-BE1F-5E2BC938A691}"/>
              </a:ext>
            </a:extLst>
          </p:cNvPr>
          <p:cNvSpPr/>
          <p:nvPr/>
        </p:nvSpPr>
        <p:spPr>
          <a:xfrm>
            <a:off x="8080842" y="5289330"/>
            <a:ext cx="201169" cy="4419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28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6"/>
                                        </p:tgtEl>
                                      </p:cBhvr>
                                    </p:animEffect>
                                    <p:anim calcmode="lin" valueType="num">
                                      <p:cBhvr>
                                        <p:cTn id="15" dur="1000"/>
                                        <p:tgtEl>
                                          <p:spTgt spid="6"/>
                                        </p:tgtEl>
                                        <p:attrNameLst>
                                          <p:attrName>ppt_x</p:attrName>
                                        </p:attrNameLst>
                                      </p:cBhvr>
                                      <p:tavLst>
                                        <p:tav tm="0">
                                          <p:val>
                                            <p:strVal val="ppt_x"/>
                                          </p:val>
                                        </p:tav>
                                        <p:tav tm="100000">
                                          <p:val>
                                            <p:strVal val="ppt_x"/>
                                          </p:val>
                                        </p:tav>
                                      </p:tavLst>
                                    </p:anim>
                                    <p:anim calcmode="lin" valueType="num">
                                      <p:cBhvr>
                                        <p:cTn id="16" dur="1000"/>
                                        <p:tgtEl>
                                          <p:spTgt spid="6"/>
                                        </p:tgtEl>
                                        <p:attrNameLst>
                                          <p:attrName>ppt_y</p:attrName>
                                        </p:attrNameLst>
                                      </p:cBhvr>
                                      <p:tavLst>
                                        <p:tav tm="0">
                                          <p:val>
                                            <p:strVal val="ppt_y"/>
                                          </p:val>
                                        </p:tav>
                                        <p:tav tm="100000">
                                          <p:val>
                                            <p:strVal val="ppt_y+.1"/>
                                          </p:val>
                                        </p:tav>
                                      </p:tavLst>
                                    </p:anim>
                                    <p:set>
                                      <p:cBhvr>
                                        <p:cTn id="17"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7"/>
                                        </p:tgtEl>
                                      </p:cBhvr>
                                    </p:animEffect>
                                    <p:anim calcmode="lin" valueType="num">
                                      <p:cBhvr>
                                        <p:cTn id="23" dur="1000"/>
                                        <p:tgtEl>
                                          <p:spTgt spid="7"/>
                                        </p:tgtEl>
                                        <p:attrNameLst>
                                          <p:attrName>ppt_x</p:attrName>
                                        </p:attrNameLst>
                                      </p:cBhvr>
                                      <p:tavLst>
                                        <p:tav tm="0">
                                          <p:val>
                                            <p:strVal val="ppt_x"/>
                                          </p:val>
                                        </p:tav>
                                        <p:tav tm="100000">
                                          <p:val>
                                            <p:strVal val="ppt_x"/>
                                          </p:val>
                                        </p:tav>
                                      </p:tavLst>
                                    </p:anim>
                                    <p:anim calcmode="lin" valueType="num">
                                      <p:cBhvr>
                                        <p:cTn id="24" dur="1000"/>
                                        <p:tgtEl>
                                          <p:spTgt spid="7"/>
                                        </p:tgtEl>
                                        <p:attrNameLst>
                                          <p:attrName>ppt_y</p:attrName>
                                        </p:attrNameLst>
                                      </p:cBhvr>
                                      <p:tavLst>
                                        <p:tav tm="0">
                                          <p:val>
                                            <p:strVal val="ppt_y"/>
                                          </p:val>
                                        </p:tav>
                                        <p:tav tm="100000">
                                          <p:val>
                                            <p:strVal val="ppt_y+.1"/>
                                          </p:val>
                                        </p:tav>
                                      </p:tavLst>
                                    </p:anim>
                                    <p:set>
                                      <p:cBhvr>
                                        <p:cTn id="25"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12"/>
                                        </p:tgtEl>
                                      </p:cBhvr>
                                    </p:animEffect>
                                    <p:anim calcmode="lin" valueType="num">
                                      <p:cBhvr>
                                        <p:cTn id="63" dur="1000"/>
                                        <p:tgtEl>
                                          <p:spTgt spid="12"/>
                                        </p:tgtEl>
                                        <p:attrNameLst>
                                          <p:attrName>ppt_x</p:attrName>
                                        </p:attrNameLst>
                                      </p:cBhvr>
                                      <p:tavLst>
                                        <p:tav tm="0">
                                          <p:val>
                                            <p:strVal val="ppt_x"/>
                                          </p:val>
                                        </p:tav>
                                        <p:tav tm="100000">
                                          <p:val>
                                            <p:strVal val="ppt_x"/>
                                          </p:val>
                                        </p:tav>
                                      </p:tavLst>
                                    </p:anim>
                                    <p:anim calcmode="lin" valueType="num">
                                      <p:cBhvr>
                                        <p:cTn id="64" dur="1000"/>
                                        <p:tgtEl>
                                          <p:spTgt spid="12"/>
                                        </p:tgtEl>
                                        <p:attrNameLst>
                                          <p:attrName>ppt_y</p:attrName>
                                        </p:attrNameLst>
                                      </p:cBhvr>
                                      <p:tavLst>
                                        <p:tav tm="0">
                                          <p:val>
                                            <p:strVal val="ppt_y"/>
                                          </p:val>
                                        </p:tav>
                                        <p:tav tm="100000">
                                          <p:val>
                                            <p:strVal val="ppt_y+.1"/>
                                          </p:val>
                                        </p:tav>
                                      </p:tavLst>
                                    </p:anim>
                                    <p:set>
                                      <p:cBhvr>
                                        <p:cTn id="65"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9" y="179150"/>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Làm bài tập a hoặc b.</a:t>
            </a:r>
            <a:endParaRPr lang="en-US" sz="4400">
              <a:solidFill>
                <a:srgbClr val="0070C0"/>
              </a:solidFill>
              <a:latin typeface="+mj-lt"/>
            </a:endParaRPr>
          </a:p>
        </p:txBody>
      </p:sp>
      <p:sp>
        <p:nvSpPr>
          <p:cNvPr id="2" name="Google Shape;7902;p32">
            <a:extLst>
              <a:ext uri="{FF2B5EF4-FFF2-40B4-BE49-F238E27FC236}">
                <a16:creationId xmlns:a16="http://schemas.microsoft.com/office/drawing/2014/main" id="{8604A02D-B335-C530-0AE4-923F251030C6}"/>
              </a:ext>
            </a:extLst>
          </p:cNvPr>
          <p:cNvSpPr txBox="1">
            <a:spLocks/>
          </p:cNvSpPr>
          <p:nvPr/>
        </p:nvSpPr>
        <p:spPr>
          <a:xfrm>
            <a:off x="1005130" y="910512"/>
            <a:ext cx="108526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b. Tìm tiếng chứa vần </a:t>
            </a:r>
            <a:r>
              <a:rPr lang="en-US" sz="3200" i="1">
                <a:solidFill>
                  <a:srgbClr val="0070C0"/>
                </a:solidFill>
                <a:latin typeface="+mj-lt"/>
              </a:rPr>
              <a:t>ăn </a:t>
            </a:r>
            <a:r>
              <a:rPr lang="en-US" sz="3200">
                <a:solidFill>
                  <a:srgbClr val="0070C0"/>
                </a:solidFill>
                <a:latin typeface="+mj-lt"/>
              </a:rPr>
              <a:t>hoặc </a:t>
            </a:r>
            <a:r>
              <a:rPr lang="en-US" sz="3200" i="1">
                <a:solidFill>
                  <a:srgbClr val="0070C0"/>
                </a:solidFill>
                <a:latin typeface="+mj-lt"/>
              </a:rPr>
              <a:t>âng </a:t>
            </a:r>
            <a:r>
              <a:rPr lang="en-US" sz="3200">
                <a:solidFill>
                  <a:srgbClr val="0070C0"/>
                </a:solidFill>
                <a:latin typeface="+mj-lt"/>
              </a:rPr>
              <a:t>thay cho ô vuông.</a:t>
            </a:r>
          </a:p>
        </p:txBody>
      </p:sp>
      <p:sp>
        <p:nvSpPr>
          <p:cNvPr id="3" name="Google Shape;7902;p32">
            <a:extLst>
              <a:ext uri="{FF2B5EF4-FFF2-40B4-BE49-F238E27FC236}">
                <a16:creationId xmlns:a16="http://schemas.microsoft.com/office/drawing/2014/main" id="{DA265BB9-44F7-C237-8C25-BC153C4867ED}"/>
              </a:ext>
            </a:extLst>
          </p:cNvPr>
          <p:cNvSpPr txBox="1">
            <a:spLocks/>
          </p:cNvSpPr>
          <p:nvPr/>
        </p:nvSpPr>
        <p:spPr>
          <a:xfrm>
            <a:off x="1005130" y="5459808"/>
            <a:ext cx="103192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lnSpc>
                <a:spcPct val="150000"/>
              </a:lnSpc>
            </a:pPr>
            <a:r>
              <a:rPr lang="en-US" sz="3600">
                <a:solidFill>
                  <a:srgbClr val="000000"/>
                </a:solidFill>
                <a:latin typeface="+mj-lt"/>
              </a:rPr>
              <a:t>	Đêm đã về khuya, cảnh vật </a:t>
            </a:r>
            <a:r>
              <a:rPr lang="en-US" sz="3600">
                <a:solidFill>
                  <a:srgbClr val="FF0000"/>
                </a:solidFill>
                <a:latin typeface="+mj-lt"/>
              </a:rPr>
              <a:t>vắng</a:t>
            </a:r>
            <a:r>
              <a:rPr lang="en-US" sz="3600">
                <a:solidFill>
                  <a:srgbClr val="000000"/>
                </a:solidFill>
                <a:latin typeface="+mj-lt"/>
              </a:rPr>
              <a:t> vẻ, yên tĩnh. Mặt </a:t>
            </a:r>
            <a:r>
              <a:rPr lang="en-US" sz="3600">
                <a:solidFill>
                  <a:srgbClr val="FF0000"/>
                </a:solidFill>
                <a:latin typeface="+mj-lt"/>
              </a:rPr>
              <a:t>trăng</a:t>
            </a:r>
            <a:r>
              <a:rPr lang="en-US" sz="3600">
                <a:solidFill>
                  <a:srgbClr val="000000"/>
                </a:solidFill>
                <a:latin typeface="+mj-lt"/>
              </a:rPr>
              <a:t> đã lên cao, tròn vành vạnh. Ánh </a:t>
            </a:r>
            <a:r>
              <a:rPr lang="en-US" sz="3600">
                <a:solidFill>
                  <a:srgbClr val="FF0000"/>
                </a:solidFill>
                <a:latin typeface="+mj-lt"/>
              </a:rPr>
              <a:t>trăng</a:t>
            </a:r>
            <a:r>
              <a:rPr lang="en-US" sz="3600">
                <a:solidFill>
                  <a:srgbClr val="000000"/>
                </a:solidFill>
                <a:latin typeface="+mj-lt"/>
              </a:rPr>
              <a:t> sáng </a:t>
            </a:r>
            <a:r>
              <a:rPr lang="en-US" sz="3600">
                <a:solidFill>
                  <a:srgbClr val="FF0000"/>
                </a:solidFill>
                <a:latin typeface="+mj-lt"/>
              </a:rPr>
              <a:t>vằng</a:t>
            </a:r>
            <a:r>
              <a:rPr lang="en-US" sz="3600">
                <a:solidFill>
                  <a:srgbClr val="000000"/>
                </a:solidFill>
                <a:latin typeface="+mj-lt"/>
              </a:rPr>
              <a:t> vặc, chiếu xuống mặt hồ. Những gợn sóng lăn </a:t>
            </a:r>
            <a:r>
              <a:rPr lang="en-US" sz="3600">
                <a:solidFill>
                  <a:srgbClr val="FF0000"/>
                </a:solidFill>
                <a:latin typeface="+mj-lt"/>
              </a:rPr>
              <a:t>tăn</a:t>
            </a:r>
            <a:r>
              <a:rPr lang="en-US" sz="3600">
                <a:solidFill>
                  <a:srgbClr val="000000"/>
                </a:solidFill>
                <a:latin typeface="+mj-lt"/>
              </a:rPr>
              <a:t> phản chiếu ánh sáng lóng lánh như ánh bạc.</a:t>
            </a:r>
          </a:p>
        </p:txBody>
      </p:sp>
      <p:sp>
        <p:nvSpPr>
          <p:cNvPr id="5" name="Rectangle: Rounded Corners 4">
            <a:extLst>
              <a:ext uri="{FF2B5EF4-FFF2-40B4-BE49-F238E27FC236}">
                <a16:creationId xmlns:a16="http://schemas.microsoft.com/office/drawing/2014/main" id="{82D95A5E-7326-255D-B5D2-F5B6DEF5E005}"/>
              </a:ext>
            </a:extLst>
          </p:cNvPr>
          <p:cNvSpPr/>
          <p:nvPr/>
        </p:nvSpPr>
        <p:spPr>
          <a:xfrm>
            <a:off x="8375073" y="2171093"/>
            <a:ext cx="1080655" cy="5347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63C7640-0756-0FC9-93E9-F2B4C1CFD786}"/>
              </a:ext>
            </a:extLst>
          </p:cNvPr>
          <p:cNvSpPr/>
          <p:nvPr/>
        </p:nvSpPr>
        <p:spPr>
          <a:xfrm>
            <a:off x="3117273" y="3016069"/>
            <a:ext cx="1080655" cy="53477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99646C2-5C16-57EF-FE46-C04B47135387}"/>
              </a:ext>
            </a:extLst>
          </p:cNvPr>
          <p:cNvSpPr/>
          <p:nvPr/>
        </p:nvSpPr>
        <p:spPr>
          <a:xfrm>
            <a:off x="1005131" y="3815451"/>
            <a:ext cx="1226838" cy="5347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2568776-634A-72F6-55AB-917331BD65A8}"/>
              </a:ext>
            </a:extLst>
          </p:cNvPr>
          <p:cNvSpPr/>
          <p:nvPr/>
        </p:nvSpPr>
        <p:spPr>
          <a:xfrm>
            <a:off x="3312589" y="3815451"/>
            <a:ext cx="1226838" cy="53477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3B7938D-15C0-D7BE-809D-A35115CD2CE3}"/>
              </a:ext>
            </a:extLst>
          </p:cNvPr>
          <p:cNvSpPr/>
          <p:nvPr/>
        </p:nvSpPr>
        <p:spPr>
          <a:xfrm>
            <a:off x="3926008" y="4614833"/>
            <a:ext cx="844112" cy="53477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065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6"/>
                                        </p:tgtEl>
                                      </p:cBhvr>
                                    </p:animEffect>
                                    <p:anim calcmode="lin" valueType="num">
                                      <p:cBhvr>
                                        <p:cTn id="15" dur="1000"/>
                                        <p:tgtEl>
                                          <p:spTgt spid="6"/>
                                        </p:tgtEl>
                                        <p:attrNameLst>
                                          <p:attrName>ppt_x</p:attrName>
                                        </p:attrNameLst>
                                      </p:cBhvr>
                                      <p:tavLst>
                                        <p:tav tm="0">
                                          <p:val>
                                            <p:strVal val="ppt_x"/>
                                          </p:val>
                                        </p:tav>
                                        <p:tav tm="100000">
                                          <p:val>
                                            <p:strVal val="ppt_x"/>
                                          </p:val>
                                        </p:tav>
                                      </p:tavLst>
                                    </p:anim>
                                    <p:anim calcmode="lin" valueType="num">
                                      <p:cBhvr>
                                        <p:cTn id="16" dur="1000"/>
                                        <p:tgtEl>
                                          <p:spTgt spid="6"/>
                                        </p:tgtEl>
                                        <p:attrNameLst>
                                          <p:attrName>ppt_y</p:attrName>
                                        </p:attrNameLst>
                                      </p:cBhvr>
                                      <p:tavLst>
                                        <p:tav tm="0">
                                          <p:val>
                                            <p:strVal val="ppt_y"/>
                                          </p:val>
                                        </p:tav>
                                        <p:tav tm="100000">
                                          <p:val>
                                            <p:strVal val="ppt_y+.1"/>
                                          </p:val>
                                        </p:tav>
                                      </p:tavLst>
                                    </p:anim>
                                    <p:set>
                                      <p:cBhvr>
                                        <p:cTn id="17"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7"/>
                                        </p:tgtEl>
                                      </p:cBhvr>
                                    </p:animEffect>
                                    <p:anim calcmode="lin" valueType="num">
                                      <p:cBhvr>
                                        <p:cTn id="23" dur="1000"/>
                                        <p:tgtEl>
                                          <p:spTgt spid="7"/>
                                        </p:tgtEl>
                                        <p:attrNameLst>
                                          <p:attrName>ppt_x</p:attrName>
                                        </p:attrNameLst>
                                      </p:cBhvr>
                                      <p:tavLst>
                                        <p:tav tm="0">
                                          <p:val>
                                            <p:strVal val="ppt_x"/>
                                          </p:val>
                                        </p:tav>
                                        <p:tav tm="100000">
                                          <p:val>
                                            <p:strVal val="ppt_x"/>
                                          </p:val>
                                        </p:tav>
                                      </p:tavLst>
                                    </p:anim>
                                    <p:anim calcmode="lin" valueType="num">
                                      <p:cBhvr>
                                        <p:cTn id="24" dur="1000"/>
                                        <p:tgtEl>
                                          <p:spTgt spid="7"/>
                                        </p:tgtEl>
                                        <p:attrNameLst>
                                          <p:attrName>ppt_y</p:attrName>
                                        </p:attrNameLst>
                                      </p:cBhvr>
                                      <p:tavLst>
                                        <p:tav tm="0">
                                          <p:val>
                                            <p:strVal val="ppt_y"/>
                                          </p:val>
                                        </p:tav>
                                        <p:tav tm="100000">
                                          <p:val>
                                            <p:strVal val="ppt_y+.1"/>
                                          </p:val>
                                        </p:tav>
                                      </p:tavLst>
                                    </p:anim>
                                    <p:set>
                                      <p:cBhvr>
                                        <p:cTn id="25"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1923442" y="1659849"/>
            <a:ext cx="7309113" cy="320171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Kể với người thân về một giờ học em thấy vui vẻ, thú vị.</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620444" y="806409"/>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MỞ RỘNG</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377860" y="1768046"/>
            <a:ext cx="9277814"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Nghe – viết:</a:t>
            </a:r>
            <a:br>
              <a:rPr lang="en-US" sz="7137" b="1">
                <a:latin typeface="+mj-lt"/>
              </a:rPr>
            </a:br>
            <a:r>
              <a:rPr lang="en-US" sz="7785" b="1">
                <a:solidFill>
                  <a:srgbClr val="0070C0"/>
                </a:solidFill>
                <a:latin typeface="+mj-lt"/>
              </a:rPr>
              <a:t>Nghe thầy đọc thơ</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53603" y="179378"/>
            <a:ext cx="11654633" cy="6365894"/>
            <a:chOff x="239149" y="171319"/>
            <a:chExt cx="11683537" cy="638168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553509" y="171319"/>
              <a:ext cx="5473839" cy="771349"/>
            </a:xfrm>
            <a:prstGeom prst="rect">
              <a:avLst/>
            </a:prstGeom>
            <a:grpFill/>
          </p:spPr>
          <p:txBody>
            <a:bodyPr wrap="square" rtlCol="0">
              <a:spAutoFit/>
            </a:bodyPr>
            <a:lstStyle/>
            <a:p>
              <a:pPr algn="ctr"/>
              <a:r>
                <a:rPr lang="en-US" sz="4400" b="1">
                  <a:solidFill>
                    <a:srgbClr val="0070C0"/>
                  </a:solidFill>
                  <a:latin typeface="+mn-lt"/>
                </a:rPr>
                <a:t>Nghe thầy đọc thơ</a:t>
              </a:r>
              <a:endParaRPr lang="vi-VN" sz="4400" b="1">
                <a:solidFill>
                  <a:srgbClr val="0070C0"/>
                </a:solidFill>
                <a:latin typeface="+mn-lt"/>
              </a:endParaRPr>
            </a:p>
          </p:txBody>
        </p:sp>
      </p:grpSp>
      <p:graphicFrame>
        <p:nvGraphicFramePr>
          <p:cNvPr id="3" name="Table 2">
            <a:extLst>
              <a:ext uri="{FF2B5EF4-FFF2-40B4-BE49-F238E27FC236}">
                <a16:creationId xmlns:a16="http://schemas.microsoft.com/office/drawing/2014/main" id="{598CBD19-3892-F44A-D610-0EB83093CF42}"/>
              </a:ext>
            </a:extLst>
          </p:cNvPr>
          <p:cNvGraphicFramePr>
            <a:graphicFrameLocks noGrp="1"/>
          </p:cNvGraphicFramePr>
          <p:nvPr>
            <p:extLst>
              <p:ext uri="{D42A27DB-BD31-4B8C-83A1-F6EECF244321}">
                <p14:modId xmlns:p14="http://schemas.microsoft.com/office/powerpoint/2010/main" val="2652932868"/>
              </p:ext>
            </p:extLst>
          </p:nvPr>
        </p:nvGraphicFramePr>
        <p:xfrm>
          <a:off x="1424897" y="1216394"/>
          <a:ext cx="9822223" cy="7917410"/>
        </p:xfrm>
        <a:graphic>
          <a:graphicData uri="http://schemas.openxmlformats.org/drawingml/2006/table">
            <a:tbl>
              <a:tblPr/>
              <a:tblGrid>
                <a:gridCol w="9822223">
                  <a:extLst>
                    <a:ext uri="{9D8B030D-6E8A-4147-A177-3AD203B41FA5}">
                      <a16:colId xmlns:a16="http://schemas.microsoft.com/office/drawing/2014/main" val="1198295054"/>
                    </a:ext>
                  </a:extLst>
                </a:gridCol>
              </a:tblGrid>
              <a:tr h="2979650">
                <a:tc>
                  <a:txBody>
                    <a:bodyPr/>
                    <a:lstStyle/>
                    <a:p>
                      <a:r>
                        <a:rPr lang="en-US" sz="3600">
                          <a:solidFill>
                            <a:srgbClr val="000000"/>
                          </a:solidFill>
                          <a:sym typeface="Arial"/>
                        </a:rPr>
                        <a:t>      </a:t>
                      </a:r>
                      <a:r>
                        <a:rPr lang="vi-VN" sz="3600">
                          <a:solidFill>
                            <a:srgbClr val="000000"/>
                          </a:solidFill>
                          <a:sym typeface="Arial"/>
                        </a:rPr>
                        <a:t>Em nghe thầy đọc bao ngày</a:t>
                      </a:r>
                    </a:p>
                    <a:p>
                      <a:r>
                        <a:rPr lang="vi-VN" sz="3600">
                          <a:solidFill>
                            <a:srgbClr val="000000"/>
                          </a:solidFill>
                          <a:sym typeface="Arial"/>
                        </a:rPr>
                        <a:t>Tiếng thơ đỏ nắng, xanh cây quanh nhà</a:t>
                      </a:r>
                    </a:p>
                    <a:p>
                      <a:r>
                        <a:rPr lang="en-US" sz="3600">
                          <a:solidFill>
                            <a:srgbClr val="000000"/>
                          </a:solidFill>
                          <a:sym typeface="Arial"/>
                        </a:rPr>
                        <a:t>      </a:t>
                      </a:r>
                      <a:r>
                        <a:rPr lang="vi-VN" sz="3600">
                          <a:solidFill>
                            <a:srgbClr val="000000"/>
                          </a:solidFill>
                          <a:sym typeface="Arial"/>
                        </a:rPr>
                        <a:t>M</a:t>
                      </a:r>
                      <a:r>
                        <a:rPr lang="en-US" sz="3600">
                          <a:solidFill>
                            <a:srgbClr val="000000"/>
                          </a:solidFill>
                          <a:sym typeface="Arial"/>
                        </a:rPr>
                        <a:t>á</a:t>
                      </a:r>
                      <a:r>
                        <a:rPr lang="vi-VN" sz="3600">
                          <a:solidFill>
                            <a:srgbClr val="000000"/>
                          </a:solidFill>
                          <a:sym typeface="Arial"/>
                        </a:rPr>
                        <a:t>i chèo nghiêng mặt sông xa</a:t>
                      </a:r>
                    </a:p>
                    <a:p>
                      <a:r>
                        <a:rPr lang="vi-VN" sz="3600">
                          <a:solidFill>
                            <a:srgbClr val="000000"/>
                          </a:solidFill>
                          <a:sym typeface="Arial"/>
                        </a:rPr>
                        <a:t>Bâng khuâng nghe vọng tiếng bà năm xưa</a:t>
                      </a:r>
                    </a:p>
                    <a:p>
                      <a:r>
                        <a:rPr lang="en-US" sz="3600">
                          <a:solidFill>
                            <a:srgbClr val="000000"/>
                          </a:solidFill>
                          <a:sym typeface="Arial"/>
                        </a:rPr>
                        <a:t>      </a:t>
                      </a:r>
                      <a:r>
                        <a:rPr lang="vi-VN" sz="3600">
                          <a:solidFill>
                            <a:srgbClr val="000000"/>
                          </a:solidFill>
                          <a:sym typeface="Arial"/>
                        </a:rPr>
                        <a:t>Nghe trăng thở động tàu dừa</a:t>
                      </a:r>
                    </a:p>
                    <a:p>
                      <a:r>
                        <a:rPr lang="vi-VN" sz="3600">
                          <a:solidFill>
                            <a:srgbClr val="000000"/>
                          </a:solidFill>
                          <a:sym typeface="Arial"/>
                        </a:rPr>
                        <a:t>Rào rào nghe chuyển cơn mưa giữa trời…</a:t>
                      </a:r>
                    </a:p>
                    <a:p>
                      <a:r>
                        <a:rPr lang="en-US" sz="3600">
                          <a:solidFill>
                            <a:srgbClr val="000000"/>
                          </a:solidFill>
                          <a:sym typeface="Arial"/>
                        </a:rPr>
                        <a:t>      </a:t>
                      </a:r>
                      <a:r>
                        <a:rPr lang="vi-VN" sz="3600">
                          <a:solidFill>
                            <a:srgbClr val="000000"/>
                          </a:solidFill>
                          <a:sym typeface="Arial"/>
                        </a:rPr>
                        <a:t>Thêm yêu tiếng hát nụ cười</a:t>
                      </a:r>
                    </a:p>
                    <a:p>
                      <a:r>
                        <a:rPr lang="vi-VN" sz="3600">
                          <a:solidFill>
                            <a:srgbClr val="000000"/>
                          </a:solidFill>
                          <a:sym typeface="Arial"/>
                        </a:rPr>
                        <a:t>Nghe thơ em thấy đất trời đẹp ra.</a:t>
                      </a:r>
                    </a:p>
                    <a:p>
                      <a:pPr algn="r"/>
                      <a:r>
                        <a:rPr lang="en-US" sz="3600">
                          <a:solidFill>
                            <a:srgbClr val="000000"/>
                          </a:solidFill>
                          <a:sym typeface="Arial"/>
                        </a:rPr>
                        <a:t>(Trần Đăng Khoa)</a:t>
                      </a: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r h="2979650">
                <a:tc>
                  <a:txBody>
                    <a:bodyPr/>
                    <a:lstStyle/>
                    <a:p>
                      <a:pPr algn="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8144359"/>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pic>
        <p:nvPicPr>
          <p:cNvPr id="3" name="Picture 2">
            <a:extLst>
              <a:ext uri="{FF2B5EF4-FFF2-40B4-BE49-F238E27FC236}">
                <a16:creationId xmlns:a16="http://schemas.microsoft.com/office/drawing/2014/main" id="{F63C123B-2D52-CA21-8A11-BD4EBA52E4A9}"/>
              </a:ext>
            </a:extLst>
          </p:cNvPr>
          <p:cNvPicPr>
            <a:picLocks noChangeAspect="1"/>
          </p:cNvPicPr>
          <p:nvPr/>
        </p:nvPicPr>
        <p:blipFill>
          <a:blip r:embed="rId3"/>
          <a:stretch>
            <a:fillRect/>
          </a:stretch>
        </p:blipFill>
        <p:spPr>
          <a:xfrm>
            <a:off x="6820425" y="1206713"/>
            <a:ext cx="2733675" cy="4876800"/>
          </a:xfrm>
          <a:prstGeom prst="rect">
            <a:avLst/>
          </a:prstGeom>
        </p:spPr>
      </p:pic>
    </p:spTree>
    <p:extLst>
      <p:ext uri="{BB962C8B-B14F-4D97-AF65-F5344CB8AC3E}">
        <p14:creationId xmlns:p14="http://schemas.microsoft.com/office/powerpoint/2010/main" val="1342150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E240818F-DADD-B646-ECDA-1345062988E2}"/>
              </a:ext>
            </a:extLst>
          </p:cNvPr>
          <p:cNvGrpSpPr/>
          <p:nvPr/>
        </p:nvGrpSpPr>
        <p:grpSpPr>
          <a:xfrm>
            <a:off x="253603" y="179378"/>
            <a:ext cx="11654633" cy="6365894"/>
            <a:chOff x="239149" y="171319"/>
            <a:chExt cx="11683537" cy="6381681"/>
          </a:xfrm>
          <a:solidFill>
            <a:srgbClr val="FFFFFF"/>
          </a:solidFill>
        </p:grpSpPr>
        <p:sp>
          <p:nvSpPr>
            <p:cNvPr id="6" name="TextBox 5">
              <a:extLst>
                <a:ext uri="{FF2B5EF4-FFF2-40B4-BE49-F238E27FC236}">
                  <a16:creationId xmlns:a16="http://schemas.microsoft.com/office/drawing/2014/main" id="{F36FA048-9BB9-3948-9A70-5D4F2008171E}"/>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7" name="TextBox 6">
              <a:extLst>
                <a:ext uri="{FF2B5EF4-FFF2-40B4-BE49-F238E27FC236}">
                  <a16:creationId xmlns:a16="http://schemas.microsoft.com/office/drawing/2014/main" id="{4A6C6456-9B7A-3A3E-DF0C-8CFE3F409747}"/>
                </a:ext>
              </a:extLst>
            </p:cNvPr>
            <p:cNvSpPr txBox="1"/>
            <p:nvPr/>
          </p:nvSpPr>
          <p:spPr>
            <a:xfrm>
              <a:off x="2293786" y="171319"/>
              <a:ext cx="5473839" cy="771349"/>
            </a:xfrm>
            <a:prstGeom prst="rect">
              <a:avLst/>
            </a:prstGeom>
            <a:grpFill/>
          </p:spPr>
          <p:txBody>
            <a:bodyPr wrap="square" rtlCol="0">
              <a:spAutoFit/>
            </a:bodyPr>
            <a:lstStyle/>
            <a:p>
              <a:pPr algn="ctr"/>
              <a:r>
                <a:rPr lang="en-US" sz="4400" b="1">
                  <a:solidFill>
                    <a:srgbClr val="0070C0"/>
                  </a:solidFill>
                  <a:latin typeface="+mn-lt"/>
                </a:rPr>
                <a:t>Nghe thầy đọc thơ</a:t>
              </a:r>
              <a:endParaRPr lang="vi-VN" sz="4400" b="1">
                <a:solidFill>
                  <a:srgbClr val="0070C0"/>
                </a:solidFill>
                <a:latin typeface="+mn-lt"/>
              </a:endParaRPr>
            </a:p>
          </p:txBody>
        </p:sp>
      </p:grpSp>
      <p:graphicFrame>
        <p:nvGraphicFramePr>
          <p:cNvPr id="10" name="Table 9">
            <a:extLst>
              <a:ext uri="{FF2B5EF4-FFF2-40B4-BE49-F238E27FC236}">
                <a16:creationId xmlns:a16="http://schemas.microsoft.com/office/drawing/2014/main" id="{0CBF533D-4B02-70E6-A76B-2B8EA561C11E}"/>
              </a:ext>
            </a:extLst>
          </p:cNvPr>
          <p:cNvGraphicFramePr>
            <a:graphicFrameLocks noGrp="1"/>
          </p:cNvGraphicFramePr>
          <p:nvPr>
            <p:extLst>
              <p:ext uri="{D42A27DB-BD31-4B8C-83A1-F6EECF244321}">
                <p14:modId xmlns:p14="http://schemas.microsoft.com/office/powerpoint/2010/main" val="2578529995"/>
              </p:ext>
            </p:extLst>
          </p:nvPr>
        </p:nvGraphicFramePr>
        <p:xfrm>
          <a:off x="1424897" y="1216394"/>
          <a:ext cx="9822223" cy="7917410"/>
        </p:xfrm>
        <a:graphic>
          <a:graphicData uri="http://schemas.openxmlformats.org/drawingml/2006/table">
            <a:tbl>
              <a:tblPr/>
              <a:tblGrid>
                <a:gridCol w="9822223">
                  <a:extLst>
                    <a:ext uri="{9D8B030D-6E8A-4147-A177-3AD203B41FA5}">
                      <a16:colId xmlns:a16="http://schemas.microsoft.com/office/drawing/2014/main" val="1198295054"/>
                    </a:ext>
                  </a:extLst>
                </a:gridCol>
              </a:tblGrid>
              <a:tr h="2979650">
                <a:tc>
                  <a:txBody>
                    <a:bodyPr/>
                    <a:lstStyle/>
                    <a:p>
                      <a:r>
                        <a:rPr lang="en-US" sz="3600">
                          <a:solidFill>
                            <a:srgbClr val="000000"/>
                          </a:solidFill>
                          <a:sym typeface="Arial"/>
                        </a:rPr>
                        <a:t>      </a:t>
                      </a:r>
                      <a:r>
                        <a:rPr lang="vi-VN" sz="3600">
                          <a:solidFill>
                            <a:srgbClr val="000000"/>
                          </a:solidFill>
                          <a:sym typeface="Arial"/>
                        </a:rPr>
                        <a:t>Em nghe thầy đọc bao ngày</a:t>
                      </a:r>
                    </a:p>
                    <a:p>
                      <a:r>
                        <a:rPr lang="vi-VN" sz="3600">
                          <a:solidFill>
                            <a:srgbClr val="000000"/>
                          </a:solidFill>
                          <a:sym typeface="Arial"/>
                        </a:rPr>
                        <a:t>Tiếng thơ đỏ nắng, xanh cây quanh nhà</a:t>
                      </a:r>
                    </a:p>
                    <a:p>
                      <a:r>
                        <a:rPr lang="en-US" sz="3600">
                          <a:solidFill>
                            <a:srgbClr val="000000"/>
                          </a:solidFill>
                          <a:sym typeface="Arial"/>
                        </a:rPr>
                        <a:t>      </a:t>
                      </a:r>
                      <a:r>
                        <a:rPr lang="vi-VN" sz="3600">
                          <a:solidFill>
                            <a:srgbClr val="000000"/>
                          </a:solidFill>
                          <a:sym typeface="Arial"/>
                        </a:rPr>
                        <a:t>M</a:t>
                      </a:r>
                      <a:r>
                        <a:rPr lang="en-US" sz="3600">
                          <a:solidFill>
                            <a:srgbClr val="000000"/>
                          </a:solidFill>
                          <a:sym typeface="Arial"/>
                        </a:rPr>
                        <a:t>á</a:t>
                      </a:r>
                      <a:r>
                        <a:rPr lang="vi-VN" sz="3600">
                          <a:solidFill>
                            <a:srgbClr val="000000"/>
                          </a:solidFill>
                          <a:sym typeface="Arial"/>
                        </a:rPr>
                        <a:t>i chèo nghiêng mặt sông xa</a:t>
                      </a:r>
                    </a:p>
                    <a:p>
                      <a:r>
                        <a:rPr lang="vi-VN" sz="3600">
                          <a:solidFill>
                            <a:srgbClr val="000000"/>
                          </a:solidFill>
                          <a:sym typeface="Arial"/>
                        </a:rPr>
                        <a:t>Bâng khuâng nghe vọng tiếng bà năm xưa</a:t>
                      </a:r>
                    </a:p>
                    <a:p>
                      <a:r>
                        <a:rPr lang="en-US" sz="3600">
                          <a:solidFill>
                            <a:srgbClr val="000000"/>
                          </a:solidFill>
                          <a:sym typeface="Arial"/>
                        </a:rPr>
                        <a:t>      </a:t>
                      </a:r>
                      <a:r>
                        <a:rPr lang="vi-VN" sz="3600">
                          <a:solidFill>
                            <a:srgbClr val="000000"/>
                          </a:solidFill>
                          <a:sym typeface="Arial"/>
                        </a:rPr>
                        <a:t>Nghe trăng thở động tàu dừa</a:t>
                      </a:r>
                    </a:p>
                    <a:p>
                      <a:r>
                        <a:rPr lang="vi-VN" sz="3600">
                          <a:solidFill>
                            <a:srgbClr val="000000"/>
                          </a:solidFill>
                          <a:sym typeface="Arial"/>
                        </a:rPr>
                        <a:t>Rào rào nghe chuyển cơn mưa giữa trời…</a:t>
                      </a:r>
                    </a:p>
                    <a:p>
                      <a:r>
                        <a:rPr lang="en-US" sz="3600">
                          <a:solidFill>
                            <a:srgbClr val="000000"/>
                          </a:solidFill>
                          <a:sym typeface="Arial"/>
                        </a:rPr>
                        <a:t>      </a:t>
                      </a:r>
                      <a:r>
                        <a:rPr lang="vi-VN" sz="3600">
                          <a:solidFill>
                            <a:srgbClr val="000000"/>
                          </a:solidFill>
                          <a:sym typeface="Arial"/>
                        </a:rPr>
                        <a:t>Thêm yêu tiếng hát nụ cười</a:t>
                      </a:r>
                    </a:p>
                    <a:p>
                      <a:r>
                        <a:rPr lang="vi-VN" sz="3600">
                          <a:solidFill>
                            <a:srgbClr val="000000"/>
                          </a:solidFill>
                          <a:sym typeface="Arial"/>
                        </a:rPr>
                        <a:t>Nghe thơ em thấy đất trời đẹp ra.</a:t>
                      </a:r>
                    </a:p>
                    <a:p>
                      <a:pPr algn="r"/>
                      <a:r>
                        <a:rPr lang="en-US" sz="3600">
                          <a:solidFill>
                            <a:srgbClr val="000000"/>
                          </a:solidFill>
                          <a:sym typeface="Arial"/>
                        </a:rPr>
                        <a:t>(Trần Đăng Khoa)</a:t>
                      </a: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r h="2979650">
                <a:tc>
                  <a:txBody>
                    <a:bodyPr/>
                    <a:lstStyle/>
                    <a:p>
                      <a:pPr algn="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8144359"/>
                  </a:ext>
                </a:extLst>
              </a:tr>
            </a:tbl>
          </a:graphicData>
        </a:graphic>
      </p:graphicFrame>
    </p:spTree>
    <p:extLst>
      <p:ext uri="{BB962C8B-B14F-4D97-AF65-F5344CB8AC3E}">
        <p14:creationId xmlns:p14="http://schemas.microsoft.com/office/powerpoint/2010/main" val="2757077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556759" y="1166842"/>
            <a:ext cx="7541521" cy="4524315"/>
          </a:xfrm>
          <a:prstGeom prst="rect">
            <a:avLst/>
          </a:prstGeom>
          <a:noFill/>
        </p:spPr>
        <p:txBody>
          <a:bodyPr wrap="square" rtlCol="0">
            <a:spAutoFit/>
          </a:bodyPr>
          <a:lstStyle/>
          <a:p>
            <a:pPr algn="just"/>
            <a:r>
              <a:rPr lang="en-US" sz="3600">
                <a:solidFill>
                  <a:srgbClr val="00B050"/>
                </a:solidFill>
              </a:rPr>
              <a:t>	Bài thơ là cảm xúc của một bạn nhỏ khi nghe thầy đọc thơ, bạn thấy mọi thứ xung quanh đều như đẹp hơn, đáng yêu hơn. Đồng thời, bài thơ ca ngợi giọng thầy đọc thơ hay, thể hiện tình cảm tôn trọng, yêu thương của người học trò dành cho thầy giáo.</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1 hs đọc toàn bài</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33F05FF6-0BC3-25DC-B035-866A261034C1}"/>
              </a:ext>
            </a:extLst>
          </p:cNvPr>
          <p:cNvGrpSpPr/>
          <p:nvPr/>
        </p:nvGrpSpPr>
        <p:grpSpPr>
          <a:xfrm>
            <a:off x="253603" y="91596"/>
            <a:ext cx="11654633" cy="6453676"/>
            <a:chOff x="239149" y="83319"/>
            <a:chExt cx="11683537" cy="6469681"/>
          </a:xfrm>
          <a:solidFill>
            <a:srgbClr val="FFFFFF"/>
          </a:solidFill>
        </p:grpSpPr>
        <p:sp>
          <p:nvSpPr>
            <p:cNvPr id="6" name="TextBox 5">
              <a:extLst>
                <a:ext uri="{FF2B5EF4-FFF2-40B4-BE49-F238E27FC236}">
                  <a16:creationId xmlns:a16="http://schemas.microsoft.com/office/drawing/2014/main" id="{80766171-4A8E-DB7B-ED7E-69E52C4EAA40}"/>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7" name="TextBox 6">
              <a:extLst>
                <a:ext uri="{FF2B5EF4-FFF2-40B4-BE49-F238E27FC236}">
                  <a16:creationId xmlns:a16="http://schemas.microsoft.com/office/drawing/2014/main" id="{FA496997-A301-956E-B043-A8C01D509977}"/>
                </a:ext>
              </a:extLst>
            </p:cNvPr>
            <p:cNvSpPr txBox="1"/>
            <p:nvPr/>
          </p:nvSpPr>
          <p:spPr>
            <a:xfrm>
              <a:off x="2324342" y="83319"/>
              <a:ext cx="5473839" cy="771349"/>
            </a:xfrm>
            <a:prstGeom prst="rect">
              <a:avLst/>
            </a:prstGeom>
            <a:grpFill/>
          </p:spPr>
          <p:txBody>
            <a:bodyPr wrap="square" rtlCol="0">
              <a:spAutoFit/>
            </a:bodyPr>
            <a:lstStyle/>
            <a:p>
              <a:pPr algn="ctr"/>
              <a:r>
                <a:rPr lang="en-US" sz="4400" b="1">
                  <a:solidFill>
                    <a:srgbClr val="0070C0"/>
                  </a:solidFill>
                  <a:latin typeface="+mn-lt"/>
                </a:rPr>
                <a:t>Nghe thầy đọc thơ</a:t>
              </a:r>
              <a:endParaRPr lang="vi-VN" sz="4400" b="1">
                <a:solidFill>
                  <a:srgbClr val="0070C0"/>
                </a:solidFill>
                <a:latin typeface="+mn-lt"/>
              </a:endParaRPr>
            </a:p>
          </p:txBody>
        </p:sp>
      </p:grpSp>
      <p:graphicFrame>
        <p:nvGraphicFramePr>
          <p:cNvPr id="9" name="Table 8">
            <a:extLst>
              <a:ext uri="{FF2B5EF4-FFF2-40B4-BE49-F238E27FC236}">
                <a16:creationId xmlns:a16="http://schemas.microsoft.com/office/drawing/2014/main" id="{9215C658-1456-4280-0F29-61DD3754B1B5}"/>
              </a:ext>
            </a:extLst>
          </p:cNvPr>
          <p:cNvGraphicFramePr>
            <a:graphicFrameLocks noGrp="1"/>
          </p:cNvGraphicFramePr>
          <p:nvPr>
            <p:extLst>
              <p:ext uri="{D42A27DB-BD31-4B8C-83A1-F6EECF244321}">
                <p14:modId xmlns:p14="http://schemas.microsoft.com/office/powerpoint/2010/main" val="2440595008"/>
              </p:ext>
            </p:extLst>
          </p:nvPr>
        </p:nvGraphicFramePr>
        <p:xfrm>
          <a:off x="1424897" y="1216395"/>
          <a:ext cx="9822223" cy="5684235"/>
        </p:xfrm>
        <a:graphic>
          <a:graphicData uri="http://schemas.openxmlformats.org/drawingml/2006/table">
            <a:tbl>
              <a:tblPr/>
              <a:tblGrid>
                <a:gridCol w="9822223">
                  <a:extLst>
                    <a:ext uri="{9D8B030D-6E8A-4147-A177-3AD203B41FA5}">
                      <a16:colId xmlns:a16="http://schemas.microsoft.com/office/drawing/2014/main" val="1198295054"/>
                    </a:ext>
                  </a:extLst>
                </a:gridCol>
              </a:tblGrid>
              <a:tr h="4715752">
                <a:tc>
                  <a:txBody>
                    <a:bodyPr/>
                    <a:lstStyle/>
                    <a:p>
                      <a:r>
                        <a:rPr lang="en-US" sz="3600">
                          <a:solidFill>
                            <a:srgbClr val="000000"/>
                          </a:solidFill>
                          <a:sym typeface="Arial"/>
                        </a:rPr>
                        <a:t>      </a:t>
                      </a:r>
                      <a:r>
                        <a:rPr lang="vi-VN" sz="3600">
                          <a:solidFill>
                            <a:srgbClr val="000000"/>
                          </a:solidFill>
                          <a:sym typeface="Arial"/>
                        </a:rPr>
                        <a:t>Em nghe thầy đọc bao ngày</a:t>
                      </a:r>
                    </a:p>
                    <a:p>
                      <a:r>
                        <a:rPr lang="vi-VN" sz="3600">
                          <a:solidFill>
                            <a:srgbClr val="000000"/>
                          </a:solidFill>
                          <a:sym typeface="Arial"/>
                        </a:rPr>
                        <a:t>Tiếng thơ đỏ nắng, xanh cây quanh nhà</a:t>
                      </a:r>
                    </a:p>
                    <a:p>
                      <a:r>
                        <a:rPr lang="en-US" sz="3600">
                          <a:solidFill>
                            <a:srgbClr val="000000"/>
                          </a:solidFill>
                          <a:sym typeface="Arial"/>
                        </a:rPr>
                        <a:t>      </a:t>
                      </a:r>
                      <a:r>
                        <a:rPr lang="vi-VN" sz="3600">
                          <a:solidFill>
                            <a:srgbClr val="000000"/>
                          </a:solidFill>
                          <a:sym typeface="Arial"/>
                        </a:rPr>
                        <a:t>M</a:t>
                      </a:r>
                      <a:r>
                        <a:rPr lang="en-US" sz="3600">
                          <a:solidFill>
                            <a:srgbClr val="000000"/>
                          </a:solidFill>
                          <a:sym typeface="Arial"/>
                        </a:rPr>
                        <a:t>á</a:t>
                      </a:r>
                      <a:r>
                        <a:rPr lang="vi-VN" sz="3600">
                          <a:solidFill>
                            <a:srgbClr val="000000"/>
                          </a:solidFill>
                          <a:sym typeface="Arial"/>
                        </a:rPr>
                        <a:t>i chèo nghiêng mặt sông xa</a:t>
                      </a:r>
                    </a:p>
                    <a:p>
                      <a:r>
                        <a:rPr lang="vi-VN" sz="3600">
                          <a:solidFill>
                            <a:srgbClr val="000000"/>
                          </a:solidFill>
                          <a:sym typeface="Arial"/>
                        </a:rPr>
                        <a:t>Bâng khuâng nghe vọng tiếng bà năm xưa</a:t>
                      </a:r>
                    </a:p>
                    <a:p>
                      <a:r>
                        <a:rPr lang="en-US" sz="3600">
                          <a:solidFill>
                            <a:srgbClr val="000000"/>
                          </a:solidFill>
                          <a:sym typeface="Arial"/>
                        </a:rPr>
                        <a:t>      </a:t>
                      </a:r>
                      <a:r>
                        <a:rPr lang="vi-VN" sz="3600">
                          <a:solidFill>
                            <a:srgbClr val="000000"/>
                          </a:solidFill>
                          <a:sym typeface="Arial"/>
                        </a:rPr>
                        <a:t>Nghe trăng thở động tàu dừa</a:t>
                      </a:r>
                    </a:p>
                    <a:p>
                      <a:r>
                        <a:rPr lang="vi-VN" sz="3600">
                          <a:solidFill>
                            <a:srgbClr val="000000"/>
                          </a:solidFill>
                          <a:sym typeface="Arial"/>
                        </a:rPr>
                        <a:t>Rào rào nghe chuyển cơn mưa giữa trời…</a:t>
                      </a:r>
                    </a:p>
                    <a:p>
                      <a:r>
                        <a:rPr lang="en-US" sz="3600">
                          <a:solidFill>
                            <a:srgbClr val="000000"/>
                          </a:solidFill>
                          <a:sym typeface="Arial"/>
                        </a:rPr>
                        <a:t>      </a:t>
                      </a:r>
                      <a:r>
                        <a:rPr lang="vi-VN" sz="3600">
                          <a:solidFill>
                            <a:srgbClr val="000000"/>
                          </a:solidFill>
                          <a:sym typeface="Arial"/>
                        </a:rPr>
                        <a:t>Thêm yêu tiếng hát nụ cười</a:t>
                      </a:r>
                    </a:p>
                    <a:p>
                      <a:r>
                        <a:rPr lang="vi-VN" sz="3600">
                          <a:solidFill>
                            <a:srgbClr val="000000"/>
                          </a:solidFill>
                          <a:sym typeface="Arial"/>
                        </a:rPr>
                        <a:t>Nghe thơ em thấy đất trời đẹp ra.</a:t>
                      </a:r>
                    </a:p>
                    <a:p>
                      <a:pPr algn="r"/>
                      <a:r>
                        <a:rPr lang="en-US" sz="3600">
                          <a:solidFill>
                            <a:srgbClr val="000000"/>
                          </a:solidFill>
                          <a:sym typeface="Arial"/>
                        </a:rPr>
                        <a:t>(Trần Đăng Khoa)</a:t>
                      </a: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r h="746475">
                <a:tc>
                  <a:txBody>
                    <a:bodyPr/>
                    <a:lstStyle/>
                    <a:p>
                      <a:pPr algn="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8144359"/>
                  </a:ext>
                </a:extLst>
              </a:tr>
            </a:tbl>
          </a:graphicData>
        </a:graphic>
      </p:graphicFrame>
    </p:spTree>
    <p:extLst>
      <p:ext uri="{BB962C8B-B14F-4D97-AF65-F5344CB8AC3E}">
        <p14:creationId xmlns:p14="http://schemas.microsoft.com/office/powerpoint/2010/main" val="251748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ED2D5361-B8BC-283D-6DDC-EF79E06393A6}"/>
              </a:ext>
            </a:extLst>
          </p:cNvPr>
          <p:cNvGrpSpPr/>
          <p:nvPr/>
        </p:nvGrpSpPr>
        <p:grpSpPr>
          <a:xfrm>
            <a:off x="253603" y="149596"/>
            <a:ext cx="11654633" cy="6395676"/>
            <a:chOff x="239149" y="141463"/>
            <a:chExt cx="11683537" cy="6411537"/>
          </a:xfrm>
          <a:solidFill>
            <a:srgbClr val="FFFFFF"/>
          </a:solidFill>
        </p:grpSpPr>
        <p:sp>
          <p:nvSpPr>
            <p:cNvPr id="6" name="TextBox 5">
              <a:extLst>
                <a:ext uri="{FF2B5EF4-FFF2-40B4-BE49-F238E27FC236}">
                  <a16:creationId xmlns:a16="http://schemas.microsoft.com/office/drawing/2014/main" id="{8C6B65FA-8854-51F6-56CF-DEEED9EC0C9E}"/>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7" name="TextBox 6">
              <a:extLst>
                <a:ext uri="{FF2B5EF4-FFF2-40B4-BE49-F238E27FC236}">
                  <a16:creationId xmlns:a16="http://schemas.microsoft.com/office/drawing/2014/main" id="{BA047B79-3854-FC67-EAD7-E1D8E3D05B83}"/>
                </a:ext>
              </a:extLst>
            </p:cNvPr>
            <p:cNvSpPr txBox="1"/>
            <p:nvPr/>
          </p:nvSpPr>
          <p:spPr>
            <a:xfrm>
              <a:off x="2313112" y="141463"/>
              <a:ext cx="5473839" cy="771349"/>
            </a:xfrm>
            <a:prstGeom prst="rect">
              <a:avLst/>
            </a:prstGeom>
            <a:grpFill/>
          </p:spPr>
          <p:txBody>
            <a:bodyPr wrap="square" rtlCol="0">
              <a:spAutoFit/>
            </a:bodyPr>
            <a:lstStyle/>
            <a:p>
              <a:pPr algn="ctr"/>
              <a:r>
                <a:rPr lang="en-US" sz="4400" b="1">
                  <a:solidFill>
                    <a:srgbClr val="0070C0"/>
                  </a:solidFill>
                  <a:latin typeface="+mn-lt"/>
                </a:rPr>
                <a:t>Nghe thầy đọc thơ</a:t>
              </a:r>
              <a:endParaRPr lang="vi-VN" sz="4400" b="1">
                <a:solidFill>
                  <a:srgbClr val="0070C0"/>
                </a:solidFill>
                <a:latin typeface="+mn-lt"/>
              </a:endParaRPr>
            </a:p>
          </p:txBody>
        </p:sp>
      </p:grpSp>
      <p:graphicFrame>
        <p:nvGraphicFramePr>
          <p:cNvPr id="9" name="Table 8">
            <a:extLst>
              <a:ext uri="{FF2B5EF4-FFF2-40B4-BE49-F238E27FC236}">
                <a16:creationId xmlns:a16="http://schemas.microsoft.com/office/drawing/2014/main" id="{992402C7-2933-1843-98DF-27029FB91021}"/>
              </a:ext>
            </a:extLst>
          </p:cNvPr>
          <p:cNvGraphicFramePr>
            <a:graphicFrameLocks noGrp="1"/>
          </p:cNvGraphicFramePr>
          <p:nvPr>
            <p:extLst>
              <p:ext uri="{D42A27DB-BD31-4B8C-83A1-F6EECF244321}">
                <p14:modId xmlns:p14="http://schemas.microsoft.com/office/powerpoint/2010/main" val="1762639445"/>
              </p:ext>
            </p:extLst>
          </p:nvPr>
        </p:nvGraphicFramePr>
        <p:xfrm>
          <a:off x="1424897" y="1216395"/>
          <a:ext cx="9822223" cy="5684235"/>
        </p:xfrm>
        <a:graphic>
          <a:graphicData uri="http://schemas.openxmlformats.org/drawingml/2006/table">
            <a:tbl>
              <a:tblPr/>
              <a:tblGrid>
                <a:gridCol w="9822223">
                  <a:extLst>
                    <a:ext uri="{9D8B030D-6E8A-4147-A177-3AD203B41FA5}">
                      <a16:colId xmlns:a16="http://schemas.microsoft.com/office/drawing/2014/main" val="1198295054"/>
                    </a:ext>
                  </a:extLst>
                </a:gridCol>
              </a:tblGrid>
              <a:tr h="4715752">
                <a:tc>
                  <a:txBody>
                    <a:bodyPr/>
                    <a:lstStyle/>
                    <a:p>
                      <a:r>
                        <a:rPr lang="en-US" sz="3600">
                          <a:solidFill>
                            <a:srgbClr val="000000"/>
                          </a:solidFill>
                          <a:sym typeface="Arial"/>
                        </a:rPr>
                        <a:t>      </a:t>
                      </a:r>
                      <a:r>
                        <a:rPr lang="vi-VN" sz="3600">
                          <a:solidFill>
                            <a:srgbClr val="000000"/>
                          </a:solidFill>
                          <a:sym typeface="Arial"/>
                        </a:rPr>
                        <a:t>Em nghe thầy đọc bao ngày</a:t>
                      </a:r>
                    </a:p>
                    <a:p>
                      <a:r>
                        <a:rPr lang="vi-VN" sz="3600">
                          <a:solidFill>
                            <a:srgbClr val="000000"/>
                          </a:solidFill>
                          <a:sym typeface="Arial"/>
                        </a:rPr>
                        <a:t>Tiếng thơ đỏ nắng, xanh cây quanh nhà</a:t>
                      </a:r>
                    </a:p>
                    <a:p>
                      <a:r>
                        <a:rPr lang="en-US" sz="3600">
                          <a:solidFill>
                            <a:srgbClr val="000000"/>
                          </a:solidFill>
                          <a:sym typeface="Arial"/>
                        </a:rPr>
                        <a:t>      </a:t>
                      </a:r>
                      <a:r>
                        <a:rPr lang="vi-VN" sz="3600">
                          <a:solidFill>
                            <a:srgbClr val="000000"/>
                          </a:solidFill>
                          <a:sym typeface="Arial"/>
                        </a:rPr>
                        <a:t>M</a:t>
                      </a:r>
                      <a:r>
                        <a:rPr lang="en-US" sz="3600">
                          <a:solidFill>
                            <a:srgbClr val="000000"/>
                          </a:solidFill>
                          <a:sym typeface="Arial"/>
                        </a:rPr>
                        <a:t>á</a:t>
                      </a:r>
                      <a:r>
                        <a:rPr lang="vi-VN" sz="3600">
                          <a:solidFill>
                            <a:srgbClr val="000000"/>
                          </a:solidFill>
                          <a:sym typeface="Arial"/>
                        </a:rPr>
                        <a:t>i chèo nghiêng mặt sông xa</a:t>
                      </a:r>
                    </a:p>
                    <a:p>
                      <a:r>
                        <a:rPr lang="vi-VN" sz="3600">
                          <a:solidFill>
                            <a:srgbClr val="000000"/>
                          </a:solidFill>
                          <a:sym typeface="Arial"/>
                        </a:rPr>
                        <a:t>Bâng khuâng nghe vọng tiếng bà năm xưa</a:t>
                      </a:r>
                    </a:p>
                    <a:p>
                      <a:r>
                        <a:rPr lang="en-US" sz="3600">
                          <a:solidFill>
                            <a:srgbClr val="000000"/>
                          </a:solidFill>
                          <a:sym typeface="Arial"/>
                        </a:rPr>
                        <a:t>      </a:t>
                      </a:r>
                      <a:r>
                        <a:rPr lang="vi-VN" sz="3600">
                          <a:solidFill>
                            <a:srgbClr val="000000"/>
                          </a:solidFill>
                          <a:sym typeface="Arial"/>
                        </a:rPr>
                        <a:t>Nghe trăng thở động tàu dừa</a:t>
                      </a:r>
                    </a:p>
                    <a:p>
                      <a:r>
                        <a:rPr lang="vi-VN" sz="3600">
                          <a:solidFill>
                            <a:srgbClr val="000000"/>
                          </a:solidFill>
                          <a:sym typeface="Arial"/>
                        </a:rPr>
                        <a:t>Rào rào nghe chuyển cơn mưa giữa trời…</a:t>
                      </a:r>
                    </a:p>
                    <a:p>
                      <a:r>
                        <a:rPr lang="en-US" sz="3600">
                          <a:solidFill>
                            <a:srgbClr val="000000"/>
                          </a:solidFill>
                          <a:sym typeface="Arial"/>
                        </a:rPr>
                        <a:t>      </a:t>
                      </a:r>
                      <a:r>
                        <a:rPr lang="vi-VN" sz="3600">
                          <a:solidFill>
                            <a:srgbClr val="000000"/>
                          </a:solidFill>
                          <a:sym typeface="Arial"/>
                        </a:rPr>
                        <a:t>Thêm yêu tiếng hát nụ cười</a:t>
                      </a:r>
                    </a:p>
                    <a:p>
                      <a:r>
                        <a:rPr lang="vi-VN" sz="3600">
                          <a:solidFill>
                            <a:srgbClr val="000000"/>
                          </a:solidFill>
                          <a:sym typeface="Arial"/>
                        </a:rPr>
                        <a:t>Nghe thơ em thấy đất trời đẹp ra.</a:t>
                      </a:r>
                    </a:p>
                    <a:p>
                      <a:pPr algn="r"/>
                      <a:r>
                        <a:rPr lang="en-US" sz="3600">
                          <a:solidFill>
                            <a:srgbClr val="000000"/>
                          </a:solidFill>
                          <a:sym typeface="Arial"/>
                        </a:rPr>
                        <a:t>(Trần Đăng Khoa)</a:t>
                      </a: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r h="746475">
                <a:tc>
                  <a:txBody>
                    <a:bodyPr/>
                    <a:lstStyle/>
                    <a:p>
                      <a:pPr algn="r"/>
                      <a:endParaRPr lang="vi-VN" sz="3600">
                        <a:solidFill>
                          <a:srgbClr val="00000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8144359"/>
                  </a:ext>
                </a:extLst>
              </a:tr>
            </a:tbl>
          </a:graphicData>
        </a:graphic>
      </p:graphicFrame>
      <p:cxnSp>
        <p:nvCxnSpPr>
          <p:cNvPr id="4" name="Straight Connector 3">
            <a:extLst>
              <a:ext uri="{FF2B5EF4-FFF2-40B4-BE49-F238E27FC236}">
                <a16:creationId xmlns:a16="http://schemas.microsoft.com/office/drawing/2014/main" id="{A8F4C839-71BB-40EE-AB08-E0D4F0AA8EBF}"/>
              </a:ext>
            </a:extLst>
          </p:cNvPr>
          <p:cNvCxnSpPr>
            <a:cxnSpLocks/>
          </p:cNvCxnSpPr>
          <p:nvPr/>
        </p:nvCxnSpPr>
        <p:spPr>
          <a:xfrm>
            <a:off x="6842902" y="2844910"/>
            <a:ext cx="16152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A267E66-6D56-83D8-5180-DCDFA1781E0C}"/>
              </a:ext>
            </a:extLst>
          </p:cNvPr>
          <p:cNvCxnSpPr>
            <a:cxnSpLocks/>
          </p:cNvCxnSpPr>
          <p:nvPr/>
        </p:nvCxnSpPr>
        <p:spPr>
          <a:xfrm>
            <a:off x="1424897" y="3396200"/>
            <a:ext cx="26746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C0A1C9-39A4-33AD-26DD-3A6822F3F980}"/>
              </a:ext>
            </a:extLst>
          </p:cNvPr>
          <p:cNvCxnSpPr>
            <a:cxnSpLocks/>
          </p:cNvCxnSpPr>
          <p:nvPr/>
        </p:nvCxnSpPr>
        <p:spPr>
          <a:xfrm>
            <a:off x="4322702" y="4517500"/>
            <a:ext cx="145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BA2FB3-0632-7D97-CB23-2B88CFFF49CC}"/>
              </a:ext>
            </a:extLst>
          </p:cNvPr>
          <p:cNvCxnSpPr>
            <a:cxnSpLocks/>
          </p:cNvCxnSpPr>
          <p:nvPr/>
        </p:nvCxnSpPr>
        <p:spPr>
          <a:xfrm>
            <a:off x="5136928" y="5584300"/>
            <a:ext cx="145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6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1183</TotalTime>
  <Words>1038</Words>
  <Application>Microsoft Office PowerPoint</Application>
  <PresentationFormat>Custom</PresentationFormat>
  <Paragraphs>180</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Chewy</vt:lpstr>
      <vt:lpstr>Amatic SC</vt:lpstr>
      <vt:lpstr>Arial</vt:lpstr>
      <vt:lpstr>Bebas Neue</vt:lpstr>
      <vt:lpstr>Nunito</vt:lpstr>
      <vt:lpstr>Children's Day by Slidesgo</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Administrator</cp:lastModifiedBy>
  <cp:revision>100</cp:revision>
  <dcterms:modified xsi:type="dcterms:W3CDTF">2024-10-23T08:57:14Z</dcterms:modified>
</cp:coreProperties>
</file>