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0" r:id="rId3"/>
    <p:sldId id="257" r:id="rId4"/>
    <p:sldId id="291" r:id="rId5"/>
    <p:sldId id="7751" r:id="rId6"/>
    <p:sldId id="7746" r:id="rId7"/>
    <p:sldId id="7747" r:id="rId8"/>
    <p:sldId id="262" r:id="rId9"/>
    <p:sldId id="284" r:id="rId10"/>
    <p:sldId id="7748" r:id="rId11"/>
    <p:sldId id="7752" r:id="rId12"/>
    <p:sldId id="7753" r:id="rId13"/>
    <p:sldId id="7754" r:id="rId14"/>
    <p:sldId id="7749" r:id="rId15"/>
    <p:sldId id="7755" r:id="rId16"/>
    <p:sldId id="7757" r:id="rId17"/>
    <p:sldId id="7756" r:id="rId18"/>
    <p:sldId id="7758"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74471-F8DC-4DEA-8142-97BEDA0EC42B}" type="datetimeFigureOut">
              <a:rPr lang="en-US" smtClean="0"/>
              <a:t>24-Oct-24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102A02-3C49-441C-B802-CC8430399F55}" type="slidenum">
              <a:rPr lang="en-US" smtClean="0"/>
              <a:t>‹#›</a:t>
            </a:fld>
            <a:endParaRPr lang="en-US"/>
          </a:p>
        </p:txBody>
      </p:sp>
    </p:spTree>
    <p:extLst>
      <p:ext uri="{BB962C8B-B14F-4D97-AF65-F5344CB8AC3E}">
        <p14:creationId xmlns:p14="http://schemas.microsoft.com/office/powerpoint/2010/main" val="77608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46581829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556013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33172670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715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53058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7897817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35844733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180643626"/>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413413077"/>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2784628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63538826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6141482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2024/10/24</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5955380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pic>
        <p:nvPicPr>
          <p:cNvPr id="3" name="Picture 2" descr="Shape&#10;&#10;Description automatically generated with medium confidence">
            <a:extLst>
              <a:ext uri="{FF2B5EF4-FFF2-40B4-BE49-F238E27FC236}">
                <a16:creationId xmlns:a16="http://schemas.microsoft.com/office/drawing/2014/main" xmlns="" id="{92A8F3E6-F8F9-48DB-8B37-95018FE3142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9250" y="285452"/>
            <a:ext cx="1257300" cy="1257300"/>
          </a:xfrm>
          <a:prstGeom prst="rect">
            <a:avLst/>
          </a:prstGeom>
        </p:spPr>
      </p:pic>
    </p:spTree>
    <p:extLst>
      <p:ext uri="{BB962C8B-B14F-4D97-AF65-F5344CB8AC3E}">
        <p14:creationId xmlns:p14="http://schemas.microsoft.com/office/powerpoint/2010/main" val="816163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475441"/>
      </p:ext>
    </p:extLst>
  </p:cSld>
  <p:clrMap bg1="lt1" tx1="dk1" bg2="lt2" tx2="dk2" accent1="accent1" accent2="accent2" accent3="accent3" accent4="accent4" accent5="accent5" accent6="accent6" hlink="hlink" folHlink="folHlink"/>
  <p:sldLayoutIdLst>
    <p:sldLayoutId id="2147483673" r:id="rId1"/>
    <p:sldLayoutId id="2147483674" r:id="rId2"/>
  </p:sldLayoutIdLst>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21.gif"/><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emf"/><Relationship Id="rId7" Type="http://schemas.openxmlformats.org/officeDocument/2006/relationships/image" Target="../media/image28.png"/><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21.gif"/><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3642010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curtains"/>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40" name="图片 8" descr="4ef6b7c9486052b6069210c143670dcb"/>
          <p:cNvPicPr>
            <a:picLocks noChangeAspect="1"/>
          </p:cNvPicPr>
          <p:nvPr/>
        </p:nvPicPr>
        <p:blipFill rotWithShape="1">
          <a:blip r:embed="rId4"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pic>
        <p:nvPicPr>
          <p:cNvPr id="11" name="Picture 10">
            <a:extLst>
              <a:ext uri="{FF2B5EF4-FFF2-40B4-BE49-F238E27FC236}">
                <a16:creationId xmlns:a16="http://schemas.microsoft.com/office/drawing/2014/main" xmlns="" id="{7CB1EFE9-BEE2-49F2-A650-2C3ACB4A7E1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610790" y="3637990"/>
            <a:ext cx="4639773" cy="347472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xmlns="" id="{DFDBE016-988B-4CA7-984C-47347870C950}"/>
              </a:ext>
            </a:extLst>
          </p:cNvPr>
          <p:cNvGrpSpPr/>
          <p:nvPr/>
        </p:nvGrpSpPr>
        <p:grpSpPr>
          <a:xfrm>
            <a:off x="120501" y="1668879"/>
            <a:ext cx="4472646" cy="2854855"/>
            <a:chOff x="1830929" y="1437382"/>
            <a:chExt cx="2994142" cy="1991617"/>
          </a:xfrm>
        </p:grpSpPr>
        <p:pic>
          <p:nvPicPr>
            <p:cNvPr id="15" name="Picture 14" descr="Background pattern, icon&#10;&#10;Description automatically generated">
              <a:extLst>
                <a:ext uri="{FF2B5EF4-FFF2-40B4-BE49-F238E27FC236}">
                  <a16:creationId xmlns:a16="http://schemas.microsoft.com/office/drawing/2014/main" xmlns="" id="{64F23DED-FAF6-43D5-93B0-2F57063013E1}"/>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xmlns="" id="{592BA83F-6EF2-4D34-8901-CFBF958741E7}"/>
                </a:ext>
              </a:extLst>
            </p:cNvPr>
            <p:cNvSpPr txBox="1"/>
            <p:nvPr/>
          </p:nvSpPr>
          <p:spPr>
            <a:xfrm>
              <a:off x="2090540" y="2054508"/>
              <a:ext cx="2448342" cy="4938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xmlns="" id="{74B8AB80-3B67-4678-A78E-D7016669E598}"/>
              </a:ext>
            </a:extLst>
          </p:cNvPr>
          <p:cNvGrpSpPr/>
          <p:nvPr/>
        </p:nvGrpSpPr>
        <p:grpSpPr>
          <a:xfrm>
            <a:off x="6397269" y="1668879"/>
            <a:ext cx="5181600" cy="2765488"/>
            <a:chOff x="7374300" y="1437381"/>
            <a:chExt cx="2979388" cy="1991617"/>
          </a:xfrm>
        </p:grpSpPr>
        <p:pic>
          <p:nvPicPr>
            <p:cNvPr id="18" name="Picture 17" descr="Background pattern, icon&#10;&#10;Description automatically generated">
              <a:extLst>
                <a:ext uri="{FF2B5EF4-FFF2-40B4-BE49-F238E27FC236}">
                  <a16:creationId xmlns:a16="http://schemas.microsoft.com/office/drawing/2014/main" xmlns="" id="{B02E9C2A-A770-453D-BACB-60EA055061E0}"/>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xmlns="" id="{C1166F02-B8A3-4EEF-9120-283DB231DDD0}"/>
                </a:ext>
              </a:extLst>
            </p:cNvPr>
            <p:cNvSpPr txBox="1"/>
            <p:nvPr/>
          </p:nvSpPr>
          <p:spPr>
            <a:xfrm>
              <a:off x="7829722" y="2007581"/>
              <a:ext cx="2068545" cy="5097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
        <p:nvSpPr>
          <p:cNvPr id="20" name="Rectangle: Rounded Corners 19">
            <a:extLst>
              <a:ext uri="{FF2B5EF4-FFF2-40B4-BE49-F238E27FC236}">
                <a16:creationId xmlns:a16="http://schemas.microsoft.com/office/drawing/2014/main" xmlns="" id="{D248039C-5DCE-4CE9-9686-DA03A4C07E1D}"/>
              </a:ext>
            </a:extLst>
          </p:cNvPr>
          <p:cNvSpPr/>
          <p:nvPr/>
        </p:nvSpPr>
        <p:spPr>
          <a:xfrm>
            <a:off x="4514850" y="303502"/>
            <a:ext cx="34004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nhớ</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lại</a:t>
            </a:r>
            <a:endPar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grpSp>
        <p:nvGrpSpPr>
          <p:cNvPr id="23" name="Group 22">
            <a:extLst>
              <a:ext uri="{FF2B5EF4-FFF2-40B4-BE49-F238E27FC236}">
                <a16:creationId xmlns:a16="http://schemas.microsoft.com/office/drawing/2014/main" xmlns="" id="{3B066C22-2E30-46C5-BADC-C20AA512FE25}"/>
              </a:ext>
            </a:extLst>
          </p:cNvPr>
          <p:cNvGrpSpPr/>
          <p:nvPr/>
        </p:nvGrpSpPr>
        <p:grpSpPr>
          <a:xfrm>
            <a:off x="0" y="1455883"/>
            <a:ext cx="4868676" cy="3152601"/>
            <a:chOff x="1830929" y="1437382"/>
            <a:chExt cx="2994142" cy="1991617"/>
          </a:xfrm>
        </p:grpSpPr>
        <p:pic>
          <p:nvPicPr>
            <p:cNvPr id="24" name="Picture 23" descr="Background pattern, icon&#10;&#10;Description automatically generated">
              <a:extLst>
                <a:ext uri="{FF2B5EF4-FFF2-40B4-BE49-F238E27FC236}">
                  <a16:creationId xmlns:a16="http://schemas.microsoft.com/office/drawing/2014/main" xmlns="" id="{9ABE57E2-064E-4305-B6E3-5EAD3FEFD473}"/>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25" name="TextBox 24">
              <a:extLst>
                <a:ext uri="{FF2B5EF4-FFF2-40B4-BE49-F238E27FC236}">
                  <a16:creationId xmlns:a16="http://schemas.microsoft.com/office/drawing/2014/main" xmlns="" id="{DBB0DAF1-1C15-4690-8F3B-C58DE23A953C}"/>
                </a:ext>
              </a:extLst>
            </p:cNvPr>
            <p:cNvSpPr txBox="1"/>
            <p:nvPr/>
          </p:nvSpPr>
          <p:spPr>
            <a:xfrm>
              <a:off x="2103829" y="1689557"/>
              <a:ext cx="2448342" cy="1329646"/>
            </a:xfrm>
            <a:prstGeom prst="rect">
              <a:avLst/>
            </a:prstGeom>
            <a:noFill/>
          </p:spPr>
          <p:txBody>
            <a:bodyPr wrap="square" rtlCol="0">
              <a:spAutoFit/>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 dùng để giới thiệu, kể , tả sự vật, sự việc.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Cuối câu có dấu chấm</a:t>
              </a:r>
              <a:endParaRPr kumimoji="0" lang="vi-VN" sz="28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6" name="Group 25">
            <a:extLst>
              <a:ext uri="{FF2B5EF4-FFF2-40B4-BE49-F238E27FC236}">
                <a16:creationId xmlns:a16="http://schemas.microsoft.com/office/drawing/2014/main" xmlns="" id="{3FB55F5F-72DE-49AA-8FF8-3C661BA8A7E3}"/>
              </a:ext>
            </a:extLst>
          </p:cNvPr>
          <p:cNvGrpSpPr/>
          <p:nvPr/>
        </p:nvGrpSpPr>
        <p:grpSpPr>
          <a:xfrm>
            <a:off x="4989177" y="1133764"/>
            <a:ext cx="6872175" cy="3474720"/>
            <a:chOff x="7320411" y="1469790"/>
            <a:chExt cx="2979388" cy="1991617"/>
          </a:xfrm>
        </p:grpSpPr>
        <p:pic>
          <p:nvPicPr>
            <p:cNvPr id="27" name="Picture 26" descr="Background pattern, icon&#10;&#10;Description automatically generated">
              <a:extLst>
                <a:ext uri="{FF2B5EF4-FFF2-40B4-BE49-F238E27FC236}">
                  <a16:creationId xmlns:a16="http://schemas.microsoft.com/office/drawing/2014/main" xmlns="" id="{B3E25A7D-CAC3-400A-82C0-CCE501F20BB6}"/>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20411" y="1469790"/>
              <a:ext cx="2979388" cy="1991617"/>
            </a:xfrm>
            <a:prstGeom prst="rect">
              <a:avLst/>
            </a:prstGeom>
            <a:effectLst>
              <a:outerShdw blurRad="50800" dist="38100" dir="5400000" algn="t" rotWithShape="0">
                <a:prstClr val="black">
                  <a:alpha val="40000"/>
                </a:prstClr>
              </a:outerShdw>
            </a:effectLst>
          </p:spPr>
        </p:pic>
        <p:sp>
          <p:nvSpPr>
            <p:cNvPr id="28" name="TextBox 27">
              <a:extLst>
                <a:ext uri="{FF2B5EF4-FFF2-40B4-BE49-F238E27FC236}">
                  <a16:creationId xmlns:a16="http://schemas.microsoft.com/office/drawing/2014/main" xmlns="" id="{70318FC3-1387-4BC2-8673-0D9E2FD766DC}"/>
                </a:ext>
              </a:extLst>
            </p:cNvPr>
            <p:cNvSpPr txBox="1"/>
            <p:nvPr/>
          </p:nvSpPr>
          <p:spPr>
            <a:xfrm>
              <a:off x="7574939" y="1817790"/>
              <a:ext cx="2508596" cy="1323070"/>
            </a:xfrm>
            <a:prstGeom prst="rect">
              <a:avLst/>
            </a:prstGeom>
            <a:noFill/>
          </p:spPr>
          <p:txBody>
            <a:bodyPr wrap="square" rtlCol="0">
              <a:spAutoFit/>
            </a:bodyPr>
            <a:lstStyle/>
            <a:p>
              <a:pPr marL="0" marR="0" algn="ctr">
                <a:lnSpc>
                  <a:spcPct val="120000"/>
                </a:lnSpc>
                <a:spcBef>
                  <a:spcPts val="0"/>
                </a:spcBef>
                <a:spcAft>
                  <a:spcPts val="0"/>
                </a:spcAft>
              </a:pP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hỏi</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dùng</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vi-VN"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thắc</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mắc</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về</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một điều chưa biết</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400" b="1" i="0" dirty="0" err="1">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hoặc</a:t>
              </a:r>
              <a:r>
                <a:rPr lang="en-US"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nêu lên quan điểm của mình về hiện tượng, sự vật nhưng chưa chắc </a:t>
              </a:r>
              <a:r>
                <a:rPr lang="vi-VN" sz="2400" b="1" i="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chắn</a:t>
              </a:r>
              <a:r>
                <a:rPr lang="vi-VN" sz="2400" b="1" i="0" smtClean="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a:t>
              </a:r>
              <a:r>
                <a:rPr lang="en-US" sz="2400" b="1" i="0" smtClean="0">
                  <a:solidFill>
                    <a:srgbClr val="212529"/>
                  </a:solidFill>
                  <a:effectLst/>
                  <a:latin typeface="Arial-Rounded" panose="020B0500000000000000" pitchFamily="34" charset="0"/>
                  <a:ea typeface="Arial-Rounded" panose="020B0500000000000000" pitchFamily="34" charset="0"/>
                  <a:cs typeface="Arial-Rounded" panose="020B0500000000000000" pitchFamily="34" charset="0"/>
                </a:rPr>
                <a:t> Cuối câu có dấu hỏi chấm</a:t>
              </a:r>
              <a:endParaRPr kumimoji="0" lang="en-US" sz="2400" b="0" u="none" strike="noStrike" kern="1200" cap="none" spc="0" normalizeH="0" baseline="0" noProof="0" dirty="0">
                <a:ln>
                  <a:noFill/>
                </a:ln>
                <a:solidFill>
                  <a:srgbClr val="FF33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59233946"/>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图片 1">
            <a:extLst>
              <a:ext uri="{FF2B5EF4-FFF2-40B4-BE49-F238E27FC236}">
                <a16:creationId xmlns:a16="http://schemas.microsoft.com/office/drawing/2014/main" xmlns="" id="{E75091B8-5787-4079-8E86-CA47E2C2D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9944" y="2032285"/>
            <a:ext cx="660994" cy="673642"/>
          </a:xfrm>
          <a:prstGeom prst="rect">
            <a:avLst/>
          </a:prstGeom>
        </p:spPr>
      </p:pic>
      <p:sp>
        <p:nvSpPr>
          <p:cNvPr id="33" name="文本框 14">
            <a:extLst>
              <a:ext uri="{FF2B5EF4-FFF2-40B4-BE49-F238E27FC236}">
                <a16:creationId xmlns:a16="http://schemas.microsoft.com/office/drawing/2014/main" xmlns="" id="{3BD722EB-6171-4FED-B546-2F4D949C74FC}"/>
              </a:ext>
            </a:extLst>
          </p:cNvPr>
          <p:cNvSpPr txBox="1"/>
          <p:nvPr/>
        </p:nvSpPr>
        <p:spPr>
          <a:xfrm>
            <a:off x="6693339" y="1890947"/>
            <a:ext cx="5317685" cy="1077218"/>
          </a:xfrm>
          <a:prstGeom prst="rect">
            <a:avLst/>
          </a:prstGeom>
          <a:noFill/>
        </p:spPr>
        <p:txBody>
          <a:bodyPr wrap="square" rtlCol="0">
            <a:spAutoFit/>
          </a:bodyPr>
          <a:lstStyle/>
          <a:p>
            <a:pPr lvl="0">
              <a:defRPr/>
            </a:pP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Thảo</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luận</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ghép</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các</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ngữ</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tạo</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thành</a:t>
            </a:r>
            <a:r>
              <a:rPr lang="en-029"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029"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9" name="Picture 2">
            <a:extLst>
              <a:ext uri="{FF2B5EF4-FFF2-40B4-BE49-F238E27FC236}">
                <a16:creationId xmlns:a16="http://schemas.microsoft.com/office/drawing/2014/main" xmlns="" id="{6971ECEA-34EF-48A8-9338-3C6D25CD5E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80976" y="468015"/>
            <a:ext cx="5470088" cy="3128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70B6F102-97BF-4487-A319-A51BB2FF17AC}"/>
              </a:ext>
            </a:extLst>
          </p:cNvPr>
          <p:cNvPicPr>
            <a:picLocks noChangeAspect="1"/>
          </p:cNvPicPr>
          <p:nvPr/>
        </p:nvPicPr>
        <p:blipFill>
          <a:blip r:embed="rId5"/>
          <a:stretch>
            <a:fillRect/>
          </a:stretch>
        </p:blipFill>
        <p:spPr>
          <a:xfrm>
            <a:off x="802956" y="3750450"/>
            <a:ext cx="4413887" cy="1615580"/>
          </a:xfrm>
          <a:prstGeom prst="rect">
            <a:avLst/>
          </a:prstGeom>
        </p:spPr>
      </p:pic>
    </p:spTree>
    <p:extLst>
      <p:ext uri="{BB962C8B-B14F-4D97-AF65-F5344CB8AC3E}">
        <p14:creationId xmlns:p14="http://schemas.microsoft.com/office/powerpoint/2010/main" val="88074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90"/>
                                          </p:val>
                                        </p:tav>
                                        <p:tav tm="100000">
                                          <p:val>
                                            <p:fltVal val="0"/>
                                          </p:val>
                                        </p:tav>
                                      </p:tavLst>
                                    </p:anim>
                                    <p:animEffect transition="in" filter="fade">
                                      <p:cBhvr>
                                        <p:cTn id="18" dur="1000"/>
                                        <p:tgtEl>
                                          <p:spTgt spid="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92ED572-63D9-4E7C-9D4A-07C8C39C892F}"/>
              </a:ext>
            </a:extLst>
          </p:cNvPr>
          <p:cNvSpPr txBox="1"/>
          <p:nvPr/>
        </p:nvSpPr>
        <p:spPr>
          <a:xfrm>
            <a:off x="3100143" y="797198"/>
            <a:ext cx="67151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LNTH-No Virus" pitchFamily="2" charset="0"/>
                <a:ea typeface="微软雅黑"/>
                <a:cs typeface="+mn-cs"/>
              </a:rPr>
              <a:t>CHIA SẺ TRƯỚC LỚP</a:t>
            </a:r>
          </a:p>
        </p:txBody>
      </p:sp>
      <p:pic>
        <p:nvPicPr>
          <p:cNvPr id="5" name="Picture 4" descr="Icon&#10;&#10;Description automatically generated">
            <a:extLst>
              <a:ext uri="{FF2B5EF4-FFF2-40B4-BE49-F238E27FC236}">
                <a16:creationId xmlns:a16="http://schemas.microsoft.com/office/drawing/2014/main" xmlns="" id="{6A0BBA3C-8C1B-4ABD-B95A-CEAE95B91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xmlns="" id="{2B55A5E9-004C-4126-917A-282FC35FD52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 name="Group 6">
            <a:extLst>
              <a:ext uri="{FF2B5EF4-FFF2-40B4-BE49-F238E27FC236}">
                <a16:creationId xmlns:a16="http://schemas.microsoft.com/office/drawing/2014/main" xmlns="" id="{5B03E7DD-06A7-4E96-920E-BD392BF65F49}"/>
              </a:ext>
            </a:extLst>
          </p:cNvPr>
          <p:cNvGrpSpPr/>
          <p:nvPr/>
        </p:nvGrpSpPr>
        <p:grpSpPr>
          <a:xfrm>
            <a:off x="1830929" y="1437382"/>
            <a:ext cx="2994142" cy="1991617"/>
            <a:chOff x="1830929" y="1437382"/>
            <a:chExt cx="2994142" cy="1991617"/>
          </a:xfrm>
        </p:grpSpPr>
        <p:pic>
          <p:nvPicPr>
            <p:cNvPr id="8" name="Picture 7" descr="Background pattern, icon&#10;&#10;Description automatically generated">
              <a:extLst>
                <a:ext uri="{FF2B5EF4-FFF2-40B4-BE49-F238E27FC236}">
                  <a16:creationId xmlns:a16="http://schemas.microsoft.com/office/drawing/2014/main" xmlns="" id="{F7FCA607-3669-4072-89D4-36736430CC12}"/>
                </a:ext>
              </a:extLst>
            </p:cNvPr>
            <p:cNvPicPr>
              <a:picLocks noChangeAspect="1"/>
            </p:cNvPicPr>
            <p:nvPr/>
          </p:nvPicPr>
          <p:blipFill rotWithShape="1">
            <a:blip r:embed="rId6">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xmlns="" id="{B2CB199D-5EE6-48CE-9C11-96150466EFDA}"/>
                </a:ext>
              </a:extLst>
            </p:cNvPr>
            <p:cNvSpPr txBox="1"/>
            <p:nvPr/>
          </p:nvSpPr>
          <p:spPr>
            <a:xfrm>
              <a:off x="2176704" y="2006685"/>
              <a:ext cx="2448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10" name="Group 9">
            <a:extLst>
              <a:ext uri="{FF2B5EF4-FFF2-40B4-BE49-F238E27FC236}">
                <a16:creationId xmlns:a16="http://schemas.microsoft.com/office/drawing/2014/main" xmlns="" id="{C45B0A18-6558-4D21-A583-4651F88A5478}"/>
              </a:ext>
            </a:extLst>
          </p:cNvPr>
          <p:cNvGrpSpPr/>
          <p:nvPr/>
        </p:nvGrpSpPr>
        <p:grpSpPr>
          <a:xfrm>
            <a:off x="7374300" y="1437381"/>
            <a:ext cx="2979388" cy="1991617"/>
            <a:chOff x="7374300" y="1437381"/>
            <a:chExt cx="2979388" cy="1991617"/>
          </a:xfrm>
        </p:grpSpPr>
        <p:pic>
          <p:nvPicPr>
            <p:cNvPr id="11" name="Picture 10" descr="Background pattern, icon&#10;&#10;Description automatically generated">
              <a:extLst>
                <a:ext uri="{FF2B5EF4-FFF2-40B4-BE49-F238E27FC236}">
                  <a16:creationId xmlns:a16="http://schemas.microsoft.com/office/drawing/2014/main" xmlns="" id="{8944AEAA-A177-4FE1-8C34-47172CECC72F}"/>
                </a:ext>
              </a:extLst>
            </p:cNvPr>
            <p:cNvPicPr>
              <a:picLocks noChangeAspect="1"/>
            </p:cNvPicPr>
            <p:nvPr/>
          </p:nvPicPr>
          <p:blipFill rotWithShape="1">
            <a:blip r:embed="rId6">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xmlns="" id="{3441AB83-03ED-4CF9-9285-A93628D0BE48}"/>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13" name="Picture 2" descr="Plants Clipart - animated-gif-clipart-flowers-in-planter-pot-05c -  Classroom Clipart">
            <a:extLst>
              <a:ext uri="{FF2B5EF4-FFF2-40B4-BE49-F238E27FC236}">
                <a16:creationId xmlns:a16="http://schemas.microsoft.com/office/drawing/2014/main" xmlns="" id="{8674BBC5-4838-4A91-848D-D76DFB59D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22"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Plants Clipart - animated-gif-clipart-flowers-in-planter-pot-05c -  Classroom Clipart">
            <a:extLst>
              <a:ext uri="{FF2B5EF4-FFF2-40B4-BE49-F238E27FC236}">
                <a16:creationId xmlns:a16="http://schemas.microsoft.com/office/drawing/2014/main" xmlns="" id="{B0967ED6-602C-499F-B018-3AB25FABC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996908"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19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40000">
                                          <p:cBhvr additive="base">
                                            <p:cTn id="18"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ED999F70-AA20-4B2E-9067-E9A802403731}"/>
              </a:ext>
            </a:extLst>
          </p:cNvPr>
          <p:cNvGraphicFramePr>
            <a:graphicFrameLocks noGrp="1"/>
          </p:cNvGraphicFramePr>
          <p:nvPr>
            <p:extLst>
              <p:ext uri="{D42A27DB-BD31-4B8C-83A1-F6EECF244321}">
                <p14:modId xmlns:p14="http://schemas.microsoft.com/office/powerpoint/2010/main" val="647656903"/>
              </p:ext>
            </p:extLst>
          </p:nvPr>
        </p:nvGraphicFramePr>
        <p:xfrm>
          <a:off x="709613" y="612617"/>
          <a:ext cx="10772773" cy="4608576"/>
        </p:xfrm>
        <a:graphic>
          <a:graphicData uri="http://schemas.openxmlformats.org/drawingml/2006/table">
            <a:tbl>
              <a:tblPr firstRow="1" firstCol="1" bandRow="1">
                <a:tableStyleId>{5C22544A-7EE6-4342-B048-85BDC9FD1C3A}</a:tableStyleId>
              </a:tblPr>
              <a:tblGrid>
                <a:gridCol w="1952625">
                  <a:extLst>
                    <a:ext uri="{9D8B030D-6E8A-4147-A177-3AD203B41FA5}">
                      <a16:colId xmlns:a16="http://schemas.microsoft.com/office/drawing/2014/main" xmlns="" val="494456963"/>
                    </a:ext>
                  </a:extLst>
                </a:gridCol>
                <a:gridCol w="4562475">
                  <a:extLst>
                    <a:ext uri="{9D8B030D-6E8A-4147-A177-3AD203B41FA5}">
                      <a16:colId xmlns:a16="http://schemas.microsoft.com/office/drawing/2014/main" xmlns="" val="1789348938"/>
                    </a:ext>
                  </a:extLst>
                </a:gridCol>
                <a:gridCol w="4257673">
                  <a:extLst>
                    <a:ext uri="{9D8B030D-6E8A-4147-A177-3AD203B41FA5}">
                      <a16:colId xmlns:a16="http://schemas.microsoft.com/office/drawing/2014/main" xmlns="" val="1431731555"/>
                    </a:ext>
                  </a:extLst>
                </a:gridCol>
              </a:tblGrid>
              <a:tr h="0">
                <a:tc rowSpan="2">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Kiểu câu</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hỏi</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441559947"/>
                  </a:ext>
                </a:extLst>
              </a:tr>
              <a:tr h="0">
                <a:tc vMerge="1">
                  <a:txBody>
                    <a:bodyPr/>
                    <a:lstStyle/>
                    <a:p>
                      <a:endParaRPr lang="en-US"/>
                    </a:p>
                  </a:txBody>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b. Bút nâu là một người bạn tốt.</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 Bút nâu nhảy với  bút vàng, lắng nghe ước mơ của bút tím.</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a. Bút nâu trông thế nào?</a:t>
                      </a:r>
                    </a:p>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d. Bút nâu gắn bút đỏ bên cạnh mình để làm gì?</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321677539"/>
                  </a:ext>
                </a:extLst>
              </a:tr>
              <a:tr h="0">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Lí do</a:t>
                      </a:r>
                      <a:endParaRPr lang="en-US" sz="2800" dirty="0">
                        <a:effectLst/>
                        <a:latin typeface="Arial-Rounded" panose="020B0500000000000000" pitchFamily="34" charset="0"/>
                        <a:ea typeface="Arial-Rounded" panose="020B0500000000000000" pitchFamily="34" charset="0"/>
                        <a:cs typeface="Arial-Rounded" panose="020B0500000000000000"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kể dùng để giới thiệu, kể, tả sự vật, sự việc. Cuối câu có dấu chấm</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20000"/>
                        </a:lnSpc>
                        <a:spcBef>
                          <a:spcPts val="0"/>
                        </a:spcBef>
                        <a:spcAft>
                          <a:spcPts val="0"/>
                        </a:spcAft>
                      </a:pPr>
                      <a:r>
                        <a:rPr lang="nl-NL" sz="2800" dirty="0">
                          <a:effectLst/>
                          <a:latin typeface="Arial-Rounded" panose="020B0500000000000000" pitchFamily="34" charset="0"/>
                          <a:ea typeface="Arial-Rounded" panose="020B0500000000000000" pitchFamily="34" charset="0"/>
                          <a:cs typeface="Arial-Rounded" panose="020B0500000000000000" pitchFamily="34" charset="0"/>
                        </a:rPr>
                        <a:t>Câu hỏi nêu lên thắc mắc về điều chưa biết. Cuối câu có dấu chấm hỏi.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54103530"/>
                  </a:ext>
                </a:extLst>
              </a:tr>
            </a:tbl>
          </a:graphicData>
        </a:graphic>
      </p:graphicFrame>
    </p:spTree>
    <p:extLst>
      <p:ext uri="{BB962C8B-B14F-4D97-AF65-F5344CB8AC3E}">
        <p14:creationId xmlns:p14="http://schemas.microsoft.com/office/powerpoint/2010/main" val="4107345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xmlns="" id="{C25133DE-CDA0-45CC-8B57-DA29957F6AEF}"/>
                </a:ext>
              </a:extLst>
            </p:cNvPr>
            <p:cNvSpPr txBox="1"/>
            <p:nvPr/>
          </p:nvSpPr>
          <p:spPr>
            <a:xfrm>
              <a:off x="126265" y="131824"/>
              <a:ext cx="475680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thay</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5" name="TextBox 4">
            <a:extLst>
              <a:ext uri="{FF2B5EF4-FFF2-40B4-BE49-F238E27FC236}">
                <a16:creationId xmlns:a16="http://schemas.microsoft.com/office/drawing/2014/main" xmlns="" id="{D1AB3717-B71B-4D3C-BD2F-784718868853}"/>
              </a:ext>
            </a:extLst>
          </p:cNvPr>
          <p:cNvSpPr txBox="1"/>
          <p:nvPr/>
        </p:nvSpPr>
        <p:spPr>
          <a:xfrm>
            <a:off x="333375" y="1651528"/>
            <a:ext cx="11658599" cy="4031873"/>
          </a:xfrm>
          <a:prstGeom prst="rect">
            <a:avLst/>
          </a:prstGeom>
          <a:noFill/>
        </p:spPr>
        <p:txBody>
          <a:bodyPr wrap="square" rtlCol="0">
            <a:spAutoFit/>
          </a:bodyPr>
          <a:lstStyle/>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M</a:t>
            </a:r>
            <a:r>
              <a:rPr lang="en-US" sz="3200" dirty="0" err="1">
                <a:latin typeface="Arial-Rounded" panose="020B0500000000000000" pitchFamily="34" charset="0"/>
                <a:ea typeface="Arial-Rounded" panose="020B0500000000000000" pitchFamily="34" charset="0"/>
                <a:cs typeface="Arial-Rounded" panose="020B0500000000000000" pitchFamily="34" charset="0"/>
              </a:rPr>
              <a:t>i</a:t>
            </a:r>
            <a:r>
              <a:rPr lang="vi-VN" sz="3200" dirty="0">
                <a:latin typeface="Arial-Rounded" panose="020B0500000000000000" pitchFamily="34" charset="0"/>
                <a:ea typeface="Arial-Rounded" panose="020B0500000000000000" pitchFamily="34" charset="0"/>
                <a:cs typeface="Arial-Rounded" panose="020B0500000000000000" pitchFamily="34" charset="0"/>
              </a:rPr>
              <a:t>nh là thành viên mới của lớp 3A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Minh vừa chuyển từ trường khác đến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Bạn ấy vui vẻ giới thiệu:</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Tớ tên là Tuệ Minh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Tớ thích chơi cờ vua và múa ba lê</a:t>
            </a:r>
          </a:p>
          <a:p>
            <a:pPr algn="just"/>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vi-VN" sz="3200" dirty="0">
                <a:latin typeface="Arial-Rounded" panose="020B0500000000000000" pitchFamily="34" charset="0"/>
                <a:ea typeface="Arial-Rounded" panose="020B0500000000000000" pitchFamily="34" charset="0"/>
                <a:cs typeface="Arial-Rounded" panose="020B0500000000000000" pitchFamily="34" charset="0"/>
              </a:rPr>
              <a:t>Các bạn xôn xao đáp lại:</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Tên của cậu đẹp quá</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Tớ cũng thích chơi cờ vua lắm</a:t>
            </a:r>
          </a:p>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 Cậu có muốn tham gia câu lạc bộ cờ vua cùng chúng tớ không</a:t>
            </a:r>
          </a:p>
          <a:p>
            <a:pPr algn="r"/>
            <a:r>
              <a:rPr lang="vi-VN" sz="3200" dirty="0">
                <a:latin typeface="Arial-Rounded" panose="020B0500000000000000" pitchFamily="34" charset="0"/>
                <a:ea typeface="Arial-Rounded" panose="020B0500000000000000" pitchFamily="34" charset="0"/>
                <a:cs typeface="Arial-Rounded" panose="020B0500000000000000" pitchFamily="34" charset="0"/>
              </a:rPr>
              <a:t>(Theo Việt Phương)</a:t>
            </a:r>
          </a:p>
        </p:txBody>
      </p:sp>
      <p:cxnSp>
        <p:nvCxnSpPr>
          <p:cNvPr id="6" name="Straight Connector 5">
            <a:extLst>
              <a:ext uri="{FF2B5EF4-FFF2-40B4-BE49-F238E27FC236}">
                <a16:creationId xmlns:a16="http://schemas.microsoft.com/office/drawing/2014/main" xmlns="" id="{8003EC6E-59AB-4BBA-A6A6-5E3E7F5B70BC}"/>
              </a:ext>
            </a:extLst>
          </p:cNvPr>
          <p:cNvCxnSpPr>
            <a:cxnSpLocks/>
          </p:cNvCxnSpPr>
          <p:nvPr/>
        </p:nvCxnSpPr>
        <p:spPr>
          <a:xfrm>
            <a:off x="3801506" y="649777"/>
            <a:ext cx="6924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7F3FFB82-2864-492A-95A4-2AEF11091A32}"/>
              </a:ext>
            </a:extLst>
          </p:cNvPr>
          <p:cNvSpPr txBox="1"/>
          <p:nvPr/>
        </p:nvSpPr>
        <p:spPr>
          <a:xfrm>
            <a:off x="7415357" y="158166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9" name="TextBox 8">
            <a:extLst>
              <a:ext uri="{FF2B5EF4-FFF2-40B4-BE49-F238E27FC236}">
                <a16:creationId xmlns:a16="http://schemas.microsoft.com/office/drawing/2014/main" xmlns="" id="{534E32DF-35D9-4BD1-A004-BF3DF8F39F7D}"/>
              </a:ext>
            </a:extLst>
          </p:cNvPr>
          <p:cNvSpPr txBox="1"/>
          <p:nvPr/>
        </p:nvSpPr>
        <p:spPr>
          <a:xfrm>
            <a:off x="3206563" y="2124369"/>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0" name="TextBox 9">
            <a:extLst>
              <a:ext uri="{FF2B5EF4-FFF2-40B4-BE49-F238E27FC236}">
                <a16:creationId xmlns:a16="http://schemas.microsoft.com/office/drawing/2014/main" xmlns="" id="{BF8823AC-71E9-469D-A7F2-EB4D648AB73F}"/>
              </a:ext>
            </a:extLst>
          </p:cNvPr>
          <p:cNvSpPr txBox="1"/>
          <p:nvPr/>
        </p:nvSpPr>
        <p:spPr>
          <a:xfrm>
            <a:off x="4149334" y="2621988"/>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1" name="TextBox 10">
            <a:extLst>
              <a:ext uri="{FF2B5EF4-FFF2-40B4-BE49-F238E27FC236}">
                <a16:creationId xmlns:a16="http://schemas.microsoft.com/office/drawing/2014/main" xmlns="" id="{AE926A66-E5D9-437D-9028-4F23A2721B58}"/>
              </a:ext>
            </a:extLst>
          </p:cNvPr>
          <p:cNvSpPr txBox="1"/>
          <p:nvPr/>
        </p:nvSpPr>
        <p:spPr>
          <a:xfrm>
            <a:off x="4261875" y="3592448"/>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2" name="TextBox 11">
            <a:extLst>
              <a:ext uri="{FF2B5EF4-FFF2-40B4-BE49-F238E27FC236}">
                <a16:creationId xmlns:a16="http://schemas.microsoft.com/office/drawing/2014/main" xmlns="" id="{B9DABA8F-2F7F-444D-BD07-96EBC6634443}"/>
              </a:ext>
            </a:extLst>
          </p:cNvPr>
          <p:cNvSpPr txBox="1"/>
          <p:nvPr/>
        </p:nvSpPr>
        <p:spPr>
          <a:xfrm>
            <a:off x="5971540" y="4054926"/>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3" name="TextBox 12">
            <a:extLst>
              <a:ext uri="{FF2B5EF4-FFF2-40B4-BE49-F238E27FC236}">
                <a16:creationId xmlns:a16="http://schemas.microsoft.com/office/drawing/2014/main" xmlns="" id="{85A4244A-76DA-40B9-80E0-155AA0FB7230}"/>
              </a:ext>
            </a:extLst>
          </p:cNvPr>
          <p:cNvSpPr txBox="1"/>
          <p:nvPr/>
        </p:nvSpPr>
        <p:spPr>
          <a:xfrm>
            <a:off x="11837083" y="4546354"/>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
        <p:nvSpPr>
          <p:cNvPr id="14" name="TextBox 13">
            <a:extLst>
              <a:ext uri="{FF2B5EF4-FFF2-40B4-BE49-F238E27FC236}">
                <a16:creationId xmlns:a16="http://schemas.microsoft.com/office/drawing/2014/main" xmlns="" id="{5754401D-AE6A-4763-B82B-BE9C9B34981E}"/>
              </a:ext>
            </a:extLst>
          </p:cNvPr>
          <p:cNvSpPr txBox="1"/>
          <p:nvPr/>
        </p:nvSpPr>
        <p:spPr>
          <a:xfrm>
            <a:off x="10529666" y="2613318"/>
            <a:ext cx="709834" cy="646331"/>
          </a:xfrm>
          <a:prstGeom prst="rect">
            <a:avLst/>
          </a:prstGeom>
          <a:noFill/>
        </p:spPr>
        <p:txBody>
          <a:bodyPr wrap="square">
            <a:spAutoFit/>
          </a:bodyPr>
          <a:lstStyle/>
          <a:p>
            <a:r>
              <a:rPr lang="vi-VN" sz="3600" b="0" i="0" dirty="0">
                <a:solidFill>
                  <a:srgbClr val="FF0066"/>
                </a:solidFill>
                <a:effectLst/>
                <a:latin typeface="Calibri" panose="020F0502020204030204" pitchFamily="34" charset="0"/>
                <a:cs typeface="Calibri" panose="020F0502020204030204" pitchFamily="34" charset="0"/>
              </a:rPr>
              <a:t>✿</a:t>
            </a:r>
            <a:endParaRPr lang="en-US" sz="3600" dirty="0"/>
          </a:p>
        </p:txBody>
      </p:sp>
    </p:spTree>
    <p:extLst>
      <p:ext uri="{BB962C8B-B14F-4D97-AF65-F5344CB8AC3E}">
        <p14:creationId xmlns:p14="http://schemas.microsoft.com/office/powerpoint/2010/main" val="1316017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23">
            <a:extLst>
              <a:ext uri="{FF2B5EF4-FFF2-40B4-BE49-F238E27FC236}">
                <a16:creationId xmlns:a16="http://schemas.microsoft.com/office/drawing/2014/main" xmlns="" id="{5E252CDA-0524-423F-AE8A-B8A1776C0D93}"/>
              </a:ext>
            </a:extLst>
          </p:cNvPr>
          <p:cNvPicPr>
            <a:picLocks noChangeAspect="1"/>
          </p:cNvPicPr>
          <p:nvPr/>
        </p:nvPicPr>
        <p:blipFill>
          <a:blip r:embed="rId2"/>
          <a:stretch>
            <a:fillRect/>
          </a:stretch>
        </p:blipFill>
        <p:spPr>
          <a:xfrm>
            <a:off x="0" y="4622485"/>
            <a:ext cx="819160" cy="1721345"/>
          </a:xfrm>
          <a:prstGeom prst="rect">
            <a:avLst/>
          </a:prstGeom>
        </p:spPr>
      </p:pic>
      <p:grpSp>
        <p:nvGrpSpPr>
          <p:cNvPr id="5" name="组合 23">
            <a:extLst>
              <a:ext uri="{FF2B5EF4-FFF2-40B4-BE49-F238E27FC236}">
                <a16:creationId xmlns:a16="http://schemas.microsoft.com/office/drawing/2014/main" xmlns="" id="{9331E0E6-79DC-4088-A25D-534AD428D971}"/>
              </a:ext>
            </a:extLst>
          </p:cNvPr>
          <p:cNvGrpSpPr/>
          <p:nvPr/>
        </p:nvGrpSpPr>
        <p:grpSpPr>
          <a:xfrm>
            <a:off x="8772667" y="5130429"/>
            <a:ext cx="3419333" cy="1564390"/>
            <a:chOff x="7361868" y="4839252"/>
            <a:chExt cx="4426359" cy="2160737"/>
          </a:xfrm>
        </p:grpSpPr>
        <p:pic>
          <p:nvPicPr>
            <p:cNvPr id="6" name="图片 18">
              <a:extLst>
                <a:ext uri="{FF2B5EF4-FFF2-40B4-BE49-F238E27FC236}">
                  <a16:creationId xmlns:a16="http://schemas.microsoft.com/office/drawing/2014/main" xmlns="" id="{6C2C98D9-B408-469C-969F-298DD254ABA1}"/>
                </a:ext>
              </a:extLst>
            </p:cNvPr>
            <p:cNvPicPr>
              <a:picLocks noChangeAspect="1"/>
            </p:cNvPicPr>
            <p:nvPr/>
          </p:nvPicPr>
          <p:blipFill>
            <a:blip r:embed="rId3"/>
            <a:stretch>
              <a:fillRect/>
            </a:stretch>
          </p:blipFill>
          <p:spPr>
            <a:xfrm>
              <a:off x="9812341" y="5453378"/>
              <a:ext cx="941860" cy="1408832"/>
            </a:xfrm>
            <a:prstGeom prst="rect">
              <a:avLst/>
            </a:prstGeom>
          </p:spPr>
        </p:pic>
        <p:pic>
          <p:nvPicPr>
            <p:cNvPr id="7" name="图片 19">
              <a:extLst>
                <a:ext uri="{FF2B5EF4-FFF2-40B4-BE49-F238E27FC236}">
                  <a16:creationId xmlns:a16="http://schemas.microsoft.com/office/drawing/2014/main" xmlns="" id="{3BEEEEB7-C426-494A-A149-7DB98F32BF2C}"/>
                </a:ext>
              </a:extLst>
            </p:cNvPr>
            <p:cNvPicPr>
              <a:picLocks noChangeAspect="1"/>
            </p:cNvPicPr>
            <p:nvPr/>
          </p:nvPicPr>
          <p:blipFill>
            <a:blip r:embed="rId4"/>
            <a:stretch>
              <a:fillRect/>
            </a:stretch>
          </p:blipFill>
          <p:spPr>
            <a:xfrm>
              <a:off x="8350732" y="5399998"/>
              <a:ext cx="1416748" cy="1551299"/>
            </a:xfrm>
            <a:prstGeom prst="rect">
              <a:avLst/>
            </a:prstGeom>
          </p:spPr>
        </p:pic>
        <p:pic>
          <p:nvPicPr>
            <p:cNvPr id="8" name="图片 20">
              <a:extLst>
                <a:ext uri="{FF2B5EF4-FFF2-40B4-BE49-F238E27FC236}">
                  <a16:creationId xmlns:a16="http://schemas.microsoft.com/office/drawing/2014/main" xmlns="" id="{88AA879A-1817-4276-B44D-1D4586384896}"/>
                </a:ext>
              </a:extLst>
            </p:cNvPr>
            <p:cNvPicPr>
              <a:picLocks noChangeAspect="1"/>
            </p:cNvPicPr>
            <p:nvPr/>
          </p:nvPicPr>
          <p:blipFill>
            <a:blip r:embed="rId5"/>
            <a:stretch>
              <a:fillRect/>
            </a:stretch>
          </p:blipFill>
          <p:spPr>
            <a:xfrm>
              <a:off x="7361868" y="4839252"/>
              <a:ext cx="973519" cy="2160737"/>
            </a:xfrm>
            <a:prstGeom prst="rect">
              <a:avLst/>
            </a:prstGeom>
          </p:spPr>
        </p:pic>
        <p:pic>
          <p:nvPicPr>
            <p:cNvPr id="9" name="图片 21">
              <a:extLst>
                <a:ext uri="{FF2B5EF4-FFF2-40B4-BE49-F238E27FC236}">
                  <a16:creationId xmlns:a16="http://schemas.microsoft.com/office/drawing/2014/main" xmlns="" id="{626E92D5-EBCC-4D87-84AB-E622BB858A5E}"/>
                </a:ext>
              </a:extLst>
            </p:cNvPr>
            <p:cNvPicPr>
              <a:picLocks noChangeAspect="1"/>
            </p:cNvPicPr>
            <p:nvPr/>
          </p:nvPicPr>
          <p:blipFill>
            <a:blip r:embed="rId6"/>
            <a:stretch>
              <a:fillRect/>
            </a:stretch>
          </p:blipFill>
          <p:spPr>
            <a:xfrm rot="727939">
              <a:off x="10901771" y="4964775"/>
              <a:ext cx="886456" cy="1986612"/>
            </a:xfrm>
            <a:prstGeom prst="rect">
              <a:avLst/>
            </a:prstGeom>
          </p:spPr>
        </p:pic>
      </p:grpSp>
      <p:pic>
        <p:nvPicPr>
          <p:cNvPr id="10" name="图片 101">
            <a:extLst>
              <a:ext uri="{FF2B5EF4-FFF2-40B4-BE49-F238E27FC236}">
                <a16:creationId xmlns:a16="http://schemas.microsoft.com/office/drawing/2014/main" xmlns="" id="{9447153A-3396-4089-B899-6EFD6CA069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70" y="5493957"/>
            <a:ext cx="12196868" cy="1356902"/>
          </a:xfrm>
          <a:prstGeom prst="rect">
            <a:avLst/>
          </a:prstGeom>
        </p:spPr>
      </p:pic>
      <p:sp>
        <p:nvSpPr>
          <p:cNvPr id="11" name="Rounded Rectangle 54">
            <a:extLst>
              <a:ext uri="{FF2B5EF4-FFF2-40B4-BE49-F238E27FC236}">
                <a16:creationId xmlns:a16="http://schemas.microsoft.com/office/drawing/2014/main" xmlns="" id="{EF5FA338-C18F-42A8-8D1E-9F5460981583}"/>
              </a:ext>
            </a:extLst>
          </p:cNvPr>
          <p:cNvSpPr/>
          <p:nvPr/>
        </p:nvSpPr>
        <p:spPr>
          <a:xfrm>
            <a:off x="1956129" y="198435"/>
            <a:ext cx="8331550" cy="1225868"/>
          </a:xfrm>
          <a:prstGeom prst="roundRect">
            <a:avLst/>
          </a:prstGeom>
          <a:solidFill>
            <a:srgbClr val="ED7D31">
              <a:lumMod val="20000"/>
              <a:lumOff val="80000"/>
            </a:srgbClr>
          </a:solidFill>
          <a:effectLst>
            <a:outerShdw blurRad="50800" dist="38100" dir="2700000" algn="tl" rotWithShape="0">
              <a:prstClr val="black">
                <a:alpha val="40000"/>
              </a:prst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Trò</a:t>
            </a:r>
            <a:r>
              <a:rPr kumimoji="0" lang="en-US" sz="6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66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chơi</a:t>
            </a:r>
            <a:r>
              <a:rPr kumimoji="0" lang="en-US" sz="6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Ai </a:t>
            </a:r>
            <a:r>
              <a:rPr kumimoji="0" lang="en-US" sz="66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nhanh</a:t>
            </a:r>
            <a:r>
              <a:rPr kumimoji="0" lang="en-US" sz="6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66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hơn</a:t>
            </a:r>
            <a:endParaRPr kumimoji="0" lang="en-US" sz="66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2" name="图片 99">
            <a:extLst>
              <a:ext uri="{FF2B5EF4-FFF2-40B4-BE49-F238E27FC236}">
                <a16:creationId xmlns:a16="http://schemas.microsoft.com/office/drawing/2014/main" xmlns="" id="{0AF226D2-076B-463B-BCA1-4A6A528A30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99855" y="1443474"/>
            <a:ext cx="5790420" cy="1815072"/>
          </a:xfrm>
          <a:prstGeom prst="rect">
            <a:avLst/>
          </a:prstGeom>
        </p:spPr>
      </p:pic>
      <p:sp>
        <p:nvSpPr>
          <p:cNvPr id="13" name="TextBox 12">
            <a:extLst>
              <a:ext uri="{FF2B5EF4-FFF2-40B4-BE49-F238E27FC236}">
                <a16:creationId xmlns:a16="http://schemas.microsoft.com/office/drawing/2014/main" xmlns="" id="{12AECD3E-4935-4185-B38F-4235311D0950}"/>
              </a:ext>
            </a:extLst>
          </p:cNvPr>
          <p:cNvSpPr txBox="1"/>
          <p:nvPr/>
        </p:nvSpPr>
        <p:spPr>
          <a:xfrm>
            <a:off x="1676400" y="3429000"/>
            <a:ext cx="8954586" cy="2308324"/>
          </a:xfrm>
          <a:prstGeom prst="rect">
            <a:avLst/>
          </a:prstGeom>
          <a:noFill/>
        </p:spPr>
        <p:txBody>
          <a:bodyPr wrap="square" rtlCol="0">
            <a:spAutoFit/>
          </a:bodyPr>
          <a:lstStyle/>
          <a:p>
            <a:pPr algn="just"/>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chơi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nhóm</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cùng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thảo</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luận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vòng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3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phút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phiếu</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in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sẵn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Sau 3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phút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thành</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nhanh</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chính</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xác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nhất</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sẽ</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là</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đội</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chiến</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thắng</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123338254"/>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xmlns="" id="{C25133DE-CDA0-45CC-8B57-DA29957F6AEF}"/>
                </a:ext>
              </a:extLst>
            </p:cNvPr>
            <p:cNvSpPr txBox="1"/>
            <p:nvPr/>
          </p:nvSpPr>
          <p:spPr>
            <a:xfrm>
              <a:off x="126265" y="131824"/>
              <a:ext cx="46644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4.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thay</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bông</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5" name="TextBox 4">
            <a:extLst>
              <a:ext uri="{FF2B5EF4-FFF2-40B4-BE49-F238E27FC236}">
                <a16:creationId xmlns:a16="http://schemas.microsoft.com/office/drawing/2014/main" xmlns="" id="{D1AB3717-B71B-4D3C-BD2F-784718868853}"/>
              </a:ext>
            </a:extLst>
          </p:cNvPr>
          <p:cNvSpPr txBox="1"/>
          <p:nvPr/>
        </p:nvSpPr>
        <p:spPr>
          <a:xfrm>
            <a:off x="333375" y="1651528"/>
            <a:ext cx="11658599"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a:t>
            </a:r>
            <a:r>
              <a:rPr kumimoji="0" lang="en-US" sz="32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i</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 là thành viên mới của lớp 3A</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Minh vừa chuyển từ trường khác đến</a:t>
            </a:r>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 ấy vui vẻ giới thiệu: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tên là Tuệ Minh</a:t>
            </a: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Tớ thích chơi cờ vua và múa ba lê</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 bạn xôn xao đáp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Tên của cậu đẹp quá</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Tớ cũng thích chơi cờ vua lắm</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Cậu có muốn tham gia câu lạc bộ cờ vua cùng chúng tớ không</a:t>
            </a:r>
            <a:r>
              <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Việt Phương)</a:t>
            </a:r>
          </a:p>
        </p:txBody>
      </p:sp>
      <p:sp>
        <p:nvSpPr>
          <p:cNvPr id="8" name="TextBox 7">
            <a:extLst>
              <a:ext uri="{FF2B5EF4-FFF2-40B4-BE49-F238E27FC236}">
                <a16:creationId xmlns:a16="http://schemas.microsoft.com/office/drawing/2014/main" xmlns="" id="{7F3FFB82-2864-492A-95A4-2AEF11091A32}"/>
              </a:ext>
            </a:extLst>
          </p:cNvPr>
          <p:cNvSpPr txBox="1"/>
          <p:nvPr/>
        </p:nvSpPr>
        <p:spPr>
          <a:xfrm>
            <a:off x="7238681" y="1651528"/>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9" name="TextBox 8">
            <a:extLst>
              <a:ext uri="{FF2B5EF4-FFF2-40B4-BE49-F238E27FC236}">
                <a16:creationId xmlns:a16="http://schemas.microsoft.com/office/drawing/2014/main" xmlns="" id="{534E32DF-35D9-4BD1-A004-BF3DF8F39F7D}"/>
              </a:ext>
            </a:extLst>
          </p:cNvPr>
          <p:cNvSpPr txBox="1"/>
          <p:nvPr/>
        </p:nvSpPr>
        <p:spPr>
          <a:xfrm>
            <a:off x="3214577" y="2176865"/>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0" name="TextBox 9">
            <a:extLst>
              <a:ext uri="{FF2B5EF4-FFF2-40B4-BE49-F238E27FC236}">
                <a16:creationId xmlns:a16="http://schemas.microsoft.com/office/drawing/2014/main" xmlns="" id="{BF8823AC-71E9-469D-A7F2-EB4D648AB73F}"/>
              </a:ext>
            </a:extLst>
          </p:cNvPr>
          <p:cNvSpPr txBox="1"/>
          <p:nvPr/>
        </p:nvSpPr>
        <p:spPr>
          <a:xfrm>
            <a:off x="4098163" y="2681866"/>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1" name="TextBox 10">
            <a:extLst>
              <a:ext uri="{FF2B5EF4-FFF2-40B4-BE49-F238E27FC236}">
                <a16:creationId xmlns:a16="http://schemas.microsoft.com/office/drawing/2014/main" xmlns="" id="{AE926A66-E5D9-437D-9028-4F23A2721B58}"/>
              </a:ext>
            </a:extLst>
          </p:cNvPr>
          <p:cNvSpPr txBox="1"/>
          <p:nvPr/>
        </p:nvSpPr>
        <p:spPr>
          <a:xfrm>
            <a:off x="4162083" y="3559038"/>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2" name="TextBox 11">
            <a:extLst>
              <a:ext uri="{FF2B5EF4-FFF2-40B4-BE49-F238E27FC236}">
                <a16:creationId xmlns:a16="http://schemas.microsoft.com/office/drawing/2014/main" xmlns="" id="{B9DABA8F-2F7F-444D-BD07-96EBC6634443}"/>
              </a:ext>
            </a:extLst>
          </p:cNvPr>
          <p:cNvSpPr txBox="1"/>
          <p:nvPr/>
        </p:nvSpPr>
        <p:spPr>
          <a:xfrm>
            <a:off x="5875565" y="4016825"/>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3" name="TextBox 12">
            <a:extLst>
              <a:ext uri="{FF2B5EF4-FFF2-40B4-BE49-F238E27FC236}">
                <a16:creationId xmlns:a16="http://schemas.microsoft.com/office/drawing/2014/main" xmlns="" id="{85A4244A-76DA-40B9-80E0-155AA0FB7230}"/>
              </a:ext>
            </a:extLst>
          </p:cNvPr>
          <p:cNvSpPr txBox="1"/>
          <p:nvPr/>
        </p:nvSpPr>
        <p:spPr>
          <a:xfrm>
            <a:off x="1413947" y="5037070"/>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
        <p:nvSpPr>
          <p:cNvPr id="14" name="TextBox 13">
            <a:extLst>
              <a:ext uri="{FF2B5EF4-FFF2-40B4-BE49-F238E27FC236}">
                <a16:creationId xmlns:a16="http://schemas.microsoft.com/office/drawing/2014/main" xmlns="" id="{5754401D-AE6A-4763-B82B-BE9C9B34981E}"/>
              </a:ext>
            </a:extLst>
          </p:cNvPr>
          <p:cNvSpPr txBox="1"/>
          <p:nvPr/>
        </p:nvSpPr>
        <p:spPr>
          <a:xfrm>
            <a:off x="10529666" y="2681865"/>
            <a:ext cx="70983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等线"/>
              <a:ea typeface="+mn-ea"/>
              <a:cs typeface="+mn-cs"/>
            </a:endParaRPr>
          </a:p>
        </p:txBody>
      </p:sp>
    </p:spTree>
    <p:extLst>
      <p:ext uri="{BB962C8B-B14F-4D97-AF65-F5344CB8AC3E}">
        <p14:creationId xmlns:p14="http://schemas.microsoft.com/office/powerpoint/2010/main" val="206420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xmlns="" id="{2C1C9661-8806-4108-A680-6DDC469590D0}"/>
              </a:ext>
            </a:extLst>
          </p:cNvPr>
          <p:cNvSpPr/>
          <p:nvPr/>
        </p:nvSpPr>
        <p:spPr>
          <a:xfrm>
            <a:off x="371476" y="2433637"/>
            <a:ext cx="2981324" cy="1990725"/>
          </a:xfrm>
          <a:prstGeom prst="cloud">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Nội</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dung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kern="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a:t>
            </a:r>
            <a:endParaRPr lang="en-US" sz="36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Left Brace 4">
            <a:extLst>
              <a:ext uri="{FF2B5EF4-FFF2-40B4-BE49-F238E27FC236}">
                <a16:creationId xmlns:a16="http://schemas.microsoft.com/office/drawing/2014/main" xmlns="" id="{D6E4DEC6-3D5D-48C8-AFFA-F7D822B5B7A2}"/>
              </a:ext>
            </a:extLst>
          </p:cNvPr>
          <p:cNvSpPr/>
          <p:nvPr/>
        </p:nvSpPr>
        <p:spPr>
          <a:xfrm>
            <a:off x="3562350" y="2271712"/>
            <a:ext cx="438149" cy="2757488"/>
          </a:xfrm>
          <a:prstGeom prst="leftBrace">
            <a:avLst>
              <a:gd name="adj1" fmla="val 21586"/>
              <a:gd name="adj2" fmla="val 49549"/>
            </a:avLst>
          </a:prstGeom>
          <a:noFill/>
          <a:ln w="57150" cap="flat" cmpd="sng" algn="ctr">
            <a:solidFill>
              <a:srgbClr val="E0548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6" name="Rectangle 5">
            <a:extLst>
              <a:ext uri="{FF2B5EF4-FFF2-40B4-BE49-F238E27FC236}">
                <a16:creationId xmlns:a16="http://schemas.microsoft.com/office/drawing/2014/main" xmlns="" id="{90BCB391-BE1D-450F-95D2-6EE57C2C682B}"/>
              </a:ext>
            </a:extLst>
          </p:cNvPr>
          <p:cNvSpPr/>
          <p:nvPr/>
        </p:nvSpPr>
        <p:spPr>
          <a:xfrm>
            <a:off x="4000497" y="1714500"/>
            <a:ext cx="2247903" cy="13144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ectangle 6">
            <a:extLst>
              <a:ext uri="{FF2B5EF4-FFF2-40B4-BE49-F238E27FC236}">
                <a16:creationId xmlns:a16="http://schemas.microsoft.com/office/drawing/2014/main" xmlns="" id="{F199A12F-8939-439A-A773-D297E0ABB189}"/>
              </a:ext>
            </a:extLst>
          </p:cNvPr>
          <p:cNvSpPr/>
          <p:nvPr/>
        </p:nvSpPr>
        <p:spPr>
          <a:xfrm>
            <a:off x="4000497" y="4610100"/>
            <a:ext cx="2362203" cy="1031078"/>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 name="Straight Connector 7">
            <a:extLst>
              <a:ext uri="{FF2B5EF4-FFF2-40B4-BE49-F238E27FC236}">
                <a16:creationId xmlns:a16="http://schemas.microsoft.com/office/drawing/2014/main" xmlns="" id="{BF3B093A-23FF-4B9B-B752-14060FCB7E9E}"/>
              </a:ext>
            </a:extLst>
          </p:cNvPr>
          <p:cNvCxnSpPr>
            <a:stCxn id="6" idx="3"/>
          </p:cNvCxnSpPr>
          <p:nvPr/>
        </p:nvCxnSpPr>
        <p:spPr>
          <a:xfrm flipV="1">
            <a:off x="6248400" y="1600200"/>
            <a:ext cx="761998" cy="771525"/>
          </a:xfrm>
          <a:prstGeom prst="line">
            <a:avLst/>
          </a:prstGeom>
          <a:noFill/>
          <a:ln w="57150" cap="flat" cmpd="sng" algn="ctr">
            <a:solidFill>
              <a:srgbClr val="E05489"/>
            </a:solidFill>
            <a:prstDash val="solid"/>
            <a:miter lim="800000"/>
          </a:ln>
          <a:effectLst/>
        </p:spPr>
      </p:cxnSp>
      <p:sp>
        <p:nvSpPr>
          <p:cNvPr id="9" name="Rectangle 8">
            <a:extLst>
              <a:ext uri="{FF2B5EF4-FFF2-40B4-BE49-F238E27FC236}">
                <a16:creationId xmlns:a16="http://schemas.microsoft.com/office/drawing/2014/main" xmlns="" id="{ABFC1953-2A0C-4AD2-9C87-4E1D80C56865}"/>
              </a:ext>
            </a:extLst>
          </p:cNvPr>
          <p:cNvSpPr/>
          <p:nvPr/>
        </p:nvSpPr>
        <p:spPr>
          <a:xfrm>
            <a:off x="7010396" y="942975"/>
            <a:ext cx="3333754" cy="760811"/>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chấm</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Connector 9">
            <a:extLst>
              <a:ext uri="{FF2B5EF4-FFF2-40B4-BE49-F238E27FC236}">
                <a16:creationId xmlns:a16="http://schemas.microsoft.com/office/drawing/2014/main" xmlns="" id="{09DF7680-9737-46B0-BAFC-ED5143F04CC9}"/>
              </a:ext>
            </a:extLst>
          </p:cNvPr>
          <p:cNvCxnSpPr>
            <a:cxnSpLocks/>
          </p:cNvCxnSpPr>
          <p:nvPr/>
        </p:nvCxnSpPr>
        <p:spPr>
          <a:xfrm>
            <a:off x="6248400" y="2424113"/>
            <a:ext cx="838196" cy="9524"/>
          </a:xfrm>
          <a:prstGeom prst="line">
            <a:avLst/>
          </a:prstGeom>
          <a:noFill/>
          <a:ln w="57150" cap="flat" cmpd="sng" algn="ctr">
            <a:solidFill>
              <a:srgbClr val="E05489"/>
            </a:solidFill>
            <a:prstDash val="solid"/>
            <a:miter lim="800000"/>
          </a:ln>
          <a:effectLst/>
        </p:spPr>
      </p:cxnSp>
      <p:sp>
        <p:nvSpPr>
          <p:cNvPr id="11" name="Rectangle 10">
            <a:extLst>
              <a:ext uri="{FF2B5EF4-FFF2-40B4-BE49-F238E27FC236}">
                <a16:creationId xmlns:a16="http://schemas.microsoft.com/office/drawing/2014/main" xmlns="" id="{81C2F171-DF9A-4161-B5FA-EE6F937B646C}"/>
              </a:ext>
            </a:extLst>
          </p:cNvPr>
          <p:cNvSpPr/>
          <p:nvPr/>
        </p:nvSpPr>
        <p:spPr>
          <a:xfrm>
            <a:off x="7086596" y="1985962"/>
            <a:ext cx="3333754" cy="6667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chấm</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than</a:t>
            </a:r>
          </a:p>
        </p:txBody>
      </p:sp>
      <p:cxnSp>
        <p:nvCxnSpPr>
          <p:cNvPr id="12" name="Straight Connector 11">
            <a:extLst>
              <a:ext uri="{FF2B5EF4-FFF2-40B4-BE49-F238E27FC236}">
                <a16:creationId xmlns:a16="http://schemas.microsoft.com/office/drawing/2014/main" xmlns="" id="{519F8D43-377F-4A7B-BCA3-AB100AEC058E}"/>
              </a:ext>
            </a:extLst>
          </p:cNvPr>
          <p:cNvCxnSpPr>
            <a:cxnSpLocks/>
            <a:endCxn id="13" idx="1"/>
          </p:cNvCxnSpPr>
          <p:nvPr/>
        </p:nvCxnSpPr>
        <p:spPr>
          <a:xfrm flipV="1">
            <a:off x="6372222" y="4736008"/>
            <a:ext cx="1143001" cy="418208"/>
          </a:xfrm>
          <a:prstGeom prst="line">
            <a:avLst/>
          </a:prstGeom>
          <a:noFill/>
          <a:ln w="57150" cap="flat" cmpd="sng" algn="ctr">
            <a:solidFill>
              <a:srgbClr val="E05489"/>
            </a:solidFill>
            <a:prstDash val="solid"/>
            <a:miter lim="800000"/>
          </a:ln>
          <a:effectLst/>
        </p:spPr>
      </p:cxnSp>
      <p:sp>
        <p:nvSpPr>
          <p:cNvPr id="13" name="Rectangle 12">
            <a:extLst>
              <a:ext uri="{FF2B5EF4-FFF2-40B4-BE49-F238E27FC236}">
                <a16:creationId xmlns:a16="http://schemas.microsoft.com/office/drawing/2014/main" xmlns="" id="{F36647AE-558D-4339-B3D0-407FCAD68C43}"/>
              </a:ext>
            </a:extLst>
          </p:cNvPr>
          <p:cNvSpPr/>
          <p:nvPr/>
        </p:nvSpPr>
        <p:spPr>
          <a:xfrm>
            <a:off x="7515223" y="4317800"/>
            <a:ext cx="3513848" cy="836416"/>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Đặt</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4" name="Straight Connector 13">
            <a:extLst>
              <a:ext uri="{FF2B5EF4-FFF2-40B4-BE49-F238E27FC236}">
                <a16:creationId xmlns:a16="http://schemas.microsoft.com/office/drawing/2014/main" xmlns="" id="{35A67F48-9263-4D8C-91D5-8AFAB621F7D6}"/>
              </a:ext>
            </a:extLst>
          </p:cNvPr>
          <p:cNvCxnSpPr>
            <a:cxnSpLocks/>
          </p:cNvCxnSpPr>
          <p:nvPr/>
        </p:nvCxnSpPr>
        <p:spPr>
          <a:xfrm>
            <a:off x="6248400" y="2501206"/>
            <a:ext cx="838196" cy="867668"/>
          </a:xfrm>
          <a:prstGeom prst="line">
            <a:avLst/>
          </a:prstGeom>
          <a:noFill/>
          <a:ln w="57150" cap="flat" cmpd="sng" algn="ctr">
            <a:solidFill>
              <a:srgbClr val="E05489"/>
            </a:solidFill>
            <a:prstDash val="solid"/>
            <a:miter lim="800000"/>
          </a:ln>
          <a:effectLst/>
        </p:spPr>
      </p:cxnSp>
      <p:sp>
        <p:nvSpPr>
          <p:cNvPr id="15" name="Rectangle 14">
            <a:extLst>
              <a:ext uri="{FF2B5EF4-FFF2-40B4-BE49-F238E27FC236}">
                <a16:creationId xmlns:a16="http://schemas.microsoft.com/office/drawing/2014/main" xmlns="" id="{92C5EA53-A085-44C9-AE94-BA3A87D7A132}"/>
              </a:ext>
            </a:extLst>
          </p:cNvPr>
          <p:cNvSpPr/>
          <p:nvPr/>
        </p:nvSpPr>
        <p:spPr>
          <a:xfrm>
            <a:off x="7086596" y="2921199"/>
            <a:ext cx="3333754" cy="666750"/>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Dấm</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chấm</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hỏi</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8" name="Straight Connector 17">
            <a:extLst>
              <a:ext uri="{FF2B5EF4-FFF2-40B4-BE49-F238E27FC236}">
                <a16:creationId xmlns:a16="http://schemas.microsoft.com/office/drawing/2014/main" xmlns="" id="{F2B65999-05FC-43FA-9A01-C8CEDA35309C}"/>
              </a:ext>
            </a:extLst>
          </p:cNvPr>
          <p:cNvCxnSpPr>
            <a:cxnSpLocks/>
            <a:endCxn id="19" idx="1"/>
          </p:cNvCxnSpPr>
          <p:nvPr/>
        </p:nvCxnSpPr>
        <p:spPr>
          <a:xfrm>
            <a:off x="6405562" y="5253037"/>
            <a:ext cx="1109660" cy="709318"/>
          </a:xfrm>
          <a:prstGeom prst="line">
            <a:avLst/>
          </a:prstGeom>
          <a:noFill/>
          <a:ln w="57150" cap="flat" cmpd="sng" algn="ctr">
            <a:solidFill>
              <a:srgbClr val="E05489"/>
            </a:solidFill>
            <a:prstDash val="solid"/>
            <a:miter lim="800000"/>
          </a:ln>
          <a:effectLst/>
        </p:spPr>
      </p:cxnSp>
      <p:sp>
        <p:nvSpPr>
          <p:cNvPr id="19" name="Rectangle 18">
            <a:extLst>
              <a:ext uri="{FF2B5EF4-FFF2-40B4-BE49-F238E27FC236}">
                <a16:creationId xmlns:a16="http://schemas.microsoft.com/office/drawing/2014/main" xmlns="" id="{C2FE1193-5101-4BFC-A3ED-58DA6B5AC5D3}"/>
              </a:ext>
            </a:extLst>
          </p:cNvPr>
          <p:cNvSpPr/>
          <p:nvPr/>
        </p:nvSpPr>
        <p:spPr>
          <a:xfrm>
            <a:off x="7515222" y="5544147"/>
            <a:ext cx="4808076" cy="836416"/>
          </a:xfrm>
          <a:prstGeom prst="rect">
            <a:avLst/>
          </a:prstGeom>
          <a:solidFill>
            <a:srgbClr val="A3DEFF"/>
          </a:solidFill>
          <a:ln w="57150" cap="flat" cmpd="sng" algn="ctr">
            <a:solidFill>
              <a:srgbClr val="E05489"/>
            </a:solidFill>
            <a:prstDash val="solid"/>
            <a:miter lim="800000"/>
          </a:ln>
          <a:effectLst/>
        </p:spPr>
        <p:txBody>
          <a:bodyPr rtlCol="0" anchor="ctr"/>
          <a:lstStyle/>
          <a:p>
            <a:pPr algn="ctr">
              <a:defRPr/>
            </a:pP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Đặt</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nêu</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hoạt</a:t>
            </a:r>
            <a:r>
              <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600" kern="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động</a:t>
            </a:r>
            <a:endParaRPr lang="en-US" sz="36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71136863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P spid="13" grpId="0" animBg="1"/>
      <p:bldP spid="15"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pic>
        <p:nvPicPr>
          <p:cNvPr id="6" name="Graphic 5">
            <a:extLst>
              <a:ext uri="{FF2B5EF4-FFF2-40B4-BE49-F238E27FC236}">
                <a16:creationId xmlns:a16="http://schemas.microsoft.com/office/drawing/2014/main" xmlns="" id="{89F543B0-806D-4687-8DB8-52CEE96EAF63}"/>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rot="21435910" flipH="1">
            <a:off x="696905" y="1629347"/>
            <a:ext cx="2630821" cy="4910294"/>
          </a:xfrm>
          <a:prstGeom prst="rect">
            <a:avLst/>
          </a:prstGeom>
          <a:effectLst>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3402905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32" presetClass="emph" presetSubtype="0" fill="hold" nodeType="withEffect">
                                  <p:stCondLst>
                                    <p:cond delay="0"/>
                                  </p:stCondLst>
                                  <p:childTnLst>
                                    <p:animRot by="120000">
                                      <p:cBhvr>
                                        <p:cTn id="15" dur="175" fill="hold">
                                          <p:stCondLst>
                                            <p:cond delay="0"/>
                                          </p:stCondLst>
                                        </p:cTn>
                                        <p:tgtEl>
                                          <p:spTgt spid="6"/>
                                        </p:tgtEl>
                                        <p:attrNameLst>
                                          <p:attrName>r</p:attrName>
                                        </p:attrNameLst>
                                      </p:cBhvr>
                                    </p:animRot>
                                    <p:animRot by="-240000">
                                      <p:cBhvr>
                                        <p:cTn id="16" dur="350" fill="hold">
                                          <p:stCondLst>
                                            <p:cond delay="350"/>
                                          </p:stCondLst>
                                        </p:cTn>
                                        <p:tgtEl>
                                          <p:spTgt spid="6"/>
                                        </p:tgtEl>
                                        <p:attrNameLst>
                                          <p:attrName>r</p:attrName>
                                        </p:attrNameLst>
                                      </p:cBhvr>
                                    </p:animRot>
                                    <p:animRot by="240000">
                                      <p:cBhvr>
                                        <p:cTn id="17" dur="350" fill="hold">
                                          <p:stCondLst>
                                            <p:cond delay="700"/>
                                          </p:stCondLst>
                                        </p:cTn>
                                        <p:tgtEl>
                                          <p:spTgt spid="6"/>
                                        </p:tgtEl>
                                        <p:attrNameLst>
                                          <p:attrName>r</p:attrName>
                                        </p:attrNameLst>
                                      </p:cBhvr>
                                    </p:animRot>
                                    <p:animRot by="-240000">
                                      <p:cBhvr>
                                        <p:cTn id="18" dur="350" fill="hold">
                                          <p:stCondLst>
                                            <p:cond delay="1050"/>
                                          </p:stCondLst>
                                        </p:cTn>
                                        <p:tgtEl>
                                          <p:spTgt spid="6"/>
                                        </p:tgtEl>
                                        <p:attrNameLst>
                                          <p:attrName>r</p:attrName>
                                        </p:attrNameLst>
                                      </p:cBhvr>
                                    </p:animRot>
                                    <p:animRot by="120000">
                                      <p:cBhvr>
                                        <p:cTn id="19" dur="350" fill="hold">
                                          <p:stCondLst>
                                            <p:cond delay="1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54958" y="1138685"/>
            <a:ext cx="9274987" cy="5080000"/>
          </a:xfrm>
          <a:prstGeom prst="rect">
            <a:avLst/>
          </a:prstGeom>
        </p:spPr>
      </p:pic>
      <p:pic>
        <p:nvPicPr>
          <p:cNvPr id="14" name="Picture 13"/>
          <p:cNvPicPr>
            <a:picLocks noChangeAspect="1"/>
          </p:cNvPicPr>
          <p:nvPr/>
        </p:nvPicPr>
        <p:blipFill>
          <a:blip r:embed="rId4"/>
          <a:srcRect b="57064"/>
          <a:stretch>
            <a:fillRect/>
          </a:stretch>
        </p:blipFill>
        <p:spPr>
          <a:xfrm>
            <a:off x="4000502" y="1302198"/>
            <a:ext cx="4508500" cy="676275"/>
          </a:xfrm>
          <a:prstGeom prst="rect">
            <a:avLst/>
          </a:prstGeom>
        </p:spPr>
      </p:pic>
      <p:sp>
        <p:nvSpPr>
          <p:cNvPr id="15" name="TextBox 14">
            <a:extLst>
              <a:ext uri="{FF2B5EF4-FFF2-40B4-BE49-F238E27FC236}">
                <a16:creationId xmlns:a16="http://schemas.microsoft.com/office/drawing/2014/main" xmlns="" id="{191F72DA-56F2-45B7-A1C9-1C3819EFABA6}"/>
              </a:ext>
            </a:extLst>
          </p:cNvPr>
          <p:cNvSpPr txBox="1"/>
          <p:nvPr/>
        </p:nvSpPr>
        <p:spPr>
          <a:xfrm>
            <a:off x="4915050" y="2120996"/>
            <a:ext cx="27355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EECE1">
                    <a:lumMod val="10000"/>
                  </a:srgbClr>
                </a:solidFill>
                <a:effectLst/>
                <a:uLnTx/>
                <a:uFillTx/>
                <a:latin typeface="iCiel Cadena" panose="02000503000000020004" pitchFamily="50" charset="0"/>
                <a:ea typeface="+mn-ea"/>
                <a:cs typeface="+mn-cs"/>
              </a:rPr>
              <a:t>Bài</a:t>
            </a:r>
            <a:r>
              <a:rPr kumimoji="0" lang="en-US" sz="3200" b="0" i="0" u="none" strike="noStrike" kern="1200" cap="none" spc="0" normalizeH="0" baseline="0" noProof="0" dirty="0">
                <a:ln>
                  <a:noFill/>
                </a:ln>
                <a:solidFill>
                  <a:srgbClr val="EEECE1">
                    <a:lumMod val="10000"/>
                  </a:srgbClr>
                </a:solidFill>
                <a:effectLst/>
                <a:uLnTx/>
                <a:uFillTx/>
                <a:latin typeface="iCiel Cadena" panose="02000503000000020004" pitchFamily="50" charset="0"/>
                <a:ea typeface="+mn-ea"/>
                <a:cs typeface="+mn-cs"/>
              </a:rPr>
              <a:t> 14 – </a:t>
            </a:r>
            <a:r>
              <a:rPr kumimoji="0" lang="en-US" sz="3200" b="0" i="0" u="none" strike="noStrike" kern="1200" cap="none" spc="0" normalizeH="0" baseline="0" noProof="0" dirty="0" err="1">
                <a:ln>
                  <a:noFill/>
                </a:ln>
                <a:solidFill>
                  <a:srgbClr val="EEECE1">
                    <a:lumMod val="10000"/>
                  </a:srgbClr>
                </a:solidFill>
                <a:effectLst/>
                <a:uLnTx/>
                <a:uFillTx/>
                <a:latin typeface="iCiel Cadena" panose="02000503000000020004" pitchFamily="50" charset="0"/>
                <a:ea typeface="+mn-ea"/>
                <a:cs typeface="+mn-cs"/>
              </a:rPr>
              <a:t>Tiết</a:t>
            </a:r>
            <a:r>
              <a:rPr kumimoji="0" lang="en-US" sz="3200" b="0" i="0" u="none" strike="noStrike" kern="1200" cap="none" spc="0" normalizeH="0" baseline="0" noProof="0" dirty="0">
                <a:ln>
                  <a:noFill/>
                </a:ln>
                <a:solidFill>
                  <a:srgbClr val="EEECE1">
                    <a:lumMod val="10000"/>
                  </a:srgbClr>
                </a:solidFill>
                <a:effectLst/>
                <a:uLnTx/>
                <a:uFillTx/>
                <a:latin typeface="iCiel Cadena" panose="02000503000000020004" pitchFamily="50" charset="0"/>
                <a:ea typeface="+mn-ea"/>
                <a:cs typeface="+mn-cs"/>
              </a:rPr>
              <a:t> 3</a:t>
            </a:r>
          </a:p>
        </p:txBody>
      </p:sp>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735270" y="2391747"/>
            <a:ext cx="1161288" cy="3541892"/>
          </a:xfrm>
          <a:prstGeom prst="rect">
            <a:avLst/>
          </a:prstGeom>
        </p:spPr>
      </p:pic>
      <p:pic>
        <p:nvPicPr>
          <p:cNvPr id="16" name="Picture 15"/>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74424" y="-179702"/>
            <a:ext cx="1161288" cy="3541892"/>
          </a:xfrm>
          <a:prstGeom prst="rect">
            <a:avLst/>
          </a:prstGeom>
        </p:spPr>
      </p:pic>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10820844" y="1254482"/>
            <a:ext cx="1161288" cy="3541892"/>
          </a:xfrm>
          <a:prstGeom prst="rect">
            <a:avLst/>
          </a:prstGeom>
        </p:spPr>
      </p:pic>
      <p:pic>
        <p:nvPicPr>
          <p:cNvPr id="18" name="Picture 17" descr="A picture containing toy, doll&#10;&#10;Description automatically generated">
            <a:extLst>
              <a:ext uri="{FF2B5EF4-FFF2-40B4-BE49-F238E27FC236}">
                <a16:creationId xmlns:a16="http://schemas.microsoft.com/office/drawing/2014/main" xmlns="" id="{F9997A3A-BDF9-4CF4-9D35-56650E41CF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35611" y="3325010"/>
            <a:ext cx="3675513" cy="3675513"/>
          </a:xfrm>
          <a:prstGeom prst="rect">
            <a:avLst/>
          </a:prstGeom>
        </p:spPr>
      </p:pic>
      <p:pic>
        <p:nvPicPr>
          <p:cNvPr id="20" name="图片 4">
            <a:extLst>
              <a:ext uri="{FF2B5EF4-FFF2-40B4-BE49-F238E27FC236}">
                <a16:creationId xmlns:a16="http://schemas.microsoft.com/office/drawing/2014/main" xmlns="" id="{7EDB9CE1-725D-46B2-A0BD-F5044A7863C8}"/>
              </a:ext>
            </a:extLst>
          </p:cNvPr>
          <p:cNvPicPr>
            <a:picLocks noChangeAspect="1"/>
          </p:cNvPicPr>
          <p:nvPr/>
        </p:nvPicPr>
        <p:blipFill rotWithShape="1">
          <a:blip r:embed="rId8">
            <a:extLst>
              <a:ext uri="{28A0092B-C50C-407E-A947-70E740481C1C}">
                <a14:useLocalDpi xmlns:a14="http://schemas.microsoft.com/office/drawing/2010/main" val="0"/>
              </a:ext>
            </a:extLst>
          </a:blip>
          <a:srcRect l="-1519" t="34854"/>
          <a:stretch/>
        </p:blipFill>
        <p:spPr>
          <a:xfrm flipH="1">
            <a:off x="-58063" y="5230033"/>
            <a:ext cx="3476180" cy="1583786"/>
          </a:xfrm>
          <a:prstGeom prst="rect">
            <a:avLst/>
          </a:prstGeom>
          <a:ln>
            <a:noFill/>
          </a:ln>
        </p:spPr>
      </p:pic>
      <p:pic>
        <p:nvPicPr>
          <p:cNvPr id="5" name="Picture 4">
            <a:extLst>
              <a:ext uri="{FF2B5EF4-FFF2-40B4-BE49-F238E27FC236}">
                <a16:creationId xmlns:a16="http://schemas.microsoft.com/office/drawing/2014/main" xmlns="" id="{1DF68208-7956-4F33-9123-5F8AE43B1ADE}"/>
              </a:ext>
            </a:extLst>
          </p:cNvPr>
          <p:cNvPicPr>
            <a:picLocks noChangeAspect="1"/>
          </p:cNvPicPr>
          <p:nvPr/>
        </p:nvPicPr>
        <p:blipFill>
          <a:blip r:embed="rId9"/>
          <a:stretch>
            <a:fillRect/>
          </a:stretch>
        </p:blipFill>
        <p:spPr>
          <a:xfrm>
            <a:off x="2573016" y="2887820"/>
            <a:ext cx="7200000" cy="1938696"/>
          </a:xfrm>
          <a:prstGeom prst="rect">
            <a:avLst/>
          </a:prstGeom>
        </p:spPr>
      </p:pic>
      <p:sp>
        <p:nvSpPr>
          <p:cNvPr id="19" name="Title 1"/>
          <p:cNvSpPr txBox="1">
            <a:spLocks/>
          </p:cNvSpPr>
          <p:nvPr/>
        </p:nvSpPr>
        <p:spPr>
          <a:xfrm>
            <a:off x="1993775" y="705773"/>
            <a:ext cx="8417563" cy="89337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smtClean="0">
                <a:latin typeface="Times New Roman" panose="02020603050405020304" pitchFamily="18" charset="0"/>
                <a:cs typeface="Times New Roman" panose="02020603050405020304" pitchFamily="18" charset="0"/>
              </a:rPr>
              <a:t>TRƯỜNG TIỂU HỌC QUANG TRUNG</a:t>
            </a:r>
            <a:endParaRPr lang="en-US" sz="3600" b="1">
              <a:latin typeface="Times New Roman" panose="02020603050405020304" pitchFamily="18" charset="0"/>
              <a:cs typeface="Times New Roman" panose="02020603050405020304" pitchFamily="18" charset="0"/>
            </a:endParaRPr>
          </a:p>
        </p:txBody>
      </p:sp>
      <p:sp>
        <p:nvSpPr>
          <p:cNvPr id="21" name="Title 1"/>
          <p:cNvSpPr txBox="1">
            <a:spLocks/>
          </p:cNvSpPr>
          <p:nvPr/>
        </p:nvSpPr>
        <p:spPr>
          <a:xfrm>
            <a:off x="2477786" y="5787493"/>
            <a:ext cx="7352714" cy="8933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smtClean="0">
                <a:solidFill>
                  <a:srgbClr val="FF0000"/>
                </a:solidFill>
                <a:latin typeface="Times New Roman" panose="02020603050405020304" pitchFamily="18" charset="0"/>
                <a:cs typeface="Times New Roman" panose="02020603050405020304" pitchFamily="18" charset="0"/>
              </a:rPr>
              <a:t>Giáo viên: Vũ Thị Thòa</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279418"/>
      </p:ext>
    </p:extLst>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par>
                          <p:cTn id="13" fill="hold">
                            <p:stCondLst>
                              <p:cond delay="500"/>
                            </p:stCondLst>
                            <p:childTnLst>
                              <p:par>
                                <p:cTn id="14" presetID="47"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Google Shape;1244;p45"/>
          <p:cNvSpPr/>
          <p:nvPr/>
        </p:nvSpPr>
        <p:spPr>
          <a:xfrm>
            <a:off x="367169" y="201206"/>
            <a:ext cx="11662906" cy="117339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xmlns="" id="{C25133DE-CDA0-45CC-8B57-DA29957F6AEF}"/>
              </a:ext>
            </a:extLst>
          </p:cNvPr>
          <p:cNvSpPr txBox="1"/>
          <p:nvPr/>
        </p:nvSpPr>
        <p:spPr>
          <a:xfrm>
            <a:off x="962024" y="304812"/>
            <a:ext cx="10544175" cy="1138773"/>
          </a:xfrm>
          <a:prstGeom prst="rect">
            <a:avLst/>
          </a:prstGeom>
          <a:noFill/>
        </p:spPr>
        <p:txBody>
          <a:bodyPr wrap="square" rtlCol="0">
            <a:spAutoFit/>
          </a:bodyPr>
          <a:lstStyle/>
          <a:p>
            <a:pPr lvl="0" algn="ctr">
              <a:defRPr/>
            </a:pPr>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Các câu trong đoạn dưới đây được gọi là câu kể. Hãy sắp xếp các câu đó vào nhóm thích hợp.</a:t>
            </a:r>
          </a:p>
        </p:txBody>
      </p:sp>
      <p:sp>
        <p:nvSpPr>
          <p:cNvPr id="20" name="Rounded Rectangle 21">
            <a:extLst>
              <a:ext uri="{FF2B5EF4-FFF2-40B4-BE49-F238E27FC236}">
                <a16:creationId xmlns:a16="http://schemas.microsoft.com/office/drawing/2014/main" xmlns="" id="{C9052330-910F-4A1C-A7D1-3EB0ED78E2A9}"/>
              </a:ext>
            </a:extLst>
          </p:cNvPr>
          <p:cNvSpPr/>
          <p:nvPr/>
        </p:nvSpPr>
        <p:spPr>
          <a:xfrm>
            <a:off x="3685669" y="1789440"/>
            <a:ext cx="4389185"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đặc</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điểm</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1" name="Rounded Rectangle 21">
            <a:extLst>
              <a:ext uri="{FF2B5EF4-FFF2-40B4-BE49-F238E27FC236}">
                <a16:creationId xmlns:a16="http://schemas.microsoft.com/office/drawing/2014/main" xmlns="" id="{9376AE1B-A113-4F5F-A189-977FFF886992}"/>
              </a:ext>
            </a:extLst>
          </p:cNvPr>
          <p:cNvSpPr/>
          <p:nvPr/>
        </p:nvSpPr>
        <p:spPr>
          <a:xfrm>
            <a:off x="8350201" y="1704975"/>
            <a:ext cx="4057504"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hoạt</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động</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2" name="Rounded Rectangle 21">
            <a:extLst>
              <a:ext uri="{FF2B5EF4-FFF2-40B4-BE49-F238E27FC236}">
                <a16:creationId xmlns:a16="http://schemas.microsoft.com/office/drawing/2014/main" xmlns="" id="{4C661DB8-ED42-4043-AD41-2D9E3A450865}"/>
              </a:ext>
            </a:extLst>
          </p:cNvPr>
          <p:cNvSpPr/>
          <p:nvPr/>
        </p:nvSpPr>
        <p:spPr>
          <a:xfrm>
            <a:off x="104775" y="1988206"/>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giới</a:t>
            </a:r>
            <a:r>
              <a:rPr kumimoji="0" lang="en-US" sz="4000" b="1" i="0" u="none" strike="noStrike" kern="0" cap="none" spc="0" normalizeH="0" noProof="0" dirty="0">
                <a:ln>
                  <a:noFill/>
                </a:ln>
                <a:solidFill>
                  <a:srgbClr val="002060"/>
                </a:solidFill>
                <a:effectLst/>
                <a:uLnTx/>
                <a:uFillTx/>
                <a:latin typeface="Arial-Rounded"/>
                <a:ea typeface="Arial-Rounded"/>
                <a:cs typeface="+mn-cs"/>
              </a:rPr>
              <a:t> </a:t>
            </a:r>
            <a:r>
              <a:rPr kumimoji="0" lang="en-US" sz="4000" b="1" i="0" u="none" strike="noStrike" kern="0" cap="none" spc="0" normalizeH="0" noProof="0" dirty="0" err="1">
                <a:ln>
                  <a:noFill/>
                </a:ln>
                <a:solidFill>
                  <a:srgbClr val="002060"/>
                </a:solidFill>
                <a:effectLst/>
                <a:uLnTx/>
                <a:uFillTx/>
                <a:latin typeface="Arial-Rounded"/>
                <a:ea typeface="Arial-Rounded"/>
                <a:cs typeface="+mn-cs"/>
              </a:rPr>
              <a:t>thiệu</a:t>
            </a:r>
            <a:endParaRPr kumimoji="0" lang="en-US" sz="40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xmlns="" id="{F0E52632-629D-4EB3-8135-AF50704BC82C}"/>
              </a:ext>
            </a:extLst>
          </p:cNvPr>
          <p:cNvSpPr txBox="1"/>
          <p:nvPr/>
        </p:nvSpPr>
        <p:spPr>
          <a:xfrm>
            <a:off x="1076323" y="4102249"/>
            <a:ext cx="10687051" cy="2554545"/>
          </a:xfrm>
          <a:prstGeom prst="rect">
            <a:avLst/>
          </a:prstGeom>
          <a:noFill/>
        </p:spPr>
        <p:txBody>
          <a:bodyPr wrap="square" rtlCol="0">
            <a:spAutoFit/>
          </a:bodyPr>
          <a:lstStyle/>
          <a:p>
            <a:pPr algn="just"/>
            <a:r>
              <a:rPr lang="vi-VN" sz="3200" dirty="0">
                <a:latin typeface="Arial-Rounded" panose="020B0500000000000000" pitchFamily="34" charset="0"/>
                <a:ea typeface="Arial-Rounded" panose="020B0500000000000000" pitchFamily="34" charset="0"/>
                <a:cs typeface="Arial-Rounded" panose="020B0500000000000000" pitchFamily="34" charset="0"/>
              </a:rPr>
              <a:t>(1) Tớ là bút nâu. (2) Tớ cao nhất hộp bút vì hiếm khi được gọt. (3) Đây là bút đỏ, bạn của tớ. (4) Bút đỏ thì thấp một mẩu vì được gọt quá nhiều. (5) Tớ dùng keo gắn bút đỏ vào bên cạnh tớ để bạn nhìn được ra ngoài hộp bút.</a:t>
            </a:r>
          </a:p>
          <a:p>
            <a:pPr algn="r"/>
            <a:r>
              <a:rPr lang="vi-VN" sz="3200" dirty="0">
                <a:latin typeface="Arial-Rounded" panose="020B0500000000000000" pitchFamily="34" charset="0"/>
                <a:ea typeface="Arial-Rounded" panose="020B0500000000000000" pitchFamily="34" charset="0"/>
                <a:cs typeface="Arial-Rounded" panose="020B0500000000000000" pitchFamily="34" charset="0"/>
              </a:rPr>
              <a:t>(Theo Nguyễn Trà)</a:t>
            </a:r>
          </a:p>
        </p:txBody>
      </p:sp>
      <p:cxnSp>
        <p:nvCxnSpPr>
          <p:cNvPr id="6" name="Straight Connector 5">
            <a:extLst>
              <a:ext uri="{FF2B5EF4-FFF2-40B4-BE49-F238E27FC236}">
                <a16:creationId xmlns:a16="http://schemas.microsoft.com/office/drawing/2014/main" xmlns="" id="{3F4B85E8-C931-4D8D-BACC-438C429802ED}"/>
              </a:ext>
            </a:extLst>
          </p:cNvPr>
          <p:cNvCxnSpPr/>
          <p:nvPr/>
        </p:nvCxnSpPr>
        <p:spPr>
          <a:xfrm>
            <a:off x="9144293" y="811702"/>
            <a:ext cx="11620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4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iterate type="lt">
                                    <p:tmPct val="0"/>
                                  </p:iterate>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grpId="0" nodeType="withEffect">
                                  <p:stCondLst>
                                    <p:cond delay="0"/>
                                  </p:stCondLst>
                                  <p:iterate type="lt">
                                    <p:tmPct val="0"/>
                                  </p:iterate>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0" grpId="0" animBg="1"/>
      <p:bldP spid="21" grpId="0" animBg="1"/>
      <p:bldP spid="22"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3"/>
          <a:stretch>
            <a:fillRect/>
          </a:stretch>
        </p:blipFill>
        <p:spPr>
          <a:xfrm>
            <a:off x="10315854" y="61908"/>
            <a:ext cx="1263015" cy="1191260"/>
          </a:xfrm>
          <a:prstGeom prst="rect">
            <a:avLst/>
          </a:prstGeom>
        </p:spPr>
      </p:pic>
      <p:pic>
        <p:nvPicPr>
          <p:cNvPr id="40" name="图片 8" descr="4ef6b7c9486052b6069210c143670dcb"/>
          <p:cNvPicPr>
            <a:picLocks noChangeAspect="1"/>
          </p:cNvPicPr>
          <p:nvPr/>
        </p:nvPicPr>
        <p:blipFill rotWithShape="1">
          <a:blip r:embed="rId4" cstate="screen">
            <a:extLst>
              <a:ext uri="{28A0092B-C50C-407E-A947-70E740481C1C}">
                <a14:useLocalDpi xmlns:a14="http://schemas.microsoft.com/office/drawing/2010/main"/>
              </a:ext>
            </a:extLst>
          </a:blip>
          <a:srcRect t="-4082"/>
          <a:stretch>
            <a:fillRect/>
          </a:stretch>
        </p:blipFill>
        <p:spPr>
          <a:xfrm>
            <a:off x="-2085317" y="41998"/>
            <a:ext cx="4796016" cy="1878330"/>
          </a:xfrm>
          <a:prstGeom prst="rect">
            <a:avLst/>
          </a:prstGeom>
        </p:spPr>
      </p:pic>
      <p:pic>
        <p:nvPicPr>
          <p:cNvPr id="11" name="Picture 10">
            <a:extLst>
              <a:ext uri="{FF2B5EF4-FFF2-40B4-BE49-F238E27FC236}">
                <a16:creationId xmlns:a16="http://schemas.microsoft.com/office/drawing/2014/main" xmlns="" id="{7CB1EFE9-BEE2-49F2-A650-2C3ACB4A7E1B}"/>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610790" y="3637990"/>
            <a:ext cx="4639773" cy="3474720"/>
          </a:xfrm>
          <a:prstGeom prst="rect">
            <a:avLst/>
          </a:prstGeom>
          <a:effectLst>
            <a:outerShdw blurRad="50800" dist="38100" dir="5400000" algn="t" rotWithShape="0">
              <a:prstClr val="black">
                <a:alpha val="40000"/>
              </a:prstClr>
            </a:outerShdw>
          </a:effectLst>
        </p:spPr>
      </p:pic>
      <p:grpSp>
        <p:nvGrpSpPr>
          <p:cNvPr id="12" name="Group 11">
            <a:extLst>
              <a:ext uri="{FF2B5EF4-FFF2-40B4-BE49-F238E27FC236}">
                <a16:creationId xmlns:a16="http://schemas.microsoft.com/office/drawing/2014/main" xmlns="" id="{DFDBE016-988B-4CA7-984C-47347870C950}"/>
              </a:ext>
            </a:extLst>
          </p:cNvPr>
          <p:cNvGrpSpPr/>
          <p:nvPr/>
        </p:nvGrpSpPr>
        <p:grpSpPr>
          <a:xfrm>
            <a:off x="120501" y="1668879"/>
            <a:ext cx="4472646" cy="2854855"/>
            <a:chOff x="1830929" y="1437382"/>
            <a:chExt cx="2994142" cy="1991617"/>
          </a:xfrm>
        </p:grpSpPr>
        <p:pic>
          <p:nvPicPr>
            <p:cNvPr id="15" name="Picture 14" descr="Background pattern, icon&#10;&#10;Description automatically generated">
              <a:extLst>
                <a:ext uri="{FF2B5EF4-FFF2-40B4-BE49-F238E27FC236}">
                  <a16:creationId xmlns:a16="http://schemas.microsoft.com/office/drawing/2014/main" xmlns="" id="{64F23DED-FAF6-43D5-93B0-2F57063013E1}"/>
                </a:ext>
              </a:extLst>
            </p:cNvPr>
            <p:cNvPicPr>
              <a:picLocks noChangeAspect="1"/>
            </p:cNvPicPr>
            <p:nvPr/>
          </p:nvPicPr>
          <p:blipFill rotWithShape="1">
            <a:blip r:embed="rId7">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16" name="TextBox 15">
              <a:extLst>
                <a:ext uri="{FF2B5EF4-FFF2-40B4-BE49-F238E27FC236}">
                  <a16:creationId xmlns:a16="http://schemas.microsoft.com/office/drawing/2014/main" xmlns="" id="{592BA83F-6EF2-4D34-8901-CFBF958741E7}"/>
                </a:ext>
              </a:extLst>
            </p:cNvPr>
            <p:cNvSpPr txBox="1"/>
            <p:nvPr/>
          </p:nvSpPr>
          <p:spPr>
            <a:xfrm>
              <a:off x="2096379" y="1740519"/>
              <a:ext cx="2448342" cy="8373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giới</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thiệu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Group 16">
            <a:extLst>
              <a:ext uri="{FF2B5EF4-FFF2-40B4-BE49-F238E27FC236}">
                <a16:creationId xmlns:a16="http://schemas.microsoft.com/office/drawing/2014/main" xmlns="" id="{74B8AB80-3B67-4678-A78E-D7016669E598}"/>
              </a:ext>
            </a:extLst>
          </p:cNvPr>
          <p:cNvGrpSpPr/>
          <p:nvPr/>
        </p:nvGrpSpPr>
        <p:grpSpPr>
          <a:xfrm>
            <a:off x="3922476" y="1005498"/>
            <a:ext cx="5181600" cy="2765488"/>
            <a:chOff x="7374300" y="1437381"/>
            <a:chExt cx="2979388" cy="1991617"/>
          </a:xfrm>
        </p:grpSpPr>
        <p:pic>
          <p:nvPicPr>
            <p:cNvPr id="18" name="Picture 17" descr="Background pattern, icon&#10;&#10;Description automatically generated">
              <a:extLst>
                <a:ext uri="{FF2B5EF4-FFF2-40B4-BE49-F238E27FC236}">
                  <a16:creationId xmlns:a16="http://schemas.microsoft.com/office/drawing/2014/main" xmlns="" id="{B02E9C2A-A770-453D-BACB-60EA055061E0}"/>
                </a:ext>
              </a:extLst>
            </p:cNvPr>
            <p:cNvPicPr>
              <a:picLocks noChangeAspect="1"/>
            </p:cNvPicPr>
            <p:nvPr/>
          </p:nvPicPr>
          <p:blipFill rotWithShape="1">
            <a:blip r:embed="rId7">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9" name="TextBox 18">
              <a:extLst>
                <a:ext uri="{FF2B5EF4-FFF2-40B4-BE49-F238E27FC236}">
                  <a16:creationId xmlns:a16="http://schemas.microsoft.com/office/drawing/2014/main" xmlns="" id="{C1166F02-B8A3-4EEF-9120-283DB231DDD0}"/>
                </a:ext>
              </a:extLst>
            </p:cNvPr>
            <p:cNvSpPr txBox="1"/>
            <p:nvPr/>
          </p:nvSpPr>
          <p:spPr>
            <a:xfrm>
              <a:off x="7763155" y="1749480"/>
              <a:ext cx="2068545" cy="864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đặc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điểm</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
        <p:nvSpPr>
          <p:cNvPr id="20" name="Rectangle: Rounded Corners 19">
            <a:extLst>
              <a:ext uri="{FF2B5EF4-FFF2-40B4-BE49-F238E27FC236}">
                <a16:creationId xmlns:a16="http://schemas.microsoft.com/office/drawing/2014/main" xmlns="" id="{D248039C-5DCE-4CE9-9686-DA03A4C07E1D}"/>
              </a:ext>
            </a:extLst>
          </p:cNvPr>
          <p:cNvSpPr/>
          <p:nvPr/>
        </p:nvSpPr>
        <p:spPr>
          <a:xfrm>
            <a:off x="4733925" y="61908"/>
            <a:ext cx="3400424" cy="646332"/>
          </a:xfrm>
          <a:prstGeom prst="roundRect">
            <a:avLst/>
          </a:prstGeom>
          <a:solidFill>
            <a:srgbClr val="FFCCCC"/>
          </a:solidFill>
          <a:ln>
            <a:solidFill>
              <a:srgbClr val="FF01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Cùng</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nhớ</a:t>
            </a:r>
            <a:r>
              <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FF1822"/>
                </a:solidFill>
                <a:effectLst/>
                <a:uLnTx/>
                <a:uFillTx/>
                <a:latin typeface="Calibri" panose="020F0502020204030204" pitchFamily="34" charset="0"/>
                <a:ea typeface="+mn-ea"/>
                <a:cs typeface="Calibri" panose="020F0502020204030204" pitchFamily="34" charset="0"/>
              </a:rPr>
              <a:t>lại</a:t>
            </a:r>
            <a:endParaRPr kumimoji="0" lang="en-US" sz="3600" b="1" i="0" u="none" strike="noStrike" kern="1200" cap="none" spc="0" normalizeH="0" baseline="0" noProof="0" dirty="0">
              <a:ln>
                <a:noFill/>
              </a:ln>
              <a:solidFill>
                <a:srgbClr val="FF1822"/>
              </a:solidFill>
              <a:effectLst/>
              <a:uLnTx/>
              <a:uFillTx/>
              <a:latin typeface="Calibri" panose="020F0502020204030204" pitchFamily="34" charset="0"/>
              <a:ea typeface="+mn-ea"/>
              <a:cs typeface="Calibri" panose="020F0502020204030204" pitchFamily="34" charset="0"/>
            </a:endParaRPr>
          </a:p>
        </p:txBody>
      </p:sp>
      <p:grpSp>
        <p:nvGrpSpPr>
          <p:cNvPr id="14" name="Group 13">
            <a:extLst>
              <a:ext uri="{FF2B5EF4-FFF2-40B4-BE49-F238E27FC236}">
                <a16:creationId xmlns:a16="http://schemas.microsoft.com/office/drawing/2014/main" xmlns="" id="{811E5367-2292-4620-8393-0EAE7A228080}"/>
              </a:ext>
            </a:extLst>
          </p:cNvPr>
          <p:cNvGrpSpPr/>
          <p:nvPr/>
        </p:nvGrpSpPr>
        <p:grpSpPr>
          <a:xfrm>
            <a:off x="8134349" y="2255246"/>
            <a:ext cx="4217093" cy="2765488"/>
            <a:chOff x="7374300" y="1437381"/>
            <a:chExt cx="2979388" cy="1991617"/>
          </a:xfrm>
        </p:grpSpPr>
        <p:pic>
          <p:nvPicPr>
            <p:cNvPr id="21" name="Picture 20" descr="Background pattern, icon&#10;&#10;Description automatically generated">
              <a:extLst>
                <a:ext uri="{FF2B5EF4-FFF2-40B4-BE49-F238E27FC236}">
                  <a16:creationId xmlns:a16="http://schemas.microsoft.com/office/drawing/2014/main" xmlns="" id="{27D1D975-CB0D-413B-BF24-7413464EF366}"/>
                </a:ext>
              </a:extLst>
            </p:cNvPr>
            <p:cNvPicPr>
              <a:picLocks noChangeAspect="1"/>
            </p:cNvPicPr>
            <p:nvPr/>
          </p:nvPicPr>
          <p:blipFill rotWithShape="1">
            <a:blip r:embed="rId7">
              <a:duotone>
                <a:prstClr val="black"/>
                <a:schemeClr val="accent4">
                  <a:tint val="45000"/>
                  <a:satMod val="400000"/>
                </a:schemeClr>
              </a:duotone>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xmlns="" id="{3AF2C16D-D3D9-4B26-8FF5-3818F3FB09D0}"/>
                </a:ext>
              </a:extLst>
            </p:cNvPr>
            <p:cNvSpPr txBox="1"/>
            <p:nvPr/>
          </p:nvSpPr>
          <p:spPr>
            <a:xfrm>
              <a:off x="7763155" y="1749480"/>
              <a:ext cx="2068545" cy="864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nêu</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động</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spTree>
    <p:extLst>
      <p:ext uri="{BB962C8B-B14F-4D97-AF65-F5344CB8AC3E}">
        <p14:creationId xmlns:p14="http://schemas.microsoft.com/office/powerpoint/2010/main" val="48083000"/>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75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8" name="uỷn.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图片 1">
            <a:extLst>
              <a:ext uri="{FF2B5EF4-FFF2-40B4-BE49-F238E27FC236}">
                <a16:creationId xmlns:a16="http://schemas.microsoft.com/office/drawing/2014/main" xmlns="" id="{E75091B8-5787-4079-8E86-CA47E2C2DA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041" y="1761310"/>
            <a:ext cx="660994" cy="673642"/>
          </a:xfrm>
          <a:prstGeom prst="rect">
            <a:avLst/>
          </a:prstGeom>
        </p:spPr>
      </p:pic>
      <p:sp>
        <p:nvSpPr>
          <p:cNvPr id="33" name="文本框 14">
            <a:extLst>
              <a:ext uri="{FF2B5EF4-FFF2-40B4-BE49-F238E27FC236}">
                <a16:creationId xmlns:a16="http://schemas.microsoft.com/office/drawing/2014/main" xmlns="" id="{3BD722EB-6171-4FED-B546-2F4D949C74FC}"/>
              </a:ext>
            </a:extLst>
          </p:cNvPr>
          <p:cNvSpPr txBox="1"/>
          <p:nvPr/>
        </p:nvSpPr>
        <p:spPr>
          <a:xfrm>
            <a:off x="6693339" y="1890947"/>
            <a:ext cx="531768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Các</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bạn</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viết</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câu</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trả</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lời</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ra</a:t>
            </a:r>
            <a:r>
              <a:rPr kumimoji="0" lang="en-029"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a:ea typeface="+mn-ea"/>
                <a:cs typeface="Calibri" panose="020F0502020204030204" pitchFamily="34" charset="0"/>
              </a:rPr>
              <a:t>giấy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endParaRPr>
          </a:p>
        </p:txBody>
      </p:sp>
      <p:pic>
        <p:nvPicPr>
          <p:cNvPr id="34" name="图片 1">
            <a:extLst>
              <a:ext uri="{FF2B5EF4-FFF2-40B4-BE49-F238E27FC236}">
                <a16:creationId xmlns:a16="http://schemas.microsoft.com/office/drawing/2014/main" xmlns="" id="{1B731400-084F-409B-A2E3-BB0FC49A43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7346" y="2995334"/>
            <a:ext cx="660994" cy="673642"/>
          </a:xfrm>
          <a:prstGeom prst="rect">
            <a:avLst/>
          </a:prstGeom>
        </p:spPr>
      </p:pic>
      <p:sp>
        <p:nvSpPr>
          <p:cNvPr id="35" name="文本框 13">
            <a:extLst>
              <a:ext uri="{FF2B5EF4-FFF2-40B4-BE49-F238E27FC236}">
                <a16:creationId xmlns:a16="http://schemas.microsoft.com/office/drawing/2014/main" xmlns="" id="{FD69417A-EB63-4858-9EC4-E1857F2EB886}"/>
              </a:ext>
            </a:extLst>
          </p:cNvPr>
          <p:cNvSpPr txBox="1"/>
          <p:nvPr/>
        </p:nvSpPr>
        <p:spPr>
          <a:xfrm>
            <a:off x="6755463" y="3165675"/>
            <a:ext cx="54365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Thống</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nhất</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ý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kiến</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trong</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 </a:t>
            </a:r>
            <a:r>
              <a:rPr kumimoji="0" lang="en-US" altLang="zh-CN" sz="3200" b="1" i="0" u="none" strike="noStrike" kern="1200" cap="none" spc="0" normalizeH="0" baseline="0" noProof="0" dirty="0" err="1">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nhóm</a:t>
            </a:r>
            <a:r>
              <a:rPr kumimoji="0" lang="en-US" altLang="zh-CN"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rPr>
              <a:t>.</a:t>
            </a:r>
            <a:endParaRPr kumimoji="0" lang="zh-CN" altLang="en-US" sz="3200" b="1" i="0" u="none" strike="noStrike" kern="1200" cap="none" spc="0" normalizeH="0" baseline="0" noProof="0" dirty="0">
              <a:ln>
                <a:noFill/>
              </a:ln>
              <a:solidFill>
                <a:prstClr val="black"/>
              </a:solidFill>
              <a:effectLst/>
              <a:uLnTx/>
              <a:uFillTx/>
              <a:latin typeface="Calibri" panose="020F0502020204030204" pitchFamily="34" charset="0"/>
              <a:ea typeface="字魂105号-简雅黑" panose="00000500000000000000" pitchFamily="2" charset="-122"/>
              <a:cs typeface="Calibri" panose="020F0502020204030204" pitchFamily="34" charset="0"/>
            </a:endParaRPr>
          </a:p>
        </p:txBody>
      </p:sp>
      <p:sp>
        <p:nvSpPr>
          <p:cNvPr id="36" name="TextBox 35">
            <a:extLst>
              <a:ext uri="{FF2B5EF4-FFF2-40B4-BE49-F238E27FC236}">
                <a16:creationId xmlns:a16="http://schemas.microsoft.com/office/drawing/2014/main" xmlns="" id="{6B2A3AB0-098B-4011-A6CA-4E5B92290EBB}"/>
              </a:ext>
            </a:extLst>
          </p:cNvPr>
          <p:cNvSpPr txBox="1"/>
          <p:nvPr/>
        </p:nvSpPr>
        <p:spPr>
          <a:xfrm>
            <a:off x="6681629" y="4545582"/>
            <a:ext cx="55103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Chia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sẻ</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kết</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quả</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trước</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r>
              <a:rPr kumimoji="0" lang="en-029" sz="3200" b="1"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lớp</a:t>
            </a:r>
            <a:r>
              <a:rPr kumimoji="0" lang="en-029" sz="32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7" name="图片 1">
            <a:extLst>
              <a:ext uri="{FF2B5EF4-FFF2-40B4-BE49-F238E27FC236}">
                <a16:creationId xmlns:a16="http://schemas.microsoft.com/office/drawing/2014/main" xmlns="" id="{DF00EB99-6AE0-4564-B4A9-ED8BC7BBD7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8549" y="4342953"/>
            <a:ext cx="660994" cy="673642"/>
          </a:xfrm>
          <a:prstGeom prst="rect">
            <a:avLst/>
          </a:prstGeom>
        </p:spPr>
      </p:pic>
      <p:pic>
        <p:nvPicPr>
          <p:cNvPr id="39" name="Picture 2">
            <a:extLst>
              <a:ext uri="{FF2B5EF4-FFF2-40B4-BE49-F238E27FC236}">
                <a16:creationId xmlns:a16="http://schemas.microsoft.com/office/drawing/2014/main" xmlns="" id="{6971ECEA-34EF-48A8-9338-3C6D25CD5EE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38" b="95342" l="4263" r="93961">
                        <a14:foregroundMark x1="12433" y1="52484" x2="14920" y2="85714"/>
                        <a14:foregroundMark x1="14920" y1="85714" x2="29840" y2="93478"/>
                        <a14:foregroundMark x1="29840" y1="93478" x2="61101" y2="98137"/>
                        <a14:foregroundMark x1="61101" y1="98137" x2="74956" y2="94410"/>
                        <a14:foregroundMark x1="84186" y1="83752" x2="84369" y2="83540"/>
                        <a14:foregroundMark x1="74956" y1="94410" x2="81700" y2="86623"/>
                        <a14:foregroundMark x1="84369" y1="83540" x2="86323" y2="60870"/>
                        <a14:foregroundMark x1="9059" y1="56832" x2="10124" y2="95342"/>
                        <a14:foregroundMark x1="4263" y1="74224" x2="4263" y2="74224"/>
                        <a14:foregroundMark x1="13677" y1="33230" x2="13677" y2="33230"/>
                        <a14:foregroundMark x1="51687" y1="28261" x2="51687" y2="28261"/>
                        <a14:foregroundMark x1="49378" y1="32609" x2="49378" y2="32609"/>
                        <a14:foregroundMark x1="64831" y1="21739" x2="64831" y2="21739"/>
                        <a14:foregroundMark x1="66252" y1="26708" x2="66252" y2="26708"/>
                        <a14:foregroundMark x1="88903" y1="80745" x2="90409" y2="90683"/>
                        <a14:foregroundMark x1="88856" y1="80435" x2="88903" y2="80745"/>
                        <a14:foregroundMark x1="84902" y1="54348" x2="88856" y2="80435"/>
                        <a14:foregroundMark x1="90409" y1="90683" x2="92007" y2="95342"/>
                        <a14:foregroundMark x1="93961" y1="63043" x2="93961" y2="63043"/>
                        <a14:foregroundMark x1="78686" y1="31056" x2="78686" y2="31056"/>
                        <a14:foregroundMark x1="76909" y1="33230" x2="76909" y2="33230"/>
                        <a14:backgroundMark x1="13321" y1="35093" x2="13321" y2="35093"/>
                        <a14:backgroundMark x1="82948" y1="83851" x2="82948" y2="83851"/>
                        <a14:backgroundMark x1="82593" y1="82919" x2="81528" y2="82919"/>
                        <a14:backgroundMark x1="89165" y1="80745" x2="89165" y2="80745"/>
                        <a14:backgroundMark x1="84014" y1="83230" x2="79041" y2="81677"/>
                        <a14:backgroundMark x1="89698" y1="80435" x2="89698" y2="80435"/>
                      </a14:backgroundRemoval>
                    </a14:imgEffect>
                  </a14:imgLayer>
                </a14:imgProps>
              </a:ext>
              <a:ext uri="{28A0092B-C50C-407E-A947-70E740481C1C}">
                <a14:useLocalDpi xmlns:a14="http://schemas.microsoft.com/office/drawing/2010/main" val="0"/>
              </a:ext>
            </a:extLst>
          </a:blip>
          <a:srcRect/>
          <a:stretch>
            <a:fillRect/>
          </a:stretch>
        </p:blipFill>
        <p:spPr bwMode="auto">
          <a:xfrm>
            <a:off x="180976" y="468015"/>
            <a:ext cx="5470088" cy="31285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70B6F102-97BF-4487-A319-A51BB2FF17AC}"/>
              </a:ext>
            </a:extLst>
          </p:cNvPr>
          <p:cNvPicPr>
            <a:picLocks noChangeAspect="1"/>
          </p:cNvPicPr>
          <p:nvPr/>
        </p:nvPicPr>
        <p:blipFill>
          <a:blip r:embed="rId5"/>
          <a:stretch>
            <a:fillRect/>
          </a:stretch>
        </p:blipFill>
        <p:spPr>
          <a:xfrm>
            <a:off x="802956" y="3750450"/>
            <a:ext cx="4413887" cy="1615580"/>
          </a:xfrm>
          <a:prstGeom prst="rect">
            <a:avLst/>
          </a:prstGeom>
        </p:spPr>
      </p:pic>
    </p:spTree>
    <p:extLst>
      <p:ext uri="{BB962C8B-B14F-4D97-AF65-F5344CB8AC3E}">
        <p14:creationId xmlns:p14="http://schemas.microsoft.com/office/powerpoint/2010/main" val="328765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90"/>
                                          </p:val>
                                        </p:tav>
                                        <p:tav tm="100000">
                                          <p:val>
                                            <p:fltVal val="0"/>
                                          </p:val>
                                        </p:tav>
                                      </p:tavLst>
                                    </p:anim>
                                    <p:animEffect transition="in" filter="fade">
                                      <p:cBhvr>
                                        <p:cTn id="18" dur="1000"/>
                                        <p:tgtEl>
                                          <p:spTgt spid="3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1000" fill="hold"/>
                                        <p:tgtEl>
                                          <p:spTgt spid="34"/>
                                        </p:tgtEl>
                                        <p:attrNameLst>
                                          <p:attrName>ppt_w</p:attrName>
                                        </p:attrNameLst>
                                      </p:cBhvr>
                                      <p:tavLst>
                                        <p:tav tm="0">
                                          <p:val>
                                            <p:fltVal val="0"/>
                                          </p:val>
                                        </p:tav>
                                        <p:tav tm="100000">
                                          <p:val>
                                            <p:strVal val="#ppt_w"/>
                                          </p:val>
                                        </p:tav>
                                      </p:tavLst>
                                    </p:anim>
                                    <p:anim calcmode="lin" valueType="num">
                                      <p:cBhvr>
                                        <p:cTn id="27" dur="1000" fill="hold"/>
                                        <p:tgtEl>
                                          <p:spTgt spid="34"/>
                                        </p:tgtEl>
                                        <p:attrNameLst>
                                          <p:attrName>ppt_h</p:attrName>
                                        </p:attrNameLst>
                                      </p:cBhvr>
                                      <p:tavLst>
                                        <p:tav tm="0">
                                          <p:val>
                                            <p:fltVal val="0"/>
                                          </p:val>
                                        </p:tav>
                                        <p:tav tm="100000">
                                          <p:val>
                                            <p:strVal val="#ppt_h"/>
                                          </p:val>
                                        </p:tav>
                                      </p:tavLst>
                                    </p:anim>
                                    <p:anim calcmode="lin" valueType="num">
                                      <p:cBhvr>
                                        <p:cTn id="28" dur="1000" fill="hold"/>
                                        <p:tgtEl>
                                          <p:spTgt spid="34"/>
                                        </p:tgtEl>
                                        <p:attrNameLst>
                                          <p:attrName>style.rotation</p:attrName>
                                        </p:attrNameLst>
                                      </p:cBhvr>
                                      <p:tavLst>
                                        <p:tav tm="0">
                                          <p:val>
                                            <p:fltVal val="90"/>
                                          </p:val>
                                        </p:tav>
                                        <p:tav tm="100000">
                                          <p:val>
                                            <p:fltVal val="0"/>
                                          </p:val>
                                        </p:tav>
                                      </p:tavLst>
                                    </p:anim>
                                    <p:animEffect transition="in" filter="fade">
                                      <p:cBhvr>
                                        <p:cTn id="29" dur="1000"/>
                                        <p:tgtEl>
                                          <p:spTgt spid="34"/>
                                        </p:tgtEl>
                                      </p:cBhvr>
                                    </p:animEffect>
                                  </p:childTnLst>
                                </p:cTn>
                              </p:par>
                            </p:childTnLst>
                          </p:cTn>
                        </p:par>
                        <p:par>
                          <p:cTn id="30" fill="hold">
                            <p:stCondLst>
                              <p:cond delay="1000"/>
                            </p:stCondLst>
                            <p:childTnLst>
                              <p:par>
                                <p:cTn id="31" presetID="14" presetClass="entr" presetSubtype="1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randombar(horizontal)">
                                      <p:cBhvr>
                                        <p:cTn id="33" dur="25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childTnLst>
                          </p:cTn>
                        </p:par>
                        <p:par>
                          <p:cTn id="42" fill="hold">
                            <p:stCondLst>
                              <p:cond delay="1000"/>
                            </p:stCondLst>
                            <p:childTnLst>
                              <p:par>
                                <p:cTn id="43" presetID="14" presetClass="entr" presetSubtype="1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randombar(horizontal)">
                                      <p:cBhvr>
                                        <p:cTn id="45"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92ED572-63D9-4E7C-9D4A-07C8C39C892F}"/>
              </a:ext>
            </a:extLst>
          </p:cNvPr>
          <p:cNvSpPr txBox="1"/>
          <p:nvPr/>
        </p:nvSpPr>
        <p:spPr>
          <a:xfrm>
            <a:off x="3100143" y="797198"/>
            <a:ext cx="671512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BE0FAA"/>
                </a:solidFill>
                <a:effectLst>
                  <a:glow rad="228600">
                    <a:srgbClr val="EEA1EB"/>
                  </a:glow>
                  <a:outerShdw blurRad="50800" dist="38100" dir="5400000" algn="t" rotWithShape="0">
                    <a:prstClr val="black">
                      <a:alpha val="40000"/>
                    </a:prstClr>
                  </a:outerShdw>
                </a:effectLst>
                <a:uLnTx/>
                <a:uFillTx/>
                <a:latin typeface="LNTH-No Virus" pitchFamily="2" charset="0"/>
                <a:ea typeface="微软雅黑"/>
                <a:cs typeface="+mn-cs"/>
              </a:rPr>
              <a:t>CHIA SẺ TRƯỚC LỚP</a:t>
            </a:r>
          </a:p>
        </p:txBody>
      </p:sp>
      <p:pic>
        <p:nvPicPr>
          <p:cNvPr id="5" name="Picture 4" descr="Icon&#10;&#10;Description automatically generated">
            <a:extLst>
              <a:ext uri="{FF2B5EF4-FFF2-40B4-BE49-F238E27FC236}">
                <a16:creationId xmlns:a16="http://schemas.microsoft.com/office/drawing/2014/main" xmlns="" id="{6A0BBA3C-8C1B-4ABD-B95A-CEAE95B91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800" y="35957"/>
            <a:ext cx="1854200" cy="1828800"/>
          </a:xfrm>
          <a:prstGeom prst="rect">
            <a:avLst/>
          </a:prstGeo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xmlns="" id="{2B55A5E9-004C-4126-917A-282FC35FD52D}"/>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tretch>
            <a:fillRect/>
          </a:stretch>
        </p:blipFill>
        <p:spPr>
          <a:xfrm>
            <a:off x="3776110" y="3093062"/>
            <a:ext cx="4639773" cy="3474720"/>
          </a:xfrm>
          <a:prstGeom prst="rect">
            <a:avLst/>
          </a:prstGeom>
          <a:effectLst>
            <a:outerShdw blurRad="50800" dist="38100" dir="5400000" algn="t" rotWithShape="0">
              <a:prstClr val="black">
                <a:alpha val="40000"/>
              </a:prstClr>
            </a:outerShdw>
          </a:effectLst>
        </p:spPr>
      </p:pic>
      <p:grpSp>
        <p:nvGrpSpPr>
          <p:cNvPr id="7" name="Group 6">
            <a:extLst>
              <a:ext uri="{FF2B5EF4-FFF2-40B4-BE49-F238E27FC236}">
                <a16:creationId xmlns:a16="http://schemas.microsoft.com/office/drawing/2014/main" xmlns="" id="{5B03E7DD-06A7-4E96-920E-BD392BF65F49}"/>
              </a:ext>
            </a:extLst>
          </p:cNvPr>
          <p:cNvGrpSpPr/>
          <p:nvPr/>
        </p:nvGrpSpPr>
        <p:grpSpPr>
          <a:xfrm>
            <a:off x="1830929" y="1437382"/>
            <a:ext cx="2994142" cy="1991617"/>
            <a:chOff x="1830929" y="1437382"/>
            <a:chExt cx="2994142" cy="1991617"/>
          </a:xfrm>
        </p:grpSpPr>
        <p:pic>
          <p:nvPicPr>
            <p:cNvPr id="8" name="Picture 7" descr="Background pattern, icon&#10;&#10;Description automatically generated">
              <a:extLst>
                <a:ext uri="{FF2B5EF4-FFF2-40B4-BE49-F238E27FC236}">
                  <a16:creationId xmlns:a16="http://schemas.microsoft.com/office/drawing/2014/main" xmlns="" id="{F7FCA607-3669-4072-89D4-36736430CC12}"/>
                </a:ext>
              </a:extLst>
            </p:cNvPr>
            <p:cNvPicPr>
              <a:picLocks noChangeAspect="1"/>
            </p:cNvPicPr>
            <p:nvPr/>
          </p:nvPicPr>
          <p:blipFill rotWithShape="1">
            <a:blip r:embed="rId6">
              <a:extLst>
                <a:ext uri="{28A0092B-C50C-407E-A947-70E740481C1C}">
                  <a14:useLocalDpi xmlns:a14="http://schemas.microsoft.com/office/drawing/2010/main" val="0"/>
                </a:ext>
              </a:extLst>
            </a:blip>
            <a:srcRect l="5446" t="12465" r="50896" b="58493"/>
            <a:stretch/>
          </p:blipFill>
          <p:spPr>
            <a:xfrm>
              <a:off x="1830929" y="1437382"/>
              <a:ext cx="2994142" cy="1991617"/>
            </a:xfrm>
            <a:prstGeom prst="rect">
              <a:avLst/>
            </a:prstGeom>
            <a:effectLst>
              <a:outerShdw blurRad="50800" dist="38100" dir="5400000" algn="t" rotWithShape="0">
                <a:prstClr val="black">
                  <a:alpha val="40000"/>
                </a:prstClr>
              </a:outerShdw>
            </a:effectLst>
          </p:spPr>
        </p:pic>
        <p:sp>
          <p:nvSpPr>
            <p:cNvPr id="9" name="TextBox 8">
              <a:extLst>
                <a:ext uri="{FF2B5EF4-FFF2-40B4-BE49-F238E27FC236}">
                  <a16:creationId xmlns:a16="http://schemas.microsoft.com/office/drawing/2014/main" xmlns="" id="{B2CB199D-5EE6-48CE-9C11-96150466EFDA}"/>
                </a:ext>
              </a:extLst>
            </p:cNvPr>
            <p:cNvSpPr txBox="1"/>
            <p:nvPr/>
          </p:nvSpPr>
          <p:spPr>
            <a:xfrm>
              <a:off x="2176704" y="2006685"/>
              <a:ext cx="24483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Trình</a:t>
              </a:r>
              <a:r>
                <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0066"/>
                  </a:solidFill>
                  <a:effectLst/>
                  <a:uLnTx/>
                  <a:uFillTx/>
                  <a:latin typeface="Calibri" panose="020F0502020204030204" pitchFamily="34" charset="0"/>
                  <a:ea typeface="微软雅黑"/>
                  <a:cs typeface="Calibri" panose="020F0502020204030204" pitchFamily="34" charset="0"/>
                </a:rPr>
                <a:t>bày</a:t>
              </a:r>
              <a:endParaRPr kumimoji="0" lang="en-US" sz="3600" b="0" i="0" u="none" strike="noStrike" kern="1200" cap="none" spc="0" normalizeH="0" baseline="0" noProof="0" dirty="0">
                <a:ln>
                  <a:noFill/>
                </a:ln>
                <a:solidFill>
                  <a:srgbClr val="FF0066"/>
                </a:solidFill>
                <a:effectLst/>
                <a:uLnTx/>
                <a:uFillTx/>
                <a:latin typeface="Calibri" panose="020F0502020204030204" pitchFamily="34" charset="0"/>
                <a:ea typeface="微软雅黑"/>
                <a:cs typeface="Calibri" panose="020F0502020204030204" pitchFamily="34" charset="0"/>
              </a:endParaRPr>
            </a:p>
          </p:txBody>
        </p:sp>
      </p:grpSp>
      <p:grpSp>
        <p:nvGrpSpPr>
          <p:cNvPr id="10" name="Group 9">
            <a:extLst>
              <a:ext uri="{FF2B5EF4-FFF2-40B4-BE49-F238E27FC236}">
                <a16:creationId xmlns:a16="http://schemas.microsoft.com/office/drawing/2014/main" xmlns="" id="{C45B0A18-6558-4D21-A583-4651F88A5478}"/>
              </a:ext>
            </a:extLst>
          </p:cNvPr>
          <p:cNvGrpSpPr/>
          <p:nvPr/>
        </p:nvGrpSpPr>
        <p:grpSpPr>
          <a:xfrm>
            <a:off x="7374300" y="1437381"/>
            <a:ext cx="2979388" cy="1991617"/>
            <a:chOff x="7374300" y="1437381"/>
            <a:chExt cx="2979388" cy="1991617"/>
          </a:xfrm>
        </p:grpSpPr>
        <p:pic>
          <p:nvPicPr>
            <p:cNvPr id="11" name="Picture 10" descr="Background pattern, icon&#10;&#10;Description automatically generated">
              <a:extLst>
                <a:ext uri="{FF2B5EF4-FFF2-40B4-BE49-F238E27FC236}">
                  <a16:creationId xmlns:a16="http://schemas.microsoft.com/office/drawing/2014/main" xmlns="" id="{8944AEAA-A177-4FE1-8C34-47172CECC72F}"/>
                </a:ext>
              </a:extLst>
            </p:cNvPr>
            <p:cNvPicPr>
              <a:picLocks noChangeAspect="1"/>
            </p:cNvPicPr>
            <p:nvPr/>
          </p:nvPicPr>
          <p:blipFill rotWithShape="1">
            <a:blip r:embed="rId6">
              <a:extLst>
                <a:ext uri="{28A0092B-C50C-407E-A947-70E740481C1C}">
                  <a14:useLocalDpi xmlns:a14="http://schemas.microsoft.com/office/drawing/2010/main" val="0"/>
                </a:ext>
              </a:extLst>
            </a:blip>
            <a:srcRect l="51034" t="12465" r="5523" b="58493"/>
            <a:stretch/>
          </p:blipFill>
          <p:spPr>
            <a:xfrm>
              <a:off x="7374300" y="1437381"/>
              <a:ext cx="2979388" cy="1991617"/>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xmlns="" id="{3441AB83-03ED-4CF9-9285-A93628D0BE48}"/>
                </a:ext>
              </a:extLst>
            </p:cNvPr>
            <p:cNvSpPr txBox="1"/>
            <p:nvPr/>
          </p:nvSpPr>
          <p:spPr>
            <a:xfrm>
              <a:off x="7912720" y="2006685"/>
              <a:ext cx="190254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Nhận</a:t>
              </a:r>
              <a:r>
                <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rPr>
                <a:t> </a:t>
              </a:r>
              <a:r>
                <a:rPr kumimoji="0" lang="en-US" sz="3600" b="0" i="0" u="none" strike="noStrike" kern="1200" cap="none" spc="0" normalizeH="0" baseline="0" noProof="0" dirty="0" err="1">
                  <a:ln>
                    <a:noFill/>
                  </a:ln>
                  <a:solidFill>
                    <a:srgbClr val="FF3300"/>
                  </a:solidFill>
                  <a:effectLst/>
                  <a:uLnTx/>
                  <a:uFillTx/>
                  <a:latin typeface="Calibri" panose="020F0502020204030204" pitchFamily="34" charset="0"/>
                  <a:ea typeface="微软雅黑"/>
                  <a:cs typeface="Calibri" panose="020F0502020204030204" pitchFamily="34" charset="0"/>
                </a:rPr>
                <a:t>xét</a:t>
              </a:r>
              <a:endParaRPr kumimoji="0" lang="en-US" sz="3600" b="0" i="0" u="none" strike="noStrike" kern="1200" cap="none" spc="0" normalizeH="0" baseline="0" noProof="0" dirty="0">
                <a:ln>
                  <a:noFill/>
                </a:ln>
                <a:solidFill>
                  <a:srgbClr val="FF3300"/>
                </a:solidFill>
                <a:effectLst/>
                <a:uLnTx/>
                <a:uFillTx/>
                <a:latin typeface="Calibri" panose="020F0502020204030204" pitchFamily="34" charset="0"/>
                <a:ea typeface="微软雅黑"/>
                <a:cs typeface="Calibri" panose="020F0502020204030204" pitchFamily="34" charset="0"/>
              </a:endParaRPr>
            </a:p>
          </p:txBody>
        </p:sp>
      </p:grpSp>
      <p:pic>
        <p:nvPicPr>
          <p:cNvPr id="13" name="Picture 2" descr="Plants Clipart - animated-gif-clipart-flowers-in-planter-pot-05c -  Classroom Clipart">
            <a:extLst>
              <a:ext uri="{FF2B5EF4-FFF2-40B4-BE49-F238E27FC236}">
                <a16:creationId xmlns:a16="http://schemas.microsoft.com/office/drawing/2014/main" xmlns="" id="{8674BBC5-4838-4A91-848D-D76DFB59DA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222"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Plants Clipart - animated-gif-clipart-flowers-in-planter-pot-05c -  Classroom Clipart">
            <a:extLst>
              <a:ext uri="{FF2B5EF4-FFF2-40B4-BE49-F238E27FC236}">
                <a16:creationId xmlns:a16="http://schemas.microsoft.com/office/drawing/2014/main" xmlns="" id="{B0967ED6-602C-499F-B018-3AB25FABC4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8996908" y="4230521"/>
            <a:ext cx="3553365" cy="27432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966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2000">
        <p15:prstTrans prst="pageCurlDouble"/>
      </p:transition>
    </mc:Choice>
    <mc:Fallback xmlns="">
      <p:transition spd="slow" advClick="0" advTm="2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14:bounceEnd="40000">
                                          <p:cBhvr additive="base">
                                            <p:cTn id="18"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75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750" fill="hold"/>
                                            <p:tgtEl>
                                              <p:spTgt spid="5"/>
                                            </p:tgtEl>
                                            <p:attrNameLst>
                                              <p:attrName>ppt_w</p:attrName>
                                            </p:attrNameLst>
                                          </p:cBhvr>
                                          <p:tavLst>
                                            <p:tav tm="0">
                                              <p:val>
                                                <p:fltVal val="0"/>
                                              </p:val>
                                            </p:tav>
                                            <p:tav tm="100000">
                                              <p:val>
                                                <p:strVal val="#ppt_w"/>
                                              </p:val>
                                            </p:tav>
                                          </p:tavLst>
                                        </p:anim>
                                        <p:anim calcmode="lin" valueType="num">
                                          <p:cBhvr>
                                            <p:cTn id="11" dur="750" fill="hold"/>
                                            <p:tgtEl>
                                              <p:spTgt spid="5"/>
                                            </p:tgtEl>
                                            <p:attrNameLst>
                                              <p:attrName>ppt_h</p:attrName>
                                            </p:attrNameLst>
                                          </p:cBhvr>
                                          <p:tavLst>
                                            <p:tav tm="0">
                                              <p:val>
                                                <p:fltVal val="0"/>
                                              </p:val>
                                            </p:tav>
                                            <p:tav tm="100000">
                                              <p:val>
                                                <p:strVal val="#ppt_h"/>
                                              </p:val>
                                            </p:tav>
                                          </p:tavLst>
                                        </p:anim>
                                        <p:anim calcmode="lin" valueType="num">
                                          <p:cBhvr>
                                            <p:cTn id="12" dur="750" fill="hold"/>
                                            <p:tgtEl>
                                              <p:spTgt spid="5"/>
                                            </p:tgtEl>
                                            <p:attrNameLst>
                                              <p:attrName>style.rotation</p:attrName>
                                            </p:attrNameLst>
                                          </p:cBhvr>
                                          <p:tavLst>
                                            <p:tav tm="0">
                                              <p:val>
                                                <p:fltVal val="90"/>
                                              </p:val>
                                            </p:tav>
                                            <p:tav tm="100000">
                                              <p:val>
                                                <p:fltVal val="0"/>
                                              </p:val>
                                            </p:tav>
                                          </p:tavLst>
                                        </p:anim>
                                        <p:animEffect transition="in" filter="fade">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750" fill="hold"/>
                                            <p:tgtEl>
                                              <p:spTgt spid="6"/>
                                            </p:tgtEl>
                                            <p:attrNameLst>
                                              <p:attrName>ppt_x</p:attrName>
                                            </p:attrNameLst>
                                          </p:cBhvr>
                                          <p:tavLst>
                                            <p:tav tm="0">
                                              <p:val>
                                                <p:strVal val="#ppt_x"/>
                                              </p:val>
                                            </p:tav>
                                            <p:tav tm="100000">
                                              <p:val>
                                                <p:strVal val="#ppt_x"/>
                                              </p:val>
                                            </p:tav>
                                          </p:tavLst>
                                        </p:anim>
                                        <p:anim calcmode="lin" valueType="num">
                                          <p:cBhvr additive="base">
                                            <p:cTn id="19"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8" name="uỷn.wav"/>
                                            </p:tgtEl>
                                          </p:cMediaNode>
                                        </p:audio>
                                      </p:sub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ounded Rectangle 21">
            <a:extLst>
              <a:ext uri="{FF2B5EF4-FFF2-40B4-BE49-F238E27FC236}">
                <a16:creationId xmlns:a16="http://schemas.microsoft.com/office/drawing/2014/main" xmlns="" id="{B85274C4-AD6E-48B1-8CFF-EA9962C8FAF3}"/>
              </a:ext>
            </a:extLst>
          </p:cNvPr>
          <p:cNvSpPr/>
          <p:nvPr/>
        </p:nvSpPr>
        <p:spPr>
          <a:xfrm>
            <a:off x="0" y="409690"/>
            <a:ext cx="3320001" cy="13264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3600" b="1" i="0" u="none" strike="noStrike" kern="0" cap="none" spc="0" normalizeH="0" noProof="0" dirty="0">
                <a:ln>
                  <a:noFill/>
                </a:ln>
                <a:solidFill>
                  <a:srgbClr val="002060"/>
                </a:solidFill>
                <a:effectLst/>
                <a:uLnTx/>
                <a:uFillTx/>
                <a:latin typeface="Arial-Rounded"/>
                <a:ea typeface="Arial-Rounded"/>
                <a:cs typeface="+mn-cs"/>
              </a:rPr>
              <a:t> </a:t>
            </a:r>
            <a:r>
              <a:rPr kumimoji="0" lang="en-US" sz="3600" b="1" i="0" u="none" strike="noStrike" kern="0" cap="none" spc="0" normalizeH="0" noProof="0" dirty="0" err="1">
                <a:ln>
                  <a:noFill/>
                </a:ln>
                <a:solidFill>
                  <a:srgbClr val="002060"/>
                </a:solidFill>
                <a:effectLst/>
                <a:uLnTx/>
                <a:uFillTx/>
                <a:latin typeface="Arial-Rounded"/>
                <a:ea typeface="Arial-Rounded"/>
                <a:cs typeface="+mn-cs"/>
              </a:rPr>
              <a:t>giới</a:t>
            </a:r>
            <a:r>
              <a:rPr kumimoji="0" lang="en-US" sz="3600" b="1" i="0" u="none" strike="noStrike" kern="0" cap="none" spc="0" normalizeH="0" noProof="0" dirty="0">
                <a:ln>
                  <a:noFill/>
                </a:ln>
                <a:solidFill>
                  <a:srgbClr val="002060"/>
                </a:solidFill>
                <a:effectLst/>
                <a:uLnTx/>
                <a:uFillTx/>
                <a:latin typeface="Arial-Rounded"/>
                <a:ea typeface="Arial-Rounded"/>
                <a:cs typeface="+mn-cs"/>
              </a:rPr>
              <a:t> </a:t>
            </a:r>
            <a:r>
              <a:rPr kumimoji="0" lang="en-US" sz="3600" b="1" i="0" u="none" strike="noStrike" kern="0" cap="none" spc="0" normalizeH="0" noProof="0" dirty="0" err="1">
                <a:ln>
                  <a:noFill/>
                </a:ln>
                <a:solidFill>
                  <a:srgbClr val="002060"/>
                </a:solidFill>
                <a:effectLst/>
                <a:uLnTx/>
                <a:uFillTx/>
                <a:latin typeface="Arial-Rounded"/>
                <a:ea typeface="Arial-Rounded"/>
                <a:cs typeface="+mn-cs"/>
              </a:rPr>
              <a:t>thiệu</a:t>
            </a:r>
            <a:endParaRPr kumimoji="0" lang="en-US" sz="36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3" name="TextBox 2">
            <a:extLst>
              <a:ext uri="{FF2B5EF4-FFF2-40B4-BE49-F238E27FC236}">
                <a16:creationId xmlns:a16="http://schemas.microsoft.com/office/drawing/2014/main" xmlns="" id="{C94CB0A7-C446-4A8F-AF7B-6685E79C7161}"/>
              </a:ext>
            </a:extLst>
          </p:cNvPr>
          <p:cNvSpPr txBox="1"/>
          <p:nvPr/>
        </p:nvSpPr>
        <p:spPr>
          <a:xfrm>
            <a:off x="3320001" y="578506"/>
            <a:ext cx="8871999" cy="646331"/>
          </a:xfrm>
          <a:prstGeom prst="rect">
            <a:avLst/>
          </a:prstGeom>
          <a:noFill/>
        </p:spPr>
        <p:txBody>
          <a:bodyPr wrap="square" rtlCol="0">
            <a:spAutoFit/>
          </a:bodyPr>
          <a:lstStyle/>
          <a:p>
            <a:pPr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 là bút nâu. Đây là bút đỏ, bạn của tớ.</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Rounded Rectangle 21">
            <a:extLst>
              <a:ext uri="{FF2B5EF4-FFF2-40B4-BE49-F238E27FC236}">
                <a16:creationId xmlns:a16="http://schemas.microsoft.com/office/drawing/2014/main" xmlns="" id="{1A3032E2-544E-4FEF-AE5E-EC25ED3F411F}"/>
              </a:ext>
            </a:extLst>
          </p:cNvPr>
          <p:cNvSpPr/>
          <p:nvPr/>
        </p:nvSpPr>
        <p:spPr>
          <a:xfrm>
            <a:off x="94745" y="2477149"/>
            <a:ext cx="3524755" cy="1440794"/>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3600" b="1" i="0" u="none" strike="noStrike" kern="0" cap="none" spc="0" normalizeH="0" noProof="0" dirty="0">
                <a:ln>
                  <a:noFill/>
                </a:ln>
                <a:solidFill>
                  <a:srgbClr val="002060"/>
                </a:solidFill>
                <a:effectLst/>
                <a:uLnTx/>
                <a:uFillTx/>
                <a:latin typeface="Arial-Rounded"/>
                <a:ea typeface="Arial-Rounded"/>
                <a:cs typeface="+mn-cs"/>
              </a:rPr>
              <a:t> </a:t>
            </a:r>
            <a:r>
              <a:rPr kumimoji="0" lang="en-US" sz="36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3600" b="1" i="0" u="none" strike="noStrike" kern="0" cap="none" spc="0" normalizeH="0" noProof="0" dirty="0">
                <a:ln>
                  <a:noFill/>
                </a:ln>
                <a:solidFill>
                  <a:srgbClr val="002060"/>
                </a:solidFill>
                <a:effectLst/>
                <a:uLnTx/>
                <a:uFillTx/>
                <a:latin typeface="Arial-Rounded"/>
                <a:ea typeface="Arial-Rounded"/>
                <a:cs typeface="+mn-cs"/>
              </a:rPr>
              <a:t> </a:t>
            </a:r>
            <a:r>
              <a:rPr kumimoji="0" lang="en-US" sz="3600" b="1" i="0" u="none" strike="noStrike" kern="0" cap="none" spc="0" normalizeH="0" noProof="0" dirty="0" err="1">
                <a:ln>
                  <a:noFill/>
                </a:ln>
                <a:solidFill>
                  <a:srgbClr val="002060"/>
                </a:solidFill>
                <a:effectLst/>
                <a:uLnTx/>
                <a:uFillTx/>
                <a:latin typeface="Arial-Rounded"/>
                <a:ea typeface="Arial-Rounded"/>
                <a:cs typeface="+mn-cs"/>
              </a:rPr>
              <a:t>đặc</a:t>
            </a:r>
            <a:r>
              <a:rPr kumimoji="0" lang="en-US" sz="3600" b="1" i="0" u="none" strike="noStrike" kern="0" cap="none" spc="0" normalizeH="0" noProof="0" dirty="0">
                <a:ln>
                  <a:noFill/>
                </a:ln>
                <a:solidFill>
                  <a:srgbClr val="002060"/>
                </a:solidFill>
                <a:effectLst/>
                <a:uLnTx/>
                <a:uFillTx/>
                <a:latin typeface="Arial-Rounded"/>
                <a:ea typeface="Arial-Rounded"/>
                <a:cs typeface="+mn-cs"/>
              </a:rPr>
              <a:t> </a:t>
            </a:r>
            <a:r>
              <a:rPr kumimoji="0" lang="en-US" sz="3600" b="1" i="0" u="none" strike="noStrike" kern="0" cap="none" spc="0" normalizeH="0" noProof="0" dirty="0" err="1">
                <a:ln>
                  <a:noFill/>
                </a:ln>
                <a:solidFill>
                  <a:srgbClr val="002060"/>
                </a:solidFill>
                <a:effectLst/>
                <a:uLnTx/>
                <a:uFillTx/>
                <a:latin typeface="Arial-Rounded"/>
                <a:ea typeface="Arial-Rounded"/>
                <a:cs typeface="+mn-cs"/>
              </a:rPr>
              <a:t>điểm</a:t>
            </a:r>
            <a:endParaRPr kumimoji="0" lang="en-US" sz="36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12" name="TextBox 11">
            <a:extLst>
              <a:ext uri="{FF2B5EF4-FFF2-40B4-BE49-F238E27FC236}">
                <a16:creationId xmlns:a16="http://schemas.microsoft.com/office/drawing/2014/main" xmlns="" id="{F5986553-A0E2-4B83-BD84-2AC9A307D7EB}"/>
              </a:ext>
            </a:extLst>
          </p:cNvPr>
          <p:cNvSpPr txBox="1"/>
          <p:nvPr/>
        </p:nvSpPr>
        <p:spPr>
          <a:xfrm>
            <a:off x="3733801" y="2414497"/>
            <a:ext cx="8458200" cy="1754326"/>
          </a:xfrm>
          <a:prstGeom prst="rect">
            <a:avLst/>
          </a:prstGeom>
          <a:noFill/>
        </p:spPr>
        <p:txBody>
          <a:bodyPr wrap="square" rtlCol="0">
            <a:spAutoFit/>
          </a:bodyPr>
          <a:lstStyle/>
          <a:p>
            <a:pPr algn="just"/>
            <a:r>
              <a:rPr lang="vi-VN" sz="360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 cao nhất hộp bút vì hiếm khi được gọt. Bút đỏ thì thấp một mẩu vì được gọt quá nhiều.</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Rounded Rectangle 21">
            <a:extLst>
              <a:ext uri="{FF2B5EF4-FFF2-40B4-BE49-F238E27FC236}">
                <a16:creationId xmlns:a16="http://schemas.microsoft.com/office/drawing/2014/main" xmlns="" id="{2E5826AD-311E-43DF-9833-49AA2546AFB8}"/>
              </a:ext>
            </a:extLst>
          </p:cNvPr>
          <p:cNvSpPr/>
          <p:nvPr/>
        </p:nvSpPr>
        <p:spPr>
          <a:xfrm>
            <a:off x="190500" y="4579330"/>
            <a:ext cx="3724275" cy="1609725"/>
          </a:xfrm>
          <a:prstGeom prst="cloud">
            <a:avLst/>
          </a:prstGeom>
          <a:ln w="571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Arial-Rounded"/>
                <a:ea typeface="Arial-Rounded"/>
                <a:cs typeface="+mn-cs"/>
              </a:rPr>
              <a:t>Câu</a:t>
            </a:r>
            <a:r>
              <a:rPr kumimoji="0" lang="en-US" sz="3600" b="1" i="0" u="none" strike="noStrike" kern="0" cap="none" spc="0" normalizeH="0" noProof="0" dirty="0">
                <a:ln>
                  <a:noFill/>
                </a:ln>
                <a:solidFill>
                  <a:srgbClr val="002060"/>
                </a:solidFill>
                <a:effectLst/>
                <a:uLnTx/>
                <a:uFillTx/>
                <a:latin typeface="Arial-Rounded"/>
                <a:ea typeface="Arial-Rounded"/>
                <a:cs typeface="+mn-cs"/>
              </a:rPr>
              <a:t> </a:t>
            </a:r>
            <a:r>
              <a:rPr kumimoji="0" lang="en-US" sz="3600" b="1" i="0" u="none" strike="noStrike" kern="0" cap="none" spc="0" normalizeH="0" noProof="0" dirty="0" err="1">
                <a:ln>
                  <a:noFill/>
                </a:ln>
                <a:solidFill>
                  <a:srgbClr val="002060"/>
                </a:solidFill>
                <a:effectLst/>
                <a:uLnTx/>
                <a:uFillTx/>
                <a:latin typeface="Arial-Rounded"/>
                <a:ea typeface="Arial-Rounded"/>
                <a:cs typeface="+mn-cs"/>
              </a:rPr>
              <a:t>nêu</a:t>
            </a:r>
            <a:r>
              <a:rPr kumimoji="0" lang="en-US" sz="3600" b="1" i="0" u="none" strike="noStrike" kern="0" cap="none" spc="0" normalizeH="0" noProof="0" dirty="0">
                <a:ln>
                  <a:noFill/>
                </a:ln>
                <a:solidFill>
                  <a:srgbClr val="002060"/>
                </a:solidFill>
                <a:effectLst/>
                <a:uLnTx/>
                <a:uFillTx/>
                <a:latin typeface="Arial-Rounded"/>
                <a:ea typeface="Arial-Rounded"/>
                <a:cs typeface="+mn-cs"/>
              </a:rPr>
              <a:t> </a:t>
            </a:r>
            <a:r>
              <a:rPr kumimoji="0" lang="en-US" sz="3600" b="1" i="0" u="none" strike="noStrike" kern="0" cap="none" spc="0" normalizeH="0" noProof="0" dirty="0" err="1">
                <a:ln>
                  <a:noFill/>
                </a:ln>
                <a:solidFill>
                  <a:srgbClr val="002060"/>
                </a:solidFill>
                <a:effectLst/>
                <a:uLnTx/>
                <a:uFillTx/>
                <a:latin typeface="Arial-Rounded"/>
                <a:ea typeface="Arial-Rounded"/>
                <a:cs typeface="+mn-cs"/>
              </a:rPr>
              <a:t>hoạt</a:t>
            </a:r>
            <a:r>
              <a:rPr kumimoji="0" lang="en-US" sz="3600" b="1" i="0" u="none" strike="noStrike" kern="0" cap="none" spc="0" normalizeH="0" noProof="0" dirty="0">
                <a:ln>
                  <a:noFill/>
                </a:ln>
                <a:solidFill>
                  <a:srgbClr val="002060"/>
                </a:solidFill>
                <a:effectLst/>
                <a:uLnTx/>
                <a:uFillTx/>
                <a:latin typeface="Arial-Rounded"/>
                <a:ea typeface="Arial-Rounded"/>
                <a:cs typeface="+mn-cs"/>
              </a:rPr>
              <a:t> </a:t>
            </a:r>
            <a:r>
              <a:rPr kumimoji="0" lang="en-US" sz="3600" b="1" i="0" u="none" strike="noStrike" kern="0" cap="none" spc="0" normalizeH="0" noProof="0" dirty="0" err="1">
                <a:ln>
                  <a:noFill/>
                </a:ln>
                <a:solidFill>
                  <a:srgbClr val="002060"/>
                </a:solidFill>
                <a:effectLst/>
                <a:uLnTx/>
                <a:uFillTx/>
                <a:latin typeface="Arial-Rounded"/>
                <a:ea typeface="Arial-Rounded"/>
                <a:cs typeface="+mn-cs"/>
              </a:rPr>
              <a:t>động</a:t>
            </a:r>
            <a:endParaRPr kumimoji="0" lang="en-US" sz="3600" b="1" i="0" u="none" strike="noStrike" kern="0" cap="none" spc="0" normalizeH="0" baseline="0" noProof="0" dirty="0">
              <a:ln>
                <a:noFill/>
              </a:ln>
              <a:solidFill>
                <a:srgbClr val="002060"/>
              </a:solidFill>
              <a:effectLst/>
              <a:uLnTx/>
              <a:uFillTx/>
              <a:latin typeface="Arial-Rounded"/>
              <a:ea typeface="Arial-Rounded"/>
              <a:cs typeface="+mn-cs"/>
            </a:endParaRPr>
          </a:p>
        </p:txBody>
      </p:sp>
      <p:sp>
        <p:nvSpPr>
          <p:cNvPr id="14" name="TextBox 13">
            <a:extLst>
              <a:ext uri="{FF2B5EF4-FFF2-40B4-BE49-F238E27FC236}">
                <a16:creationId xmlns:a16="http://schemas.microsoft.com/office/drawing/2014/main" xmlns="" id="{B8F4559E-EA22-4727-88A6-623E87A61E86}"/>
              </a:ext>
            </a:extLst>
          </p:cNvPr>
          <p:cNvSpPr txBox="1"/>
          <p:nvPr/>
        </p:nvSpPr>
        <p:spPr>
          <a:xfrm>
            <a:off x="3810001" y="4758318"/>
            <a:ext cx="8458200" cy="1200329"/>
          </a:xfrm>
          <a:prstGeom prst="rect">
            <a:avLst/>
          </a:prstGeom>
          <a:noFill/>
        </p:spPr>
        <p:txBody>
          <a:bodyPr wrap="square" rtlCol="0">
            <a:spAutoFit/>
          </a:bodyPr>
          <a:lstStyle/>
          <a:p>
            <a:pPr algn="just"/>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Tớ dùng keo gắn bút đỏ vào bên cạnh tớ để bạn nhìn được ra ngoài hộp bút.</a:t>
            </a:r>
            <a:endParaRPr lang="en-US"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71487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11" grpId="0" animBg="1"/>
      <p:bldP spid="12" grpId="0"/>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1351690" y="158805"/>
            <a:ext cx="9488620" cy="688382"/>
            <a:chOff x="-169487" y="89773"/>
            <a:chExt cx="5404973" cy="688382"/>
          </a:xfrm>
        </p:grpSpPr>
        <p:sp>
          <p:nvSpPr>
            <p:cNvPr id="2" name="Google Shape;1244;p45"/>
            <p:cNvSpPr/>
            <p:nvPr/>
          </p:nvSpPr>
          <p:spPr>
            <a:xfrm>
              <a:off x="81324" y="89773"/>
              <a:ext cx="4903350" cy="668878"/>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xmlns="" id="{C25133DE-CDA0-45CC-8B57-DA29957F6AEF}"/>
                </a:ext>
              </a:extLst>
            </p:cNvPr>
            <p:cNvSpPr txBox="1"/>
            <p:nvPr/>
          </p:nvSpPr>
          <p:spPr>
            <a:xfrm>
              <a:off x="-169487" y="131824"/>
              <a:ext cx="540497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Chọn</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thông</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tin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13" name="Rounded Rectangle 13">
            <a:extLst>
              <a:ext uri="{FF2B5EF4-FFF2-40B4-BE49-F238E27FC236}">
                <a16:creationId xmlns:a16="http://schemas.microsoft.com/office/drawing/2014/main" xmlns="" id="{63E040A5-D2AE-4C5D-AE11-2DFF5073E35D}"/>
              </a:ext>
            </a:extLst>
          </p:cNvPr>
          <p:cNvSpPr/>
          <p:nvPr/>
        </p:nvSpPr>
        <p:spPr>
          <a:xfrm>
            <a:off x="1791998" y="1313779"/>
            <a:ext cx="3124201"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Dùng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giới</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thiệu</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Rounded Rectangle 14">
            <a:extLst>
              <a:ext uri="{FF2B5EF4-FFF2-40B4-BE49-F238E27FC236}">
                <a16:creationId xmlns:a16="http://schemas.microsoft.com/office/drawing/2014/main" xmlns="" id="{33218967-BBC4-4B5C-AE71-750C93B8AF02}"/>
              </a:ext>
            </a:extLst>
          </p:cNvPr>
          <p:cNvSpPr/>
          <p:nvPr/>
        </p:nvSpPr>
        <p:spPr>
          <a:xfrm>
            <a:off x="7924800" y="1313779"/>
            <a:ext cx="2829408" cy="1144927"/>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Dùng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15">
            <a:extLst>
              <a:ext uri="{FF2B5EF4-FFF2-40B4-BE49-F238E27FC236}">
                <a16:creationId xmlns:a16="http://schemas.microsoft.com/office/drawing/2014/main" xmlns="" id="{4339FDA9-1B11-46DE-B319-748DB5468708}"/>
              </a:ext>
            </a:extLst>
          </p:cNvPr>
          <p:cNvSpPr/>
          <p:nvPr/>
        </p:nvSpPr>
        <p:spPr>
          <a:xfrm>
            <a:off x="1724026" y="3244171"/>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thúc</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ounded Rectangle 15">
            <a:extLst>
              <a:ext uri="{FF2B5EF4-FFF2-40B4-BE49-F238E27FC236}">
                <a16:creationId xmlns:a16="http://schemas.microsoft.com/office/drawing/2014/main" xmlns="" id="{131302DC-13F7-4E32-9921-58C4D68CAAD5}"/>
              </a:ext>
            </a:extLst>
          </p:cNvPr>
          <p:cNvSpPr/>
          <p:nvPr/>
        </p:nvSpPr>
        <p:spPr>
          <a:xfrm>
            <a:off x="7924800" y="3329896"/>
            <a:ext cx="3192173" cy="1328764"/>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thúc</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bằng</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dấu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chấm</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than</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9" name="Straight Connector 18">
            <a:extLst>
              <a:ext uri="{FF2B5EF4-FFF2-40B4-BE49-F238E27FC236}">
                <a16:creationId xmlns:a16="http://schemas.microsoft.com/office/drawing/2014/main" xmlns="" id="{2D8D4FF8-7291-4098-900C-835665A416C2}"/>
              </a:ext>
            </a:extLst>
          </p:cNvPr>
          <p:cNvCxnSpPr>
            <a:cxnSpLocks/>
          </p:cNvCxnSpPr>
          <p:nvPr/>
        </p:nvCxnSpPr>
        <p:spPr>
          <a:xfrm>
            <a:off x="8141680" y="745027"/>
            <a:ext cx="120967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xmlns="" id="{220F512A-6C55-4E14-B864-BFBA62408407}"/>
              </a:ext>
            </a:extLst>
          </p:cNvPr>
          <p:cNvSpPr/>
          <p:nvPr/>
        </p:nvSpPr>
        <p:spPr>
          <a:xfrm>
            <a:off x="1504950" y="1028700"/>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1C65E3A6-DFF3-4BA1-B97A-312AF6BF04BF}"/>
              </a:ext>
            </a:extLst>
          </p:cNvPr>
          <p:cNvSpPr/>
          <p:nvPr/>
        </p:nvSpPr>
        <p:spPr>
          <a:xfrm>
            <a:off x="1351690" y="2943225"/>
            <a:ext cx="3895725" cy="1914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01359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5"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p:cNvGrpSpPr/>
          <p:nvPr/>
        </p:nvGrpSpPr>
        <p:grpSpPr>
          <a:xfrm>
            <a:off x="405528" y="89773"/>
            <a:ext cx="10833972" cy="1119269"/>
            <a:chOff x="81324" y="89773"/>
            <a:chExt cx="4903350" cy="1119269"/>
          </a:xfrm>
        </p:grpSpPr>
        <p:sp>
          <p:nvSpPr>
            <p:cNvPr id="2" name="Google Shape;1244;p45"/>
            <p:cNvSpPr/>
            <p:nvPr/>
          </p:nvSpPr>
          <p:spPr>
            <a:xfrm>
              <a:off x="81324" y="89773"/>
              <a:ext cx="4903350" cy="1043802"/>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TextBox 2">
              <a:extLst>
                <a:ext uri="{FF2B5EF4-FFF2-40B4-BE49-F238E27FC236}">
                  <a16:creationId xmlns:a16="http://schemas.microsoft.com/office/drawing/2014/main" xmlns="" id="{C25133DE-CDA0-45CC-8B57-DA29957F6AEF}"/>
                </a:ext>
              </a:extLst>
            </p:cNvPr>
            <p:cNvSpPr txBox="1"/>
            <p:nvPr/>
          </p:nvSpPr>
          <p:spPr>
            <a:xfrm>
              <a:off x="126265" y="131824"/>
              <a:ext cx="485840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3. </a:t>
              </a:r>
              <a:r>
                <a:rPr kumimoji="0" lang="vi-VN" sz="32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Xếp các câu dưới đây vào nhóm thích hợp và giải thích vì sao em xếp như vậy</a:t>
              </a:r>
            </a:p>
          </p:txBody>
        </p:sp>
      </p:grpSp>
      <p:sp>
        <p:nvSpPr>
          <p:cNvPr id="20" name="Rounded Rectangle 13">
            <a:extLst>
              <a:ext uri="{FF2B5EF4-FFF2-40B4-BE49-F238E27FC236}">
                <a16:creationId xmlns:a16="http://schemas.microsoft.com/office/drawing/2014/main" xmlns="" id="{EF6C7D4A-3132-4F92-99A4-A3EA47768CE0}"/>
              </a:ext>
            </a:extLst>
          </p:cNvPr>
          <p:cNvSpPr/>
          <p:nvPr/>
        </p:nvSpPr>
        <p:spPr>
          <a:xfrm>
            <a:off x="4963823" y="1475705"/>
            <a:ext cx="3124201"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32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kể</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15">
            <a:extLst>
              <a:ext uri="{FF2B5EF4-FFF2-40B4-BE49-F238E27FC236}">
                <a16:creationId xmlns:a16="http://schemas.microsoft.com/office/drawing/2014/main" xmlns="" id="{1ADC2BBE-D261-48A3-9C96-33BDD6BA068B}"/>
              </a:ext>
            </a:extLst>
          </p:cNvPr>
          <p:cNvSpPr/>
          <p:nvPr/>
        </p:nvSpPr>
        <p:spPr>
          <a:xfrm>
            <a:off x="4963823" y="2637754"/>
            <a:ext cx="3192173" cy="791246"/>
          </a:xfrm>
          <a:prstGeom prst="roundRect">
            <a:avLst/>
          </a:prstGeom>
          <a:solidFill>
            <a:srgbClr val="92D05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hỏi</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xmlns="" id="{3AC9E938-A612-451B-927A-142858EF08D9}"/>
              </a:ext>
            </a:extLst>
          </p:cNvPr>
          <p:cNvSpPr txBox="1"/>
          <p:nvPr/>
        </p:nvSpPr>
        <p:spPr>
          <a:xfrm>
            <a:off x="1449746" y="3695663"/>
            <a:ext cx="10220326" cy="2862322"/>
          </a:xfrm>
          <a:prstGeom prst="rect">
            <a:avLst/>
          </a:prstGeom>
          <a:noFill/>
        </p:spPr>
        <p:txBody>
          <a:bodyPr wrap="square" rtlCol="0">
            <a:spAutoFit/>
          </a:bodyPr>
          <a:lstStyle/>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a. Bút nâu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trông</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thế</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600" dirty="0">
                <a:latin typeface="Arial-Rounded" panose="020B0500000000000000" pitchFamily="34" charset="0"/>
                <a:ea typeface="Arial-Rounded" panose="020B0500000000000000" pitchFamily="34" charset="0"/>
                <a:cs typeface="Arial-Rounded" panose="020B0500000000000000" pitchFamily="34" charset="0"/>
              </a:rPr>
              <a:t>?</a:t>
            </a:r>
            <a:endParaRPr lang="vi-VN" sz="3600" dirty="0">
              <a:latin typeface="Arial-Rounded" panose="020B0500000000000000" pitchFamily="34" charset="0"/>
              <a:ea typeface="Arial-Rounded" panose="020B0500000000000000" pitchFamily="34" charset="0"/>
              <a:cs typeface="Arial-Rounded" panose="020B0500000000000000" pitchFamily="34" charset="0"/>
            </a:endParaRP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b. Bút nâu là một người bạn tốt.</a:t>
            </a: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c. Bút nâu nhảy với bút vàng, lắng nghe ước mơ của bút tím.</a:t>
            </a:r>
          </a:p>
          <a:p>
            <a:pPr algn="just"/>
            <a:r>
              <a:rPr lang="vi-VN" sz="3600" dirty="0">
                <a:latin typeface="Arial-Rounded" panose="020B0500000000000000" pitchFamily="34" charset="0"/>
                <a:ea typeface="Arial-Rounded" panose="020B0500000000000000" pitchFamily="34" charset="0"/>
                <a:cs typeface="Arial-Rounded" panose="020B0500000000000000" pitchFamily="34" charset="0"/>
              </a:rPr>
              <a:t>d. Bút nâu </a:t>
            </a:r>
            <a:r>
              <a:rPr lang="en-US" sz="3600" dirty="0" err="1">
                <a:latin typeface="Arial-Rounded" panose="020B0500000000000000" pitchFamily="34" charset="0"/>
                <a:ea typeface="Arial-Rounded" panose="020B0500000000000000" pitchFamily="34" charset="0"/>
                <a:cs typeface="Arial-Rounded" panose="020B0500000000000000" pitchFamily="34" charset="0"/>
              </a:rPr>
              <a:t>gắn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bút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bên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cạnh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để</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làm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gì</a:t>
            </a:r>
            <a:r>
              <a:rPr lang="en-US" sz="3600" dirty="0">
                <a:latin typeface="Arial-Rounded" panose="020B0500000000000000" pitchFamily="34" charset="0"/>
                <a:ea typeface="Arial-Rounded" panose="020B0500000000000000" pitchFamily="34" charset="0"/>
                <a:cs typeface="Arial-Rounded" panose="020B0500000000000000" pitchFamily="34" charset="0"/>
              </a:rPr>
              <a:t>?</a:t>
            </a:r>
            <a:endParaRPr lang="vi-VN"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8" name="Straight Connector 7">
            <a:extLst>
              <a:ext uri="{FF2B5EF4-FFF2-40B4-BE49-F238E27FC236}">
                <a16:creationId xmlns:a16="http://schemas.microsoft.com/office/drawing/2014/main" xmlns="" id="{D743DB4D-30DB-46EF-B23B-21FE53EDD35D}"/>
              </a:ext>
            </a:extLst>
          </p:cNvPr>
          <p:cNvCxnSpPr>
            <a:cxnSpLocks/>
          </p:cNvCxnSpPr>
          <p:nvPr/>
        </p:nvCxnSpPr>
        <p:spPr>
          <a:xfrm>
            <a:off x="1483400" y="678352"/>
            <a:ext cx="20669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6889B5D-8C9B-4A35-A642-C8B28002BE3D}"/>
              </a:ext>
            </a:extLst>
          </p:cNvPr>
          <p:cNvCxnSpPr>
            <a:cxnSpLocks/>
          </p:cNvCxnSpPr>
          <p:nvPr/>
        </p:nvCxnSpPr>
        <p:spPr>
          <a:xfrm>
            <a:off x="6064934" y="611674"/>
            <a:ext cx="2487324" cy="952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CA4E3F82-E350-424F-B8AF-F289D6BBC2B0}"/>
              </a:ext>
            </a:extLst>
          </p:cNvPr>
          <p:cNvCxnSpPr>
            <a:cxnSpLocks/>
          </p:cNvCxnSpPr>
          <p:nvPr/>
        </p:nvCxnSpPr>
        <p:spPr>
          <a:xfrm>
            <a:off x="9442315" y="657422"/>
            <a:ext cx="152609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43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836</Words>
  <Application>Microsoft Office PowerPoint</Application>
  <PresentationFormat>Widescreen</PresentationFormat>
  <Paragraphs>96</Paragraphs>
  <Slides>18</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微软雅黑</vt:lpstr>
      <vt:lpstr>Arial</vt:lpstr>
      <vt:lpstr>Arial-Rounded</vt:lpstr>
      <vt:lpstr>Calibri</vt:lpstr>
      <vt:lpstr>Calibri Light</vt:lpstr>
      <vt:lpstr>iCiel Cadena</vt:lpstr>
      <vt:lpstr>LNTH-No Virus</vt:lpstr>
      <vt:lpstr>Times New Roman</vt:lpstr>
      <vt:lpstr>字魂105号-简雅黑</vt:lpstr>
      <vt:lpstr>等线</vt:lpstr>
      <vt:lpstr>等线 Light</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33</cp:revision>
  <dcterms:created xsi:type="dcterms:W3CDTF">2022-06-26T08:15:33Z</dcterms:created>
  <dcterms:modified xsi:type="dcterms:W3CDTF">2024-10-24T03:19:01Z</dcterms:modified>
</cp:coreProperties>
</file>