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Lst>
  <p:notesMasterIdLst>
    <p:notesMasterId r:id="rId22"/>
  </p:notesMasterIdLst>
  <p:sldIdLst>
    <p:sldId id="2763" r:id="rId3"/>
    <p:sldId id="325" r:id="rId4"/>
    <p:sldId id="484" r:id="rId5"/>
    <p:sldId id="327" r:id="rId6"/>
    <p:sldId id="2764" r:id="rId7"/>
    <p:sldId id="485" r:id="rId8"/>
    <p:sldId id="486" r:id="rId9"/>
    <p:sldId id="488" r:id="rId10"/>
    <p:sldId id="508" r:id="rId11"/>
    <p:sldId id="509" r:id="rId12"/>
    <p:sldId id="336" r:id="rId13"/>
    <p:sldId id="337" r:id="rId14"/>
    <p:sldId id="2753" r:id="rId15"/>
    <p:sldId id="487" r:id="rId16"/>
    <p:sldId id="2754" r:id="rId17"/>
    <p:sldId id="2755" r:id="rId18"/>
    <p:sldId id="2756" r:id="rId19"/>
    <p:sldId id="494" r:id="rId20"/>
    <p:sldId id="3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67E47F-457A-49E4-A59B-4BCD5DFDD3E2}">
          <p14:sldIdLst>
            <p14:sldId id="2763"/>
            <p14:sldId id="325"/>
            <p14:sldId id="484"/>
            <p14:sldId id="327"/>
            <p14:sldId id="2764"/>
          </p14:sldIdLst>
        </p14:section>
        <p14:section name="Untitled Section" id="{08626EC0-CAED-48C0-BDF1-5C60739C1DA3}">
          <p14:sldIdLst>
            <p14:sldId id="485"/>
            <p14:sldId id="486"/>
            <p14:sldId id="488"/>
            <p14:sldId id="508"/>
            <p14:sldId id="509"/>
            <p14:sldId id="336"/>
            <p14:sldId id="337"/>
            <p14:sldId id="2753"/>
            <p14:sldId id="487"/>
            <p14:sldId id="2754"/>
            <p14:sldId id="2755"/>
            <p14:sldId id="2756"/>
            <p14:sldId id="494"/>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349" autoAdjust="0"/>
  </p:normalViewPr>
  <p:slideViewPr>
    <p:cSldViewPr snapToGrid="0">
      <p:cViewPr varScale="1">
        <p:scale>
          <a:sx n="65" d="100"/>
          <a:sy n="65" d="100"/>
        </p:scale>
        <p:origin x="14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258623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5781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2024/10/28</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7" name="图片 6"/>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91231" y="1297618"/>
            <a:ext cx="4067743" cy="3972479"/>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 id="2147483716" r:id="rId2"/>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241861" y="2095113"/>
            <a:ext cx="5989378" cy="55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28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HOẠT ĐỘNG TRẢI NGHIỆM </a:t>
            </a:r>
            <a:r>
              <a:rPr lang="vi-VN" altLang="vi-VN" sz="28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2800"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9387" y="1321992"/>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691"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CHÀO MỪNG QUÝ THẦY CÔ VỀ DỰ GIỜ, THĂM LỚP 4D !</a:t>
            </a:r>
            <a:endParaRPr lang="en-US" sz="3691" b="1" dirty="0">
              <a:ln w="0"/>
              <a:solidFill>
                <a:srgbClr val="0070C0"/>
              </a:solidFill>
              <a:effectLst>
                <a:outerShdw blurRad="38100" dist="25400" dir="5400000" algn="ctr" rotWithShape="0">
                  <a:srgbClr val="6E747A">
                    <a:alpha val="43000"/>
                  </a:srgbClr>
                </a:outerShdw>
              </a:effectLst>
              <a:latin typeface="Calibri" panose="020F0502020204030204"/>
              <a:cs typeface="Arial" panose="020B0604020202020204" pitchFamily="34" charset="0"/>
            </a:endParaRP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867370" y="2955155"/>
            <a:ext cx="9233209" cy="615244"/>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Nếp</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22)</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18305" y="4290961"/>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3098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89401" y="557486"/>
            <a:ext cx="10540599" cy="1152185"/>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63074"/>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212112" y="1753642"/>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3246195"/>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43827" y="4719821"/>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527412"/>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832948" y="554488"/>
            <a:ext cx="10539902" cy="972924"/>
            <a:chOff x="862239" y="541931"/>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862239" y="541931"/>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130987" y="591421"/>
              <a:ext cx="9422852" cy="691485"/>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49" y="1314450"/>
            <a:ext cx="7462061" cy="5029200"/>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937027" y="1543049"/>
            <a:ext cx="2872973" cy="1552575"/>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537405" y="483401"/>
              <a:ext cx="9119364" cy="279455"/>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Kế</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hoạch</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mẫu</a:t>
              </a:r>
              <a:endPar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3824" y="619125"/>
            <a:ext cx="7334251" cy="5724525"/>
          </a:xfrm>
          <a:prstGeom prst="rect">
            <a:avLst/>
          </a:prstGeom>
          <a:noFill/>
        </p:spPr>
      </p:pic>
      <p:grpSp>
        <p:nvGrpSpPr>
          <p:cNvPr id="8" name="Group 7">
            <a:extLst>
              <a:ext uri="{FF2B5EF4-FFF2-40B4-BE49-F238E27FC236}">
                <a16:creationId xmlns:a16="http://schemas.microsoft.com/office/drawing/2014/main" id="{0E236E38-269C-8EB3-4DB5-2D039D169F28}"/>
              </a:ext>
            </a:extLst>
          </p:cNvPr>
          <p:cNvGrpSpPr/>
          <p:nvPr/>
        </p:nvGrpSpPr>
        <p:grpSpPr>
          <a:xfrm>
            <a:off x="965602" y="1543049"/>
            <a:ext cx="2872973" cy="1552575"/>
            <a:chOff x="1116917" y="304502"/>
            <a:chExt cx="9960347" cy="740976"/>
          </a:xfrm>
        </p:grpSpPr>
        <p:sp>
          <p:nvSpPr>
            <p:cNvPr id="9"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a:extLst>
                <a:ext uri="{FF2B5EF4-FFF2-40B4-BE49-F238E27FC236}">
                  <a16:creationId xmlns:a16="http://schemas.microsoft.com/office/drawing/2014/main" id="{482963C3-ED68-EDCF-7A5E-FC93310376A2}"/>
                </a:ext>
              </a:extLst>
            </p:cNvPr>
            <p:cNvSpPr txBox="1"/>
            <p:nvPr/>
          </p:nvSpPr>
          <p:spPr>
            <a:xfrm>
              <a:off x="1537405" y="483401"/>
              <a:ext cx="9119364" cy="279455"/>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Kế</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hoạch</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rPr>
                <a:t>mẫu</a:t>
              </a:r>
              <a:endPar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latin typeface="Times New Roman" panose="02020603050405020304" pitchFamily="18" charset="0"/>
                <a:cs typeface="Times New Roman" panose="02020603050405020304" pitchFamily="18" charset="0"/>
              </a:rPr>
              <a:t>Chia </a:t>
            </a:r>
            <a:r>
              <a:rPr lang="en-US" sz="4400" b="1" dirty="0" err="1">
                <a:solidFill>
                  <a:srgbClr val="FF0000"/>
                </a:solidFill>
                <a:latin typeface="Times New Roman" panose="02020603050405020304" pitchFamily="18" charset="0"/>
                <a:cs typeface="Times New Roman" panose="02020603050405020304" pitchFamily="18" charset="0"/>
              </a:rPr>
              <a:t>sẻ</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nhóm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hoạch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mình</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3490337" y="957674"/>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1"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1"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2122802" y="1758737"/>
            <a:ext cx="7045039" cy="1446550"/>
          </a:xfrm>
          <a:prstGeom prst="rect">
            <a:avLst/>
          </a:prstGeom>
          <a:noFill/>
        </p:spPr>
        <p:txBody>
          <a:bodyPr wrap="square" rtlCol="0">
            <a:spAutoFit/>
          </a:bodyPr>
          <a:lstStyle/>
          <a:p>
            <a:pPr lvl="0" algn="ctr">
              <a:defRPr/>
            </a:pP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Tự</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đánh</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giá</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về</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nền</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nếp</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sinh</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hoạt</a:t>
            </a:r>
            <a:endParaRPr kumimoji="0" lang="en-US" sz="4400" b="1" i="0" u="none" strike="noStrike" kern="1200" cap="none" spc="0" normalizeH="0" baseline="0" noProof="0" dirty="0">
              <a:ln>
                <a:solidFill>
                  <a:srgbClr val="70AD47">
                    <a:lumMod val="60000"/>
                    <a:lumOff val="40000"/>
                  </a:srgbClr>
                </a:solidFill>
              </a:ln>
              <a:effectLst/>
              <a:uLnTx/>
              <a:uFillTx/>
              <a:latin typeface="Cambria" panose="02040503050406030204" pitchFamily="18" charset="0"/>
              <a:ea typeface="Cambria" panose="02040503050406030204" pitchFamily="18" charset="0"/>
            </a:endParaRPr>
          </a:p>
        </p:txBody>
      </p:sp>
      <p:pic>
        <p:nvPicPr>
          <p:cNvPr id="6" name="Picture 5"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2648007" y="3836615"/>
            <a:ext cx="7616536" cy="3021385"/>
          </a:xfrm>
          <a:prstGeom prst="rect">
            <a:avLst/>
          </a:prstGeom>
        </p:spPr>
      </p:pic>
      <p:sp>
        <p:nvSpPr>
          <p:cNvPr id="7" name="TextBox 6">
            <a:extLst>
              <a:ext uri="{FF2B5EF4-FFF2-40B4-BE49-F238E27FC236}">
                <a16:creationId xmlns:a16="http://schemas.microsoft.com/office/drawing/2014/main" id="{F07AAD96-01C4-535B-E55E-0EB944F58FD0}"/>
              </a:ext>
            </a:extLst>
          </p:cNvPr>
          <p:cNvSpPr txBox="1"/>
          <p:nvPr/>
        </p:nvSpPr>
        <p:spPr>
          <a:xfrm rot="21383421">
            <a:off x="3519835" y="957674"/>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1"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1"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8" name="TextBox 7">
            <a:extLst>
              <a:ext uri="{FF2B5EF4-FFF2-40B4-BE49-F238E27FC236}">
                <a16:creationId xmlns:a16="http://schemas.microsoft.com/office/drawing/2014/main" id="{76FCEA11-FB82-AB4A-F791-39209B44E5DC}"/>
              </a:ext>
            </a:extLst>
          </p:cNvPr>
          <p:cNvSpPr txBox="1"/>
          <p:nvPr/>
        </p:nvSpPr>
        <p:spPr>
          <a:xfrm>
            <a:off x="2152300" y="1758737"/>
            <a:ext cx="7045039" cy="1446550"/>
          </a:xfrm>
          <a:prstGeom prst="rect">
            <a:avLst/>
          </a:prstGeom>
          <a:noFill/>
        </p:spPr>
        <p:txBody>
          <a:bodyPr wrap="square" rtlCol="0">
            <a:spAutoFit/>
          </a:bodyPr>
          <a:lstStyle/>
          <a:p>
            <a:pPr lvl="0" algn="ctr">
              <a:defRPr/>
            </a:pP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Tự</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đánh</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giá</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về</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nền</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nếp</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sinh</a:t>
            </a:r>
            <a:r>
              <a:rPr lang="en-US" sz="4400" b="1" dirty="0">
                <a:ln>
                  <a:solidFill>
                    <a:srgbClr val="70AD47">
                      <a:lumMod val="60000"/>
                      <a:lumOff val="40000"/>
                    </a:srgbClr>
                  </a:solidFill>
                </a:ln>
                <a:latin typeface="Cambria" panose="02040503050406030204" pitchFamily="18" charset="0"/>
                <a:ea typeface="Cambria" panose="02040503050406030204" pitchFamily="18" charset="0"/>
              </a:rPr>
              <a:t> </a:t>
            </a:r>
            <a:r>
              <a:rPr lang="en-US" sz="4400" b="1" dirty="0" err="1">
                <a:ln>
                  <a:solidFill>
                    <a:srgbClr val="70AD47">
                      <a:lumMod val="60000"/>
                      <a:lumOff val="40000"/>
                    </a:srgbClr>
                  </a:solidFill>
                </a:ln>
                <a:latin typeface="Cambria" panose="02040503050406030204" pitchFamily="18" charset="0"/>
                <a:ea typeface="Cambria" panose="02040503050406030204" pitchFamily="18" charset="0"/>
              </a:rPr>
              <a:t>hoạt</a:t>
            </a:r>
            <a:endParaRPr kumimoji="0" lang="en-US" sz="4400" b="1" i="0" u="none" strike="noStrike" kern="1200" cap="none" spc="0" normalizeH="0" baseline="0" noProof="0" dirty="0">
              <a:ln>
                <a:solidFill>
                  <a:srgbClr val="70AD47">
                    <a:lumMod val="60000"/>
                    <a:lumOff val="40000"/>
                  </a:srgbClr>
                </a:solid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3"/>
          <a:stretch>
            <a:fillRect/>
          </a:stretch>
        </p:blipFill>
        <p:spPr>
          <a:xfrm>
            <a:off x="1764519" y="1789590"/>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549284"/>
            <a:ext cx="10030802" cy="1158196"/>
            <a:chOff x="1116917" y="263931"/>
            <a:chExt cx="9960347" cy="781547"/>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98229" y="263931"/>
              <a:ext cx="9422852" cy="695750"/>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4877252" y="2206576"/>
            <a:ext cx="5057323" cy="1073152"/>
            <a:chOff x="6330073" y="2742745"/>
            <a:chExt cx="4557001" cy="2457905"/>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3"/>
              <a:ext cx="3785744" cy="1339346"/>
            </a:xfrm>
            <a:prstGeom prst="rect">
              <a:avLst/>
            </a:prstGeom>
            <a:noFill/>
          </p:spPr>
          <p:txBody>
            <a:bodyPr wrap="square" rtlCol="0">
              <a:spAutoFit/>
            </a:bodyPr>
            <a:lstStyle/>
            <a:p>
              <a:pPr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kế</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hoạch</a:t>
              </a:r>
              <a:endParaRPr lang="vi-VN" sz="54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426664" y="3457949"/>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2"/>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62906" y="4850043"/>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200150" y="645004"/>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958340"/>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Times New Roman" panose="02020603050405020304" pitchFamily="18" charset="0"/>
                <a:cs typeface="Times New Roman" panose="02020603050405020304" pitchFamily="18"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00150" y="3444239"/>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Times New Roman" panose="02020603050405020304" pitchFamily="18" charset="0"/>
                <a:cs typeface="Times New Roman" panose="02020603050405020304" pitchFamily="18" charset="0"/>
                <a:sym typeface="+mn-ea"/>
              </a:rPr>
              <a:t>Càng nhiều dấu cộng, càng đạt mức độ cao hơn, tùy theo số lượng tiêu chí </a:t>
            </a:r>
            <a:r>
              <a:rPr lang="en-US" sz="3200" b="1" dirty="0" err="1">
                <a:solidFill>
                  <a:srgbClr val="FF0000"/>
                </a:solidFill>
                <a:latin typeface="Times New Roman" panose="02020603050405020304" pitchFamily="18" charset="0"/>
                <a:cs typeface="Times New Roman" panose="02020603050405020304" pitchFamily="18" charset="0"/>
                <a:sym typeface="+mn-ea"/>
              </a:rPr>
              <a:t>các</a:t>
            </a:r>
            <a:r>
              <a:rPr lang="en-US" sz="3200" b="1" dirty="0">
                <a:solidFill>
                  <a:srgbClr val="FF0000"/>
                </a:solidFill>
                <a:latin typeface="Times New Roman" panose="02020603050405020304" pitchFamily="18"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cs typeface="Times New Roman" panose="02020603050405020304" pitchFamily="18" charset="0"/>
                <a:sym typeface="+mn-ea"/>
              </a:rPr>
              <a:t>em</a:t>
            </a:r>
            <a:r>
              <a:rPr lang="vi-VN" sz="3200" b="1" dirty="0">
                <a:solidFill>
                  <a:srgbClr val="FF0000"/>
                </a:solidFill>
                <a:latin typeface="Times New Roman" panose="02020603050405020304" pitchFamily="18" charset="0"/>
                <a:cs typeface="Times New Roman" panose="02020603050405020304" pitchFamily="18" charset="0"/>
                <a:sym typeface="+mn-ea"/>
              </a:rPr>
              <a:t> tự đề ra:</a:t>
            </a:r>
          </a:p>
          <a:p>
            <a:pPr marL="457200" lvl="0" indent="-457200" algn="just">
              <a:buFont typeface="Wingdings" panose="05000000000000000000" pitchFamily="2" charset="2"/>
              <a:buChar char="v"/>
              <a:defRPr/>
            </a:pPr>
            <a:r>
              <a:rPr lang="vi-VN" sz="3200" b="1" dirty="0" smtClean="0">
                <a:solidFill>
                  <a:srgbClr val="FF0000"/>
                </a:solidFill>
                <a:latin typeface="Times New Roman" panose="02020603050405020304" pitchFamily="18" charset="0"/>
                <a:cs typeface="Times New Roman" panose="02020603050405020304" pitchFamily="18" charset="0"/>
                <a:sym typeface="+mn-ea"/>
              </a:rPr>
              <a:t>2</a:t>
            </a:r>
            <a:r>
              <a:rPr lang="en-US" sz="3200" b="1" dirty="0">
                <a:solidFill>
                  <a:srgbClr val="FF0000"/>
                </a:solidFill>
                <a:latin typeface="Times New Roman" panose="02020603050405020304" pitchFamily="18" charset="0"/>
                <a:cs typeface="Times New Roman" panose="02020603050405020304" pitchFamily="18" charset="0"/>
                <a:sym typeface="+mn-ea"/>
              </a:rPr>
              <a:t>/</a:t>
            </a:r>
            <a:r>
              <a:rPr lang="vi-VN" sz="3200" b="1" dirty="0" smtClean="0">
                <a:solidFill>
                  <a:srgbClr val="FF0000"/>
                </a:solidFill>
                <a:latin typeface="Times New Roman" panose="02020603050405020304" pitchFamily="18" charset="0"/>
                <a:cs typeface="Times New Roman" panose="02020603050405020304" pitchFamily="18" charset="0"/>
                <a:sym typeface="+mn-ea"/>
              </a:rPr>
              <a:t>7 </a:t>
            </a:r>
            <a:r>
              <a:rPr lang="vi-VN" sz="3200" b="1" dirty="0">
                <a:solidFill>
                  <a:srgbClr val="FF0000"/>
                </a:solidFill>
                <a:latin typeface="Times New Roman" panose="02020603050405020304" pitchFamily="18" charset="0"/>
                <a:cs typeface="Times New Roman" panose="02020603050405020304" pitchFamily="18" charset="0"/>
                <a:sym typeface="+mn-ea"/>
              </a:rPr>
              <a:t>dấu cộng: chưa đạt.</a:t>
            </a:r>
          </a:p>
          <a:p>
            <a:pPr marL="457200" lvl="0" indent="-457200" algn="just">
              <a:buFont typeface="Wingdings" panose="05000000000000000000" pitchFamily="2" charset="2"/>
              <a:buChar char="v"/>
              <a:defRPr/>
            </a:pPr>
            <a:r>
              <a:rPr lang="en-US" sz="3200" b="1" dirty="0" err="1" smtClean="0">
                <a:solidFill>
                  <a:srgbClr val="FF0000"/>
                </a:solidFill>
                <a:latin typeface="Times New Roman" panose="02020603050405020304" pitchFamily="18" charset="0"/>
                <a:cs typeface="Times New Roman" panose="02020603050405020304" pitchFamily="18" charset="0"/>
                <a:sym typeface="+mn-ea"/>
              </a:rPr>
              <a:t>Từ</a:t>
            </a:r>
            <a:r>
              <a:rPr lang="en-US" sz="3200" b="1" dirty="0" smtClean="0">
                <a:solidFill>
                  <a:srgbClr val="FF0000"/>
                </a:solidFill>
                <a:latin typeface="Times New Roman" panose="02020603050405020304" pitchFamily="18" charset="0"/>
                <a:cs typeface="Times New Roman" panose="02020603050405020304" pitchFamily="18" charset="0"/>
                <a:sym typeface="+mn-ea"/>
              </a:rPr>
              <a:t> </a:t>
            </a:r>
            <a:r>
              <a:rPr lang="vi-VN" sz="3200" b="1" dirty="0" smtClean="0">
                <a:solidFill>
                  <a:srgbClr val="FF0000"/>
                </a:solidFill>
                <a:latin typeface="Times New Roman" panose="02020603050405020304" pitchFamily="18" charset="0"/>
                <a:cs typeface="Times New Roman" panose="02020603050405020304" pitchFamily="18" charset="0"/>
                <a:sym typeface="+mn-ea"/>
              </a:rPr>
              <a:t>4 </a:t>
            </a:r>
            <a:r>
              <a:rPr lang="en-US" sz="3200" b="1" dirty="0" err="1" smtClean="0">
                <a:solidFill>
                  <a:srgbClr val="FF0000"/>
                </a:solidFill>
                <a:latin typeface="Times New Roman" panose="02020603050405020304" pitchFamily="18" charset="0"/>
                <a:cs typeface="Times New Roman" panose="02020603050405020304" pitchFamily="18" charset="0"/>
                <a:sym typeface="+mn-ea"/>
              </a:rPr>
              <a:t>đến</a:t>
            </a:r>
            <a:r>
              <a:rPr lang="vi-VN" sz="3200" b="1" dirty="0" smtClean="0">
                <a:solidFill>
                  <a:srgbClr val="FF0000"/>
                </a:solidFill>
                <a:latin typeface="Times New Roman" panose="02020603050405020304" pitchFamily="18" charset="0"/>
                <a:cs typeface="Times New Roman" panose="02020603050405020304" pitchFamily="18" charset="0"/>
                <a:sym typeface="+mn-ea"/>
              </a:rPr>
              <a:t> 6</a:t>
            </a:r>
            <a:r>
              <a:rPr lang="en-US" sz="32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err="1" smtClean="0">
                <a:solidFill>
                  <a:srgbClr val="FF0000"/>
                </a:solidFill>
                <a:latin typeface="Times New Roman" panose="02020603050405020304" pitchFamily="18" charset="0"/>
                <a:cs typeface="Times New Roman" panose="02020603050405020304" pitchFamily="18" charset="0"/>
                <a:sym typeface="+mn-ea"/>
              </a:rPr>
              <a:t>trong</a:t>
            </a:r>
            <a:r>
              <a:rPr lang="en-US" sz="32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err="1" smtClean="0">
                <a:solidFill>
                  <a:srgbClr val="FF0000"/>
                </a:solidFill>
                <a:latin typeface="Times New Roman" panose="02020603050405020304" pitchFamily="18" charset="0"/>
                <a:cs typeface="Times New Roman" panose="02020603050405020304" pitchFamily="18" charset="0"/>
                <a:sym typeface="+mn-ea"/>
              </a:rPr>
              <a:t>tổng</a:t>
            </a:r>
            <a:r>
              <a:rPr lang="en-US" sz="3200" b="1" dirty="0" smtClean="0">
                <a:solidFill>
                  <a:srgbClr val="FF0000"/>
                </a:solidFill>
                <a:latin typeface="Times New Roman" panose="02020603050405020304" pitchFamily="18" charset="0"/>
                <a:cs typeface="Times New Roman" panose="02020603050405020304" pitchFamily="18" charset="0"/>
                <a:sym typeface="+mn-ea"/>
              </a:rPr>
              <a:t> </a:t>
            </a:r>
            <a:r>
              <a:rPr lang="vi-VN" sz="3200" b="1" dirty="0" smtClean="0">
                <a:solidFill>
                  <a:srgbClr val="FF0000"/>
                </a:solidFill>
                <a:latin typeface="Times New Roman" panose="02020603050405020304" pitchFamily="18" charset="0"/>
                <a:cs typeface="Times New Roman" panose="02020603050405020304" pitchFamily="18" charset="0"/>
                <a:sym typeface="+mn-ea"/>
              </a:rPr>
              <a:t>7</a:t>
            </a:r>
            <a:r>
              <a:rPr lang="en-US" sz="3200" b="1" dirty="0" smtClean="0">
                <a:solidFill>
                  <a:srgbClr val="FF0000"/>
                </a:solidFill>
                <a:latin typeface="Times New Roman" panose="02020603050405020304" pitchFamily="18" charset="0"/>
                <a:cs typeface="Times New Roman" panose="02020603050405020304" pitchFamily="18" charset="0"/>
                <a:sym typeface="+mn-ea"/>
              </a:rPr>
              <a:t> </a:t>
            </a:r>
            <a:r>
              <a:rPr lang="vi-VN" sz="3200" b="1" dirty="0" smtClean="0">
                <a:solidFill>
                  <a:srgbClr val="FF0000"/>
                </a:solidFill>
                <a:latin typeface="Times New Roman" panose="02020603050405020304" pitchFamily="18" charset="0"/>
                <a:cs typeface="Times New Roman" panose="02020603050405020304" pitchFamily="18" charset="0"/>
                <a:sym typeface="+mn-ea"/>
              </a:rPr>
              <a:t>dấu </a:t>
            </a:r>
            <a:r>
              <a:rPr lang="vi-VN" sz="3200" b="1" dirty="0">
                <a:solidFill>
                  <a:srgbClr val="FF0000"/>
                </a:solidFill>
                <a:latin typeface="Times New Roman" panose="02020603050405020304" pitchFamily="18" charset="0"/>
                <a:cs typeface="Times New Roman" panose="02020603050405020304" pitchFamily="18" charset="0"/>
                <a:sym typeface="+mn-ea"/>
              </a:rPr>
              <a:t>cộng: đạt.</a:t>
            </a:r>
          </a:p>
          <a:p>
            <a:pPr marL="457200" lvl="0" indent="-457200" algn="just">
              <a:buFont typeface="Wingdings" panose="05000000000000000000" pitchFamily="2" charset="2"/>
              <a:buChar char="v"/>
              <a:defRPr/>
            </a:pPr>
            <a:r>
              <a:rPr lang="vi-VN" sz="3200" b="1" dirty="0">
                <a:solidFill>
                  <a:srgbClr val="FF0000"/>
                </a:solidFill>
                <a:latin typeface="Times New Roman" panose="02020603050405020304" pitchFamily="18" charset="0"/>
                <a:cs typeface="Times New Roman" panose="02020603050405020304" pitchFamily="18"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329233" y="18574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chia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sẻ</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quả</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lắng</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nghe</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xét</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bạn</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nền</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nếp</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mình</a:t>
                </a:r>
                <a:r>
                  <a:rPr kumimoji="0" lang="en-US"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defRPr/>
            </a:pPr>
            <a:r>
              <a:rPr lang="vi-V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id="{136F0D8B-A579-1D9F-9FF2-D2D5CB208FAA}"/>
              </a:ext>
            </a:extLst>
          </p:cNvPr>
          <p:cNvSpPr txBox="1"/>
          <p:nvPr/>
        </p:nvSpPr>
        <p:spPr>
          <a:xfrm>
            <a:off x="686111" y="743666"/>
            <a:ext cx="11382232" cy="83099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Thứ</a:t>
            </a:r>
            <a:r>
              <a:rPr kumimoji="0" lang="en-US" altLang="zh-CN" sz="3200" b="1" i="0" u="none" strike="noStrike" kern="1200" cap="none" spc="0" normalizeH="0" baseline="0" noProof="0" dirty="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 </a:t>
            </a:r>
            <a:r>
              <a:rPr kumimoji="0" lang="en-US" altLang="zh-CN" sz="3200" b="1" i="0" u="none" strike="noStrike" kern="1200" cap="none" spc="0" normalizeH="0" baseline="0" noProof="0" dirty="0" err="1">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ngày</a:t>
            </a:r>
            <a:r>
              <a:rPr kumimoji="0" lang="en-US" altLang="zh-CN" sz="3200" b="1" i="0" u="none" strike="noStrike" kern="1200" cap="none" spc="0" normalizeH="0" baseline="0" noProof="0" dirty="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29 </a:t>
            </a:r>
            <a:r>
              <a:rPr kumimoji="0" lang="en-US" altLang="zh-CN" sz="3200" b="1" i="0" u="none" strike="noStrike" kern="1200" cap="none" spc="0" normalizeH="0" baseline="0" noProof="0" dirty="0" err="1"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tháng</a:t>
            </a:r>
            <a:r>
              <a:rPr kumimoji="0" lang="en-US" altLang="zh-CN" sz="3200" b="1" i="0" u="none" strike="noStrike" kern="1200" cap="none" spc="0" normalizeH="0" baseline="0" noProof="0" dirty="0"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10 </a:t>
            </a:r>
            <a:r>
              <a:rPr kumimoji="0" lang="en-US" altLang="zh-CN" sz="3200" b="1" i="0" u="none" strike="noStrike" kern="1200" cap="none" spc="0" normalizeH="0" baseline="0" noProof="0" dirty="0" err="1"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năm</a:t>
            </a:r>
            <a:r>
              <a:rPr kumimoji="0" lang="en-US" altLang="zh-CN" sz="3200" b="1" i="0" u="none" strike="noStrike" kern="1200" cap="none" spc="0" normalizeH="0" baseline="0" noProof="0" dirty="0" smtClean="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2024</a:t>
            </a:r>
            <a:endParaRPr kumimoji="0" lang="en-US" altLang="zh-CN" sz="3200" b="1" i="0" u="none" strike="noStrike" kern="1200" cap="none" spc="0" normalizeH="0" baseline="0" noProof="0" dirty="0">
              <a:ln w="12700">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pic>
        <p:nvPicPr>
          <p:cNvPr id="18" name="Picture 17">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613490" y="1428750"/>
            <a:ext cx="5722275" cy="1381125"/>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X</a:t>
            </a: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ây 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ust Dance Kids 2 I Am A Gummy Be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1148" y="245805"/>
            <a:ext cx="9547124" cy="4975123"/>
          </a:xfrm>
          <a:prstGeom prst="rect">
            <a:avLst/>
          </a:prstGeom>
        </p:spPr>
      </p:pic>
    </p:spTree>
    <p:extLst>
      <p:ext uri="{BB962C8B-B14F-4D97-AF65-F5344CB8AC3E}">
        <p14:creationId xmlns:p14="http://schemas.microsoft.com/office/powerpoint/2010/main" val="50928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1800839" y="1555902"/>
            <a:ext cx="6581775" cy="3416320"/>
          </a:xfrm>
          <a:prstGeom prst="rect">
            <a:avLst/>
          </a:prstGeom>
          <a:noFill/>
        </p:spPr>
        <p:txBody>
          <a:bodyPr wrap="square" rtlCol="0">
            <a:spAutoFit/>
          </a:bodyPr>
          <a:lstStyle/>
          <a:p>
            <a:pPr algn="ctr">
              <a:defRPr/>
            </a:pPr>
            <a:endParaRPr lang="en-US" sz="5400" b="1" dirty="0" smtClean="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p>
            <a:pPr algn="ctr">
              <a:defRPr/>
            </a:pPr>
            <a:r>
              <a:rPr lang="en-US" sz="7200" b="1" dirty="0" smtClean="0">
                <a:ln>
                  <a:solidFill>
                    <a:sysClr val="windowText" lastClr="000000"/>
                  </a:solidFill>
                </a:ln>
                <a:solidFill>
                  <a:srgbClr val="FF0000"/>
                </a:solidFill>
                <a:latin typeface="Times New Roman" panose="02020603050405020304" pitchFamily="18" charset="0"/>
                <a:cs typeface="Times New Roman" panose="02020603050405020304" pitchFamily="18" charset="0"/>
              </a:rPr>
              <a:t>KHÁM PHÁ</a:t>
            </a:r>
            <a:endParaRPr lang="en-US" sz="7200" b="1"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3871269" y="1261756"/>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5400" b="1" i="0" u="none" strike="noStrike" kern="1200" cap="none" spc="0" normalizeH="0" baseline="0" noProof="0" dirty="0">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5400" b="1" i="0" u="none" strike="noStrike" kern="1200" cap="none" spc="0" normalizeH="0" baseline="0" noProof="0" dirty="0">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1474839" y="1853302"/>
            <a:ext cx="9281652" cy="1446550"/>
          </a:xfrm>
          <a:prstGeom prst="rect">
            <a:avLst/>
          </a:prstGeom>
          <a:noFill/>
        </p:spPr>
        <p:txBody>
          <a:bodyPr wrap="square" rtlCol="0">
            <a:spAutoFit/>
          </a:bodyPr>
          <a:lstStyle/>
          <a:p>
            <a:pPr lvl="0" algn="ctr">
              <a:defRPr/>
            </a:pPr>
            <a:r>
              <a:rPr lang="vi-VN" sz="4400" b="1" dirty="0">
                <a:ln>
                  <a:solidFill>
                    <a:srgbClr val="70AD47">
                      <a:lumMod val="60000"/>
                      <a:lumOff val="40000"/>
                    </a:srgbClr>
                  </a:solidFill>
                </a:ln>
                <a:latin typeface="Times New Roman" panose="02020603050405020304" pitchFamily="18" charset="0"/>
                <a:ea typeface="Cambria" panose="02040503050406030204" pitchFamily="18" charset="0"/>
                <a:cs typeface="Times New Roman" panose="02020603050405020304" pitchFamily="18" charset="0"/>
              </a:rPr>
              <a:t>Lập và chia sẻ kế hoạch hành động để đạt được mục tiêu học tập</a:t>
            </a:r>
            <a:endParaRPr kumimoji="0" lang="en-US" sz="4400" b="1" i="0" u="none" strike="noStrike" kern="1200" cap="none" spc="0" normalizeH="0" baseline="0" noProof="0" dirty="0">
              <a:ln>
                <a:solidFill>
                  <a:srgbClr val="70AD47">
                    <a:lumMod val="60000"/>
                    <a:lumOff val="40000"/>
                  </a:srgbClr>
                </a:solid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07AAD96-01C4-535B-E55E-0EB944F58FD0}"/>
              </a:ext>
            </a:extLst>
          </p:cNvPr>
          <p:cNvSpPr txBox="1"/>
          <p:nvPr/>
        </p:nvSpPr>
        <p:spPr>
          <a:xfrm rot="21383421">
            <a:off x="3871269" y="1291253"/>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5400" b="1" i="0" u="none" strike="noStrike" kern="1200" cap="none" spc="0" normalizeH="0" baseline="0" noProof="0" dirty="0">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5400" b="1" i="0" u="none" strike="noStrike" kern="1200" cap="none" spc="0" normalizeH="0" baseline="0" noProof="0" dirty="0">
                <a:ln>
                  <a:solidFill>
                    <a:srgbClr val="FF66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7" name="TextBox 6">
            <a:extLst>
              <a:ext uri="{FF2B5EF4-FFF2-40B4-BE49-F238E27FC236}">
                <a16:creationId xmlns:a16="http://schemas.microsoft.com/office/drawing/2014/main" id="{76FCEA11-FB82-AB4A-F791-39209B44E5DC}"/>
              </a:ext>
            </a:extLst>
          </p:cNvPr>
          <p:cNvSpPr txBox="1"/>
          <p:nvPr/>
        </p:nvSpPr>
        <p:spPr>
          <a:xfrm>
            <a:off x="1474839" y="1882799"/>
            <a:ext cx="9281652" cy="1446550"/>
          </a:xfrm>
          <a:prstGeom prst="rect">
            <a:avLst/>
          </a:prstGeom>
          <a:noFill/>
        </p:spPr>
        <p:txBody>
          <a:bodyPr wrap="square" rtlCol="0">
            <a:spAutoFit/>
          </a:bodyPr>
          <a:lstStyle/>
          <a:p>
            <a:pPr lvl="0" algn="ctr">
              <a:defRPr/>
            </a:pPr>
            <a:r>
              <a:rPr lang="vi-VN" sz="4400" b="1" dirty="0">
                <a:ln>
                  <a:solidFill>
                    <a:srgbClr val="70AD47">
                      <a:lumMod val="60000"/>
                      <a:lumOff val="40000"/>
                    </a:srgbClr>
                  </a:solidFill>
                </a:ln>
                <a:latin typeface="Times New Roman" panose="02020603050405020304" pitchFamily="18" charset="0"/>
                <a:ea typeface="Cambria" panose="02040503050406030204" pitchFamily="18" charset="0"/>
                <a:cs typeface="Times New Roman" panose="02020603050405020304" pitchFamily="18" charset="0"/>
              </a:rPr>
              <a:t>Lập và chia sẻ kế hoạch hành động để đạt được mục tiêu học tập</a:t>
            </a:r>
            <a:endParaRPr kumimoji="0" lang="en-US" sz="4400" b="1" i="0" u="none" strike="noStrike" kern="1200" cap="none" spc="0" normalizeH="0" baseline="0" noProof="0" dirty="0">
              <a:ln>
                <a:solidFill>
                  <a:srgbClr val="70AD47">
                    <a:lumMod val="60000"/>
                    <a:lumOff val="40000"/>
                  </a:srgbClr>
                </a:solid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36243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3976" y="922551"/>
            <a:ext cx="10030802" cy="1749644"/>
            <a:chOff x="1116917" y="304502"/>
            <a:chExt cx="9960347" cy="1332524"/>
          </a:xfrm>
        </p:grpSpPr>
        <p:sp>
          <p:nvSpPr>
            <p:cNvPr id="17" name="矩形 10"/>
            <p:cNvSpPr/>
            <p:nvPr/>
          </p:nvSpPr>
          <p:spPr>
            <a:xfrm>
              <a:off x="1116917" y="304502"/>
              <a:ext cx="9960347" cy="1332524"/>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1300930"/>
            </a:xfrm>
            <a:prstGeom prst="rect">
              <a:avLst/>
            </a:prstGeom>
            <a:noFill/>
          </p:spPr>
          <p:txBody>
            <a:bodyPr wrap="square" lIns="0" tIns="0" rtlCol="0">
              <a:spAutoFit/>
            </a:bodyPr>
            <a:lstStyle/>
            <a:p>
              <a:pPr marL="0" marR="0" lvl="0" indent="0"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2790825"/>
            <a:ext cx="2959505" cy="3448050"/>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34667" y="464375"/>
            <a:ext cx="10528657" cy="1252688"/>
            <a:chOff x="863946" y="473301"/>
            <a:chExt cx="10454705" cy="954044"/>
          </a:xfrm>
        </p:grpSpPr>
        <p:sp>
          <p:nvSpPr>
            <p:cNvPr id="17" name="矩形 10"/>
            <p:cNvSpPr/>
            <p:nvPr/>
          </p:nvSpPr>
          <p:spPr>
            <a:xfrm>
              <a:off x="863946" y="473301"/>
              <a:ext cx="10454705" cy="954044"/>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284439" y="473301"/>
              <a:ext cx="9119365" cy="785245"/>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nêu hai mục tiêu: ngắn hạn và dài hạn đối với môn học </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880854" y="18005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Times New Roman" panose="02020603050405020304" pitchFamily="18" charset="0"/>
                <a:cs typeface="Times New Roman" panose="02020603050405020304" pitchFamily="18" charset="0"/>
                <a:sym typeface="Arial"/>
              </a:rPr>
              <a:t>Ngắn</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hạn</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mục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tiêu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hoạch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dự</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định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đây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dụ</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cải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thiện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điểm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kiểm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tháng</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985140" y="3591298"/>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Times New Roman" panose="02020603050405020304" pitchFamily="18" charset="0"/>
                <a:cs typeface="Times New Roman" panose="02020603050405020304" pitchFamily="18" charset="0"/>
                <a:sym typeface="Arial"/>
              </a:rPr>
              <a:t>Dài</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hạn</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mục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tiêu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hoạch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một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khoảng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dài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sau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này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dụ</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cải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thiện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điểm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điểm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tổng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kết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môn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quyết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tâm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trang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bị</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thêm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nhiều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kiến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năng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môn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này</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570</Words>
  <Application>Microsoft Office PowerPoint</Application>
  <PresentationFormat>Widescreen</PresentationFormat>
  <Paragraphs>54</Paragraphs>
  <Slides>19</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微软雅黑</vt:lpstr>
      <vt:lpstr>Arial</vt:lpstr>
      <vt:lpstr>Calibri</vt:lpstr>
      <vt:lpstr>Cambria</vt:lpstr>
      <vt:lpstr>Chango</vt:lpstr>
      <vt:lpstr>等线</vt:lpstr>
      <vt:lpstr>等线 Light</vt:lpstr>
      <vt:lpstr>SVN-Hole Hearted</vt:lpstr>
      <vt:lpstr>Time nes New Roman</vt:lpstr>
      <vt:lpstr>Times New Roman</vt:lpstr>
      <vt:lpstr>UTM Showcard</vt:lpstr>
      <vt:lpstr>Wingdings</vt:lpstr>
      <vt:lpstr>仓耳羽辰体-谷力 W05</vt:lpstr>
      <vt:lpstr>字魂64号-萌趣软糖体</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HaiPhong</cp:lastModifiedBy>
  <cp:revision>53</cp:revision>
  <dcterms:created xsi:type="dcterms:W3CDTF">2023-08-07T12:41:21Z</dcterms:created>
  <dcterms:modified xsi:type="dcterms:W3CDTF">2024-10-28T09:45:28Z</dcterms:modified>
  <cp:category>9Slide.vn</cp:category>
</cp:coreProperties>
</file>