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6"/>
  </p:notesMasterIdLst>
  <p:sldIdLst>
    <p:sldId id="657" r:id="rId2"/>
    <p:sldId id="769" r:id="rId3"/>
    <p:sldId id="660" r:id="rId4"/>
    <p:sldId id="756" r:id="rId5"/>
    <p:sldId id="687" r:id="rId6"/>
    <p:sldId id="296" r:id="rId7"/>
    <p:sldId id="765" r:id="rId8"/>
    <p:sldId id="757" r:id="rId9"/>
    <p:sldId id="758" r:id="rId10"/>
    <p:sldId id="746" r:id="rId11"/>
    <p:sldId id="759" r:id="rId12"/>
    <p:sldId id="760" r:id="rId13"/>
    <p:sldId id="766" r:id="rId14"/>
    <p:sldId id="767" r:id="rId15"/>
    <p:sldId id="768" r:id="rId16"/>
    <p:sldId id="743" r:id="rId17"/>
    <p:sldId id="698" r:id="rId18"/>
    <p:sldId id="730" r:id="rId19"/>
    <p:sldId id="762" r:id="rId20"/>
    <p:sldId id="712" r:id="rId21"/>
    <p:sldId id="761" r:id="rId22"/>
    <p:sldId id="763" r:id="rId23"/>
    <p:sldId id="764" r:id="rId24"/>
    <p:sldId id="716" r:id="rId25"/>
  </p:sldIdLst>
  <p:sldSz cx="12161838" cy="6858000"/>
  <p:notesSz cx="6858000" cy="9144000"/>
  <p:embeddedFontLst>
    <p:embeddedFont>
      <p:font typeface="Poppins" panose="020B0604020202020204" charset="0"/>
      <p:regular r:id="rId27"/>
      <p:bold r:id="rId28"/>
      <p:italic r:id="rId29"/>
      <p:boldItalic r:id="rId30"/>
    </p:embeddedFont>
    <p:embeddedFont>
      <p:font typeface="Londrina Solid" panose="020B0604020202020204" charset="0"/>
      <p:regular r:id="rId31"/>
    </p:embeddedFont>
    <p:embeddedFont>
      <p:font typeface="Arial-Rounded" panose="020B0500000000000000" charset="0"/>
      <p:regular r:id="rId32"/>
    </p:embeddedFont>
    <p:embeddedFont>
      <p:font typeface=".TMC-Ong Do"/>
      <p:regular r:id="rId33"/>
    </p:embeddedFont>
    <p:embeddedFont>
      <p:font typeface="AvantGarde" panose="00000400000000000000"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2E4"/>
    <a:srgbClr val="CCC9E4"/>
    <a:srgbClr val="CBE6F7"/>
    <a:srgbClr val="000000"/>
    <a:srgbClr val="FFFFFF"/>
    <a:srgbClr val="D1EDF8"/>
    <a:srgbClr val="FFFAEB"/>
    <a:srgbClr val="CAF5B5"/>
    <a:srgbClr val="AED9F3"/>
    <a:srgbClr val="FEDD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140157-ECE1-4FC2-97AC-F8D410F6F7BB}">
  <a:tblStyle styleId="{03140157-ECE1-4FC2-97AC-F8D410F6F7B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5" autoAdjust="0"/>
    <p:restoredTop sz="88398" autoAdjust="0"/>
  </p:normalViewPr>
  <p:slideViewPr>
    <p:cSldViewPr snapToGrid="0">
      <p:cViewPr varScale="1">
        <p:scale>
          <a:sx n="76" d="100"/>
          <a:sy n="76" d="100"/>
        </p:scale>
        <p:origin x="629" y="-4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527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KHAI THÁC KẾT QUẢ TRÊN SÁCH TỪ ĐIỂN</a:t>
            </a:r>
          </a:p>
          <a:p>
            <a:endParaRPr lang="en-US"/>
          </a:p>
        </p:txBody>
      </p:sp>
    </p:spTree>
    <p:extLst>
      <p:ext uri="{BB962C8B-B14F-4D97-AF65-F5344CB8AC3E}">
        <p14:creationId xmlns:p14="http://schemas.microsoft.com/office/powerpoint/2010/main" val="535437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812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441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2-3 BẠN MANG TỪ ĐIỂN LÊN RỒI NÊU 1 TỪ CẦN TÌM XEM BẠN NÀO TÌM ĐƯỢC NHANH </a:t>
            </a:r>
          </a:p>
          <a:p>
            <a:endParaRPr lang="en-US"/>
          </a:p>
        </p:txBody>
      </p:sp>
    </p:spTree>
    <p:extLst>
      <p:ext uri="{BB962C8B-B14F-4D97-AF65-F5344CB8AC3E}">
        <p14:creationId xmlns:p14="http://schemas.microsoft.com/office/powerpoint/2010/main" val="90430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câu lệnh kia để tới trang tra từ điển online</a:t>
            </a:r>
          </a:p>
        </p:txBody>
      </p:sp>
    </p:spTree>
    <p:extLst>
      <p:ext uri="{BB962C8B-B14F-4D97-AF65-F5344CB8AC3E}">
        <p14:creationId xmlns:p14="http://schemas.microsoft.com/office/powerpoint/2010/main" val="3437536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1551c9198ce_1_180:notes"/>
          <p:cNvSpPr>
            <a:spLocks noGrp="1" noRot="1" noChangeAspect="1"/>
          </p:cNvSpPr>
          <p:nvPr>
            <p:ph type="sldImg" idx="2"/>
          </p:nvPr>
        </p:nvSpPr>
        <p:spPr>
          <a:xfrm>
            <a:off x="390525" y="685800"/>
            <a:ext cx="6078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1551c9198ce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6376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402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447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228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855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Một số mẫu từ điển tham khảo</a:t>
            </a:r>
          </a:p>
        </p:txBody>
      </p:sp>
    </p:spTree>
    <p:extLst>
      <p:ext uri="{BB962C8B-B14F-4D97-AF65-F5344CB8AC3E}">
        <p14:creationId xmlns:p14="http://schemas.microsoft.com/office/powerpoint/2010/main" val="3913771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9886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946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25"/>
        <p:cNvGrpSpPr/>
        <p:nvPr/>
      </p:nvGrpSpPr>
      <p:grpSpPr>
        <a:xfrm>
          <a:off x="0" y="0"/>
          <a:ext cx="0" cy="0"/>
          <a:chOff x="0" y="0"/>
          <a:chExt cx="0" cy="0"/>
        </a:xfrm>
      </p:grpSpPr>
      <p:sp>
        <p:nvSpPr>
          <p:cNvPr id="26" name="Google Shape;26;p4"/>
          <p:cNvSpPr/>
          <p:nvPr/>
        </p:nvSpPr>
        <p:spPr>
          <a:xfrm rot="5093719">
            <a:off x="11286377" y="2422547"/>
            <a:ext cx="840324" cy="11782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7" name="Google Shape;27;p4"/>
          <p:cNvGrpSpPr/>
          <p:nvPr/>
        </p:nvGrpSpPr>
        <p:grpSpPr>
          <a:xfrm>
            <a:off x="325692" y="3349900"/>
            <a:ext cx="278842" cy="260000"/>
            <a:chOff x="2803325" y="4061175"/>
            <a:chExt cx="209650" cy="195000"/>
          </a:xfrm>
        </p:grpSpPr>
        <p:sp>
          <p:nvSpPr>
            <p:cNvPr id="28" name="Google Shape;28;p4"/>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29" name="Google Shape;29;p4"/>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0" name="Google Shape;30;p4"/>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1" name="Google Shape;31;p4"/>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4" name="Google Shape;34;p4"/>
          <p:cNvSpPr/>
          <p:nvPr/>
        </p:nvSpPr>
        <p:spPr>
          <a:xfrm rot="597038">
            <a:off x="11455635" y="5610352"/>
            <a:ext cx="254001" cy="242072"/>
          </a:xfrm>
          <a:prstGeom prst="star5">
            <a:avLst>
              <a:gd name="adj" fmla="val 28062"/>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7241" y="-79"/>
            <a:ext cx="12957101"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57682" y="713269"/>
            <a:ext cx="10247284"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17523" y="5689880"/>
            <a:ext cx="1657011"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1916" y="5689880"/>
            <a:ext cx="1657011"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345729" y="2005742"/>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67264" y="539727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286020" y="4374130"/>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558519" y="322792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29435" y="6384938"/>
            <a:ext cx="357519"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344303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userDrawn="1">
  <p:cSld name="1_Big number">
    <p:spTree>
      <p:nvGrpSpPr>
        <p:cNvPr id="1" name="Shape 1391"/>
        <p:cNvGrpSpPr/>
        <p:nvPr/>
      </p:nvGrpSpPr>
      <p:grpSpPr>
        <a:xfrm>
          <a:off x="0" y="0"/>
          <a:ext cx="0" cy="0"/>
          <a:chOff x="0" y="0"/>
          <a:chExt cx="0" cy="0"/>
        </a:xfrm>
      </p:grpSpPr>
      <p:grpSp>
        <p:nvGrpSpPr>
          <p:cNvPr id="1398" name="Google Shape;1398;p11"/>
          <p:cNvGrpSpPr/>
          <p:nvPr/>
        </p:nvGrpSpPr>
        <p:grpSpPr>
          <a:xfrm rot="-1258759">
            <a:off x="-851145" y="-317936"/>
            <a:ext cx="2160405"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001" y="-453541"/>
            <a:ext cx="2944551"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53361" y="-248837"/>
            <a:ext cx="2160405"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27069" y="-384443"/>
            <a:ext cx="2944551"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72382" y="6223897"/>
            <a:ext cx="25577251"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43923" y="5721742"/>
            <a:ext cx="609104"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897916" y="6060025"/>
            <a:ext cx="472857"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42425" y="6514833"/>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16520" y="641565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4397" y="4020383"/>
            <a:ext cx="357525"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49643" y="2443934"/>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09366" y="719821"/>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52487" y="2925819"/>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388783" y="4705479"/>
            <a:ext cx="284930" cy="33035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3666251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7241" y="-79"/>
            <a:ext cx="12957101"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824" name="Google Shape;824;p9"/>
          <p:cNvSpPr txBox="1">
            <a:spLocks noGrp="1"/>
          </p:cNvSpPr>
          <p:nvPr>
            <p:ph type="title"/>
          </p:nvPr>
        </p:nvSpPr>
        <p:spPr>
          <a:xfrm>
            <a:off x="2754527" y="2244605"/>
            <a:ext cx="6653567"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54527" y="3372597"/>
            <a:ext cx="6653567"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68860" y="6144053"/>
            <a:ext cx="24038292"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827" name="Google Shape;827;p9"/>
          <p:cNvGrpSpPr/>
          <p:nvPr/>
        </p:nvGrpSpPr>
        <p:grpSpPr>
          <a:xfrm>
            <a:off x="-191491" y="-188798"/>
            <a:ext cx="3354278"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957" name="Google Shape;957;p9"/>
          <p:cNvGrpSpPr/>
          <p:nvPr/>
        </p:nvGrpSpPr>
        <p:grpSpPr>
          <a:xfrm flipH="1">
            <a:off x="8999832" y="-188798"/>
            <a:ext cx="3354278"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87" name="Google Shape;1087;p9"/>
          <p:cNvGrpSpPr/>
          <p:nvPr/>
        </p:nvGrpSpPr>
        <p:grpSpPr>
          <a:xfrm>
            <a:off x="951177" y="5416959"/>
            <a:ext cx="2211510"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94" name="Google Shape;1094;p9"/>
          <p:cNvGrpSpPr/>
          <p:nvPr/>
        </p:nvGrpSpPr>
        <p:grpSpPr>
          <a:xfrm>
            <a:off x="3357746" y="5787599"/>
            <a:ext cx="1428313"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097" name="Google Shape;1097;p9"/>
          <p:cNvGrpSpPr/>
          <p:nvPr/>
        </p:nvGrpSpPr>
        <p:grpSpPr>
          <a:xfrm>
            <a:off x="6229523" y="5745256"/>
            <a:ext cx="641505"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102" name="Google Shape;1102;p9"/>
          <p:cNvSpPr/>
          <p:nvPr/>
        </p:nvSpPr>
        <p:spPr>
          <a:xfrm flipH="1">
            <a:off x="777750" y="6464513"/>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3" name="Google Shape;1103;p9"/>
          <p:cNvSpPr/>
          <p:nvPr/>
        </p:nvSpPr>
        <p:spPr>
          <a:xfrm>
            <a:off x="5628745" y="6543670"/>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4" name="Google Shape;1104;p9"/>
          <p:cNvSpPr/>
          <p:nvPr/>
        </p:nvSpPr>
        <p:spPr>
          <a:xfrm rot="-313465">
            <a:off x="755534" y="4512560"/>
            <a:ext cx="357518"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5" name="Google Shape;1105;p9"/>
          <p:cNvSpPr/>
          <p:nvPr/>
        </p:nvSpPr>
        <p:spPr>
          <a:xfrm rot="-1408326">
            <a:off x="11120072" y="3160250"/>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2570980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48747" y="1568467"/>
            <a:ext cx="10264543"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44971" y="292533"/>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281244" y="347126"/>
            <a:ext cx="8884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13255" y="149639"/>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30063" y="454423"/>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15374" y="180666"/>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36992" y="14965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1971644" y="738327"/>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62520" y="564825"/>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25584" y="3067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2275" y="4312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407" y="19883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2866" y="347110"/>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06997" y="3471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26624" y="132371"/>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2591" y="1922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1629" y="408489"/>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6525" y="1661057"/>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74918" y="4046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44124" y="1207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19269" y="306743"/>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69621" y="1207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33308" y="120723"/>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24184" y="294224"/>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679274" y="1760013"/>
            <a:ext cx="89060" cy="8884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18858" y="2278952"/>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17448" y="1988451"/>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02757" y="1125468"/>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0510" y="952251"/>
            <a:ext cx="89020" cy="8880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26337" y="404759"/>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55493" y="2671141"/>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29363" y="183769"/>
            <a:ext cx="89020" cy="8880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292934" y="119698"/>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880220" y="56487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2147" y="183741"/>
            <a:ext cx="89060" cy="8884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60669" y="192363"/>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5970" y="776088"/>
            <a:ext cx="89020" cy="8880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1624" y="431334"/>
            <a:ext cx="89107" cy="8888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0480" y="166100"/>
            <a:ext cx="89107" cy="8888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594" y="8371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6752" y="25490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802666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61"/>
        <p:cNvGrpSpPr/>
        <p:nvPr/>
      </p:nvGrpSpPr>
      <p:grpSpPr>
        <a:xfrm>
          <a:off x="0" y="0"/>
          <a:ext cx="0" cy="0"/>
          <a:chOff x="0" y="0"/>
          <a:chExt cx="0" cy="0"/>
        </a:xfrm>
      </p:grpSpPr>
      <p:sp>
        <p:nvSpPr>
          <p:cNvPr id="662" name="Google Shape;662;p7"/>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4" name="Google Shape;664;p7"/>
          <p:cNvGrpSpPr/>
          <p:nvPr/>
        </p:nvGrpSpPr>
        <p:grpSpPr>
          <a:xfrm rot="-771151">
            <a:off x="-93224" y="4229252"/>
            <a:ext cx="1845941"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4" name="Google Shape;684;p7"/>
          <p:cNvGrpSpPr/>
          <p:nvPr/>
        </p:nvGrpSpPr>
        <p:grpSpPr>
          <a:xfrm>
            <a:off x="265030" y="174737"/>
            <a:ext cx="940315"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7" name="Google Shape;717;p7"/>
          <p:cNvGrpSpPr/>
          <p:nvPr/>
        </p:nvGrpSpPr>
        <p:grpSpPr>
          <a:xfrm>
            <a:off x="10976957" y="-243025"/>
            <a:ext cx="1818805"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62240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47"/>
        <p:cNvGrpSpPr/>
        <p:nvPr/>
      </p:nvGrpSpPr>
      <p:grpSpPr>
        <a:xfrm>
          <a:off x="0" y="0"/>
          <a:ext cx="0" cy="0"/>
          <a:chOff x="0" y="0"/>
          <a:chExt cx="0" cy="0"/>
        </a:xfrm>
      </p:grpSpPr>
      <p:grpSp>
        <p:nvGrpSpPr>
          <p:cNvPr id="48" name="Google Shape;48;p6"/>
          <p:cNvGrpSpPr/>
          <p:nvPr/>
        </p:nvGrpSpPr>
        <p:grpSpPr>
          <a:xfrm rot="-2700000">
            <a:off x="11472784" y="399490"/>
            <a:ext cx="278839"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191987" y="3102436"/>
            <a:ext cx="840452" cy="117838"/>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84013" y="6303293"/>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5692" y="1787267"/>
            <a:ext cx="278842"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74"/>
        <p:cNvGrpSpPr/>
        <p:nvPr/>
      </p:nvGrpSpPr>
      <p:grpSpPr>
        <a:xfrm>
          <a:off x="0" y="0"/>
          <a:ext cx="0" cy="0"/>
          <a:chOff x="0" y="0"/>
          <a:chExt cx="0" cy="0"/>
        </a:xfrm>
      </p:grpSpPr>
      <p:sp>
        <p:nvSpPr>
          <p:cNvPr id="77" name="Google Shape;77;p9"/>
          <p:cNvSpPr/>
          <p:nvPr/>
        </p:nvSpPr>
        <p:spPr>
          <a:xfrm rot="10800000" flipH="1">
            <a:off x="9126267" y="4520483"/>
            <a:ext cx="4009277"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0298" y="-360876"/>
            <a:ext cx="4480688"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userDrawn="1">
  <p:cSld name="TITLE_ONLY_1">
    <p:spTree>
      <p:nvGrpSpPr>
        <p:cNvPr id="1" name="Shape 335"/>
        <p:cNvGrpSpPr/>
        <p:nvPr/>
      </p:nvGrpSpPr>
      <p:grpSpPr>
        <a:xfrm>
          <a:off x="0" y="0"/>
          <a:ext cx="0" cy="0"/>
          <a:chOff x="0" y="0"/>
          <a:chExt cx="0" cy="0"/>
        </a:xfrm>
      </p:grpSpPr>
      <p:grpSp>
        <p:nvGrpSpPr>
          <p:cNvPr id="336" name="Google Shape;336;p27"/>
          <p:cNvGrpSpPr/>
          <p:nvPr/>
        </p:nvGrpSpPr>
        <p:grpSpPr>
          <a:xfrm rot="-2700000">
            <a:off x="11568115" y="2017356"/>
            <a:ext cx="278839"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287317" y="5544102"/>
            <a:ext cx="840452" cy="117838"/>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0792" y="6372926"/>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5692" y="2474933"/>
            <a:ext cx="278842"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userDrawn="1">
  <p:cSld name="TITLE_ONLY_1_1">
    <p:spTree>
      <p:nvGrpSpPr>
        <p:cNvPr id="1" name="Shape 349"/>
        <p:cNvGrpSpPr/>
        <p:nvPr/>
      </p:nvGrpSpPr>
      <p:grpSpPr>
        <a:xfrm>
          <a:off x="0" y="0"/>
          <a:ext cx="0" cy="0"/>
          <a:chOff x="0" y="0"/>
          <a:chExt cx="0" cy="0"/>
        </a:xfrm>
      </p:grpSpPr>
      <p:grpSp>
        <p:nvGrpSpPr>
          <p:cNvPr id="350" name="Google Shape;350;p28"/>
          <p:cNvGrpSpPr/>
          <p:nvPr/>
        </p:nvGrpSpPr>
        <p:grpSpPr>
          <a:xfrm rot="-2700000">
            <a:off x="11568115" y="5052123"/>
            <a:ext cx="278839" cy="259997"/>
            <a:chOff x="2803325" y="4061175"/>
            <a:chExt cx="209650" cy="195000"/>
          </a:xfrm>
        </p:grpSpPr>
        <p:sp>
          <p:nvSpPr>
            <p:cNvPr id="351" name="Google Shape;351;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52" name="Google Shape;352;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53" name="Google Shape;353;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54" name="Google Shape;354;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55" name="Google Shape;355;p28"/>
          <p:cNvSpPr/>
          <p:nvPr/>
        </p:nvSpPr>
        <p:spPr>
          <a:xfrm rot="5400000">
            <a:off x="11287317" y="2327936"/>
            <a:ext cx="840452" cy="117838"/>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56" name="Google Shape;356;p28"/>
          <p:cNvSpPr/>
          <p:nvPr/>
        </p:nvSpPr>
        <p:spPr>
          <a:xfrm>
            <a:off x="-655109" y="3704193"/>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57" name="Google Shape;357;p28"/>
          <p:cNvGrpSpPr/>
          <p:nvPr/>
        </p:nvGrpSpPr>
        <p:grpSpPr>
          <a:xfrm>
            <a:off x="420125" y="6239600"/>
            <a:ext cx="278842" cy="260000"/>
            <a:chOff x="2803325" y="4061175"/>
            <a:chExt cx="209650" cy="195000"/>
          </a:xfrm>
        </p:grpSpPr>
        <p:sp>
          <p:nvSpPr>
            <p:cNvPr id="358" name="Google Shape;358;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59" name="Google Shape;359;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60" name="Google Shape;360;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61" name="Google Shape;361;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TITLE_ONLY_1_1_1_1">
    <p:spTree>
      <p:nvGrpSpPr>
        <p:cNvPr id="1" name="Shape 37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TITLE_ONLY_1_1_1_1_1">
    <p:spTree>
      <p:nvGrpSpPr>
        <p:cNvPr id="1" name="Shape 380"/>
        <p:cNvGrpSpPr/>
        <p:nvPr/>
      </p:nvGrpSpPr>
      <p:grpSpPr>
        <a:xfrm>
          <a:off x="0" y="0"/>
          <a:ext cx="0" cy="0"/>
          <a:chOff x="0" y="0"/>
          <a:chExt cx="0" cy="0"/>
        </a:xfrm>
      </p:grpSpPr>
      <p:grpSp>
        <p:nvGrpSpPr>
          <p:cNvPr id="381" name="Google Shape;381;p31"/>
          <p:cNvGrpSpPr/>
          <p:nvPr/>
        </p:nvGrpSpPr>
        <p:grpSpPr>
          <a:xfrm rot="-2700000">
            <a:off x="11264069" y="699856"/>
            <a:ext cx="278839" cy="259997"/>
            <a:chOff x="2803325" y="4061175"/>
            <a:chExt cx="209650" cy="195000"/>
          </a:xfrm>
        </p:grpSpPr>
        <p:sp>
          <p:nvSpPr>
            <p:cNvPr id="382" name="Google Shape;382;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83" name="Google Shape;383;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84" name="Google Shape;384;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85" name="Google Shape;385;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
        <p:nvSpPr>
          <p:cNvPr id="386" name="Google Shape;386;p31"/>
          <p:cNvSpPr/>
          <p:nvPr/>
        </p:nvSpPr>
        <p:spPr>
          <a:xfrm rot="5093719">
            <a:off x="11036464" y="3720014"/>
            <a:ext cx="840324" cy="11782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87" name="Google Shape;387;p31"/>
          <p:cNvSpPr/>
          <p:nvPr/>
        </p:nvSpPr>
        <p:spPr>
          <a:xfrm>
            <a:off x="589704" y="1572593"/>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2"/>
            </a:solidFill>
            <a:prstDash val="solid"/>
            <a:round/>
            <a:headEnd type="none" w="med" len="med"/>
            <a:tailEnd type="none" w="med" len="med"/>
          </a:ln>
        </p:spPr>
      </p:sp>
      <p:grpSp>
        <p:nvGrpSpPr>
          <p:cNvPr id="388" name="Google Shape;388;p31"/>
          <p:cNvGrpSpPr/>
          <p:nvPr/>
        </p:nvGrpSpPr>
        <p:grpSpPr>
          <a:xfrm>
            <a:off x="400606" y="3614933"/>
            <a:ext cx="278842" cy="260000"/>
            <a:chOff x="2803325" y="4061175"/>
            <a:chExt cx="209650" cy="195000"/>
          </a:xfrm>
        </p:grpSpPr>
        <p:sp>
          <p:nvSpPr>
            <p:cNvPr id="389" name="Google Shape;389;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90" name="Google Shape;390;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91" name="Google Shape;391;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92" name="Google Shape;392;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grpSp>
        <p:nvGrpSpPr>
          <p:cNvPr id="393" name="Google Shape;393;p31"/>
          <p:cNvGrpSpPr/>
          <p:nvPr/>
        </p:nvGrpSpPr>
        <p:grpSpPr>
          <a:xfrm>
            <a:off x="10795428" y="5625334"/>
            <a:ext cx="835581" cy="847524"/>
            <a:chOff x="8524094" y="2148425"/>
            <a:chExt cx="387850" cy="392397"/>
          </a:xfrm>
        </p:grpSpPr>
        <p:sp>
          <p:nvSpPr>
            <p:cNvPr id="394" name="Google Shape;394;p31"/>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1"/>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1"/>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7241" y="-79"/>
            <a:ext cx="12957101"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946" name="Google Shape;2946;p29"/>
          <p:cNvSpPr/>
          <p:nvPr/>
        </p:nvSpPr>
        <p:spPr>
          <a:xfrm flipH="1">
            <a:off x="-7412812" y="6223897"/>
            <a:ext cx="25577251"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47" name="Google Shape;2947;p29"/>
          <p:cNvGrpSpPr/>
          <p:nvPr/>
        </p:nvGrpSpPr>
        <p:grpSpPr>
          <a:xfrm flipH="1">
            <a:off x="9807552" y="-257886"/>
            <a:ext cx="2537511"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3077" name="Google Shape;3077;p29"/>
          <p:cNvGrpSpPr/>
          <p:nvPr/>
        </p:nvGrpSpPr>
        <p:grpSpPr>
          <a:xfrm>
            <a:off x="476231" y="5821547"/>
            <a:ext cx="699398"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082" name="Google Shape;3082;p29"/>
          <p:cNvGrpSpPr/>
          <p:nvPr/>
        </p:nvGrpSpPr>
        <p:grpSpPr>
          <a:xfrm>
            <a:off x="10576878" y="5821547"/>
            <a:ext cx="699398"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098" name="Google Shape;3098;p29"/>
          <p:cNvSpPr/>
          <p:nvPr/>
        </p:nvSpPr>
        <p:spPr>
          <a:xfrm>
            <a:off x="9542425" y="6514833"/>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099" name="Google Shape;3099;p29"/>
          <p:cNvGrpSpPr/>
          <p:nvPr/>
        </p:nvGrpSpPr>
        <p:grpSpPr>
          <a:xfrm>
            <a:off x="-182441" y="-257886"/>
            <a:ext cx="2537511"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extLst>
      <p:ext uri="{BB962C8B-B14F-4D97-AF65-F5344CB8AC3E}">
        <p14:creationId xmlns:p14="http://schemas.microsoft.com/office/powerpoint/2010/main" val="3198228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593367"/>
            <a:ext cx="10264543"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48614" y="1536633"/>
            <a:ext cx="10264543"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id="{8F0B1C65-CBFD-B32F-46A9-B5208A70B0DE}"/>
              </a:ext>
            </a:extLst>
          </p:cNvPr>
          <p:cNvSpPr txBox="1"/>
          <p:nvPr userDrawn="1"/>
        </p:nvSpPr>
        <p:spPr>
          <a:xfrm rot="16200000">
            <a:off x="-5905157" y="2837248"/>
            <a:ext cx="4866968" cy="379206"/>
          </a:xfrm>
          <a:prstGeom prst="rect">
            <a:avLst/>
          </a:prstGeom>
          <a:noFill/>
        </p:spPr>
        <p:txBody>
          <a:bodyPr wrap="square" rtlCol="0">
            <a:spAutoFit/>
          </a:bodyPr>
          <a:lstStyle/>
          <a:p>
            <a:pPr algn="ctr"/>
            <a:r>
              <a:rPr lang="en-US">
                <a:latin typeface=".TMC-Ong Do" pitchFamily="2" charset="0"/>
              </a:rPr>
              <a:t>Kho ppt Phan Linh_0916.604.268</a:t>
            </a:r>
          </a:p>
        </p:txBody>
      </p:sp>
      <p:sp>
        <p:nvSpPr>
          <p:cNvPr id="3" name="TextBox 2">
            <a:extLst>
              <a:ext uri="{FF2B5EF4-FFF2-40B4-BE49-F238E27FC236}">
                <a16:creationId xmlns:a16="http://schemas.microsoft.com/office/drawing/2014/main" id="{B44DA456-FD25-E832-D27F-6E0CE93E9FBC}"/>
              </a:ext>
            </a:extLst>
          </p:cNvPr>
          <p:cNvSpPr txBox="1"/>
          <p:nvPr userDrawn="1"/>
        </p:nvSpPr>
        <p:spPr>
          <a:xfrm rot="16200000">
            <a:off x="13199960" y="3239397"/>
            <a:ext cx="4866968" cy="379206"/>
          </a:xfrm>
          <a:prstGeom prst="rect">
            <a:avLst/>
          </a:prstGeom>
          <a:noFill/>
        </p:spPr>
        <p:txBody>
          <a:bodyPr wrap="square" rtlCol="0">
            <a:spAutoFit/>
          </a:bodyPr>
          <a:lstStyle/>
          <a:p>
            <a:pPr algn="ctr"/>
            <a:r>
              <a:rPr lang="en-US">
                <a:latin typeface=".TMC-Ong Do" pitchFamily="2" charset="0"/>
              </a:rPr>
              <a:t>Kho ppt Phan Linh_0916.604.268</a:t>
            </a:r>
          </a:p>
        </p:txBody>
      </p:sp>
      <p:sp>
        <p:nvSpPr>
          <p:cNvPr id="4" name="TextBox 3">
            <a:extLst>
              <a:ext uri="{FF2B5EF4-FFF2-40B4-BE49-F238E27FC236}">
                <a16:creationId xmlns:a16="http://schemas.microsoft.com/office/drawing/2014/main" id="{443DEE9D-DA77-527F-9437-D38A4AEAEFC1}"/>
              </a:ext>
            </a:extLst>
          </p:cNvPr>
          <p:cNvSpPr txBox="1"/>
          <p:nvPr userDrawn="1"/>
        </p:nvSpPr>
        <p:spPr>
          <a:xfrm>
            <a:off x="3647235" y="7671934"/>
            <a:ext cx="4866968" cy="276999"/>
          </a:xfrm>
          <a:prstGeom prst="rect">
            <a:avLst/>
          </a:prstGeom>
          <a:noFill/>
        </p:spPr>
        <p:txBody>
          <a:bodyPr wrap="square" rtlCol="0">
            <a:spAutoFit/>
          </a:bodyPr>
          <a:lstStyle/>
          <a:p>
            <a:pPr algn="ctr"/>
            <a:r>
              <a:rPr lang="en-US" sz="12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5" r:id="rId3"/>
    <p:sldLayoutId id="2147483658" r:id="rId4"/>
    <p:sldLayoutId id="2147483673" r:id="rId5"/>
    <p:sldLayoutId id="2147483674" r:id="rId6"/>
    <p:sldLayoutId id="2147483676" r:id="rId7"/>
    <p:sldLayoutId id="2147483677" r:id="rId8"/>
    <p:sldLayoutId id="2147483682" r:id="rId9"/>
    <p:sldLayoutId id="2147483683" r:id="rId10"/>
    <p:sldLayoutId id="2147483684" r:id="rId11"/>
    <p:sldLayoutId id="2147483685" r:id="rId12"/>
    <p:sldLayoutId id="2147483686" r:id="rId13"/>
    <p:sldLayoutId id="214748368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4.wav"/></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tratu.soha.vn/" TargetMode="External"/><Relationship Id="rId4" Type="http://schemas.openxmlformats.org/officeDocument/2006/relationships/hyperlink" Target="http://tratu.soha.vn/dict/vn_vn/T%E1%BB%AB_%C4%91i%E1%BB%83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831" r="3168" b="22375"/>
          <a:stretch/>
        </p:blipFill>
        <p:spPr>
          <a:xfrm>
            <a:off x="1078608" y="1872636"/>
            <a:ext cx="10004622" cy="5175864"/>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0" y="8484"/>
            <a:ext cx="12161838" cy="2925216"/>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6152">
              <a:buClrTx/>
              <a:defRPr/>
            </a:pPr>
            <a:endParaRPr lang="en-US" sz="5852">
              <a:solidFill>
                <a:srgbClr val="FFFFFF"/>
              </a:solidFill>
              <a:latin typeface="AvantGarde"/>
              <a:ea typeface="+mn-ea"/>
              <a:cs typeface="+mn-cs"/>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5"/>
          <a:srcRect t="51137" b="15234"/>
          <a:stretch/>
        </p:blipFill>
        <p:spPr>
          <a:xfrm>
            <a:off x="-158617" y="9226547"/>
            <a:ext cx="12320455" cy="5488117"/>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22560" y="131409"/>
            <a:ext cx="1885492" cy="1741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88900" y="643042"/>
            <a:ext cx="7784038" cy="1446550"/>
          </a:xfrm>
          <a:prstGeom prst="rect">
            <a:avLst/>
          </a:prstGeom>
          <a:noFill/>
          <a:ln>
            <a:noFill/>
          </a:ln>
        </p:spPr>
        <p:txBody>
          <a:bodyPr wrap="square">
            <a:spAutoFit/>
          </a:bodyPr>
          <a:lstStyle/>
          <a:p>
            <a:pPr algn="ctr"/>
            <a:r>
              <a:rPr lang="en-US" sz="8800"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extLst>
      <p:ext uri="{BB962C8B-B14F-4D97-AF65-F5344CB8AC3E}">
        <p14:creationId xmlns:p14="http://schemas.microsoft.com/office/powerpoint/2010/main" val="1028835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489131" y="131331"/>
            <a:ext cx="11183576" cy="923330"/>
          </a:xfrm>
          <a:prstGeom prst="rect">
            <a:avLst/>
          </a:prstGeom>
          <a:noFill/>
        </p:spPr>
        <p:txBody>
          <a:bodyPr wrap="square">
            <a:spAutoFit/>
          </a:bodyPr>
          <a:lstStyle/>
          <a:p>
            <a:pPr algn="just"/>
            <a:r>
              <a:rPr lang="en-US" sz="2700" b="1" dirty="0">
                <a:solidFill>
                  <a:srgbClr val="0070C0"/>
                </a:solidFill>
              </a:rPr>
              <a:t>2</a:t>
            </a:r>
            <a:r>
              <a:rPr lang="en-US" sz="2700" b="1" dirty="0" smtClean="0">
                <a:solidFill>
                  <a:srgbClr val="0070C0"/>
                </a:solidFill>
              </a:rPr>
              <a:t>. </a:t>
            </a:r>
            <a:r>
              <a:rPr lang="vi-VN" sz="2700" b="1" dirty="0">
                <a:solidFill>
                  <a:srgbClr val="0070C0"/>
                </a:solidFill>
              </a:rPr>
              <a:t>Dựa vào các bước tìm nghĩa của từ theo ví dụ dưới đây, tìm nhanh nghĩa của các từ </a:t>
            </a:r>
            <a:r>
              <a:rPr lang="vi-VN" sz="2700" b="1" i="1" dirty="0">
                <a:solidFill>
                  <a:srgbClr val="FF0000"/>
                </a:solidFill>
              </a:rPr>
              <a:t>cao ngất</a:t>
            </a:r>
            <a:r>
              <a:rPr lang="vi-VN" sz="2700" b="1" i="1" dirty="0">
                <a:solidFill>
                  <a:srgbClr val="0070C0"/>
                </a:solidFill>
              </a:rPr>
              <a:t>, </a:t>
            </a:r>
            <a:r>
              <a:rPr lang="vi-VN" sz="2700" b="1" i="1" dirty="0">
                <a:solidFill>
                  <a:srgbClr val="FF0000"/>
                </a:solidFill>
              </a:rPr>
              <a:t>cheo leo</a:t>
            </a:r>
            <a:r>
              <a:rPr lang="vi-VN" sz="2700" b="1" i="1" dirty="0">
                <a:solidFill>
                  <a:srgbClr val="0070C0"/>
                </a:solidFill>
              </a:rPr>
              <a:t>, </a:t>
            </a:r>
            <a:r>
              <a:rPr lang="vi-VN" sz="2700" b="1" i="1" dirty="0">
                <a:solidFill>
                  <a:srgbClr val="FF0000"/>
                </a:solidFill>
              </a:rPr>
              <a:t>hoang vu</a:t>
            </a:r>
            <a:r>
              <a:rPr lang="vi-VN" sz="2700" b="1" dirty="0">
                <a:solidFill>
                  <a:srgbClr val="FF0000"/>
                </a:solidFill>
              </a:rPr>
              <a:t> </a:t>
            </a:r>
            <a:r>
              <a:rPr lang="vi-VN" sz="2700" b="1" dirty="0">
                <a:solidFill>
                  <a:srgbClr val="0070C0"/>
                </a:solidFill>
              </a:rPr>
              <a:t>trong từ điển.</a:t>
            </a:r>
            <a:endParaRPr lang="en-US" sz="2700" b="1" dirty="0">
              <a:solidFill>
                <a:srgbClr val="0070C0"/>
              </a:solidFill>
            </a:endParaRPr>
          </a:p>
        </p:txBody>
      </p:sp>
      <p:sp>
        <p:nvSpPr>
          <p:cNvPr id="5" name="Rectangle 4">
            <a:extLst>
              <a:ext uri="{FF2B5EF4-FFF2-40B4-BE49-F238E27FC236}">
                <a16:creationId xmlns:a16="http://schemas.microsoft.com/office/drawing/2014/main" id="{7B6021CC-107D-1C9C-6703-50E0CB8B486E}"/>
              </a:ext>
            </a:extLst>
          </p:cNvPr>
          <p:cNvSpPr/>
          <p:nvPr/>
        </p:nvSpPr>
        <p:spPr>
          <a:xfrm>
            <a:off x="646597" y="1820039"/>
            <a:ext cx="10771322" cy="830997"/>
          </a:xfrm>
          <a:prstGeom prst="rect">
            <a:avLst/>
          </a:prstGeom>
          <a:solidFill>
            <a:srgbClr val="CBE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Bước 1: Tìm mục chứ B trong từ điển.</a:t>
            </a:r>
          </a:p>
        </p:txBody>
      </p:sp>
      <p:sp>
        <p:nvSpPr>
          <p:cNvPr id="6" name="TextBox 5">
            <a:extLst>
              <a:ext uri="{FF2B5EF4-FFF2-40B4-BE49-F238E27FC236}">
                <a16:creationId xmlns:a16="http://schemas.microsoft.com/office/drawing/2014/main" id="{72F35259-EF81-6AE7-F77B-281FA53FEB35}"/>
              </a:ext>
            </a:extLst>
          </p:cNvPr>
          <p:cNvSpPr txBox="1"/>
          <p:nvPr/>
        </p:nvSpPr>
        <p:spPr>
          <a:xfrm>
            <a:off x="646597" y="1149197"/>
            <a:ext cx="11183576" cy="523220"/>
          </a:xfrm>
          <a:prstGeom prst="rect">
            <a:avLst/>
          </a:prstGeom>
          <a:noFill/>
        </p:spPr>
        <p:txBody>
          <a:bodyPr wrap="square">
            <a:spAutoFit/>
          </a:bodyPr>
          <a:lstStyle/>
          <a:p>
            <a:pPr algn="just"/>
            <a:r>
              <a:rPr lang="en-US" sz="2800"/>
              <a:t>Ví dụ: Tìm nghĩa của từ </a:t>
            </a:r>
            <a:r>
              <a:rPr lang="en-US" sz="2800" i="1"/>
              <a:t>bình minh.</a:t>
            </a:r>
            <a:endParaRPr lang="en-US" sz="2800"/>
          </a:p>
        </p:txBody>
      </p:sp>
      <p:sp>
        <p:nvSpPr>
          <p:cNvPr id="7" name="Rectangle 6">
            <a:extLst>
              <a:ext uri="{FF2B5EF4-FFF2-40B4-BE49-F238E27FC236}">
                <a16:creationId xmlns:a16="http://schemas.microsoft.com/office/drawing/2014/main" id="{0CEDB9C4-1F6C-1C69-7F40-08C31CF2CE44}"/>
              </a:ext>
            </a:extLst>
          </p:cNvPr>
          <p:cNvSpPr/>
          <p:nvPr/>
        </p:nvSpPr>
        <p:spPr>
          <a:xfrm>
            <a:off x="646597" y="2917013"/>
            <a:ext cx="10771322" cy="1412068"/>
          </a:xfrm>
          <a:prstGeom prst="rect">
            <a:avLst/>
          </a:prstGeom>
          <a:solidFill>
            <a:srgbClr val="CCC9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Bước 2: Tìm từ </a:t>
            </a:r>
            <a:r>
              <a:rPr lang="en-US" sz="2800" i="1">
                <a:solidFill>
                  <a:srgbClr val="000000"/>
                </a:solidFill>
              </a:rPr>
              <a:t>bình minh.</a:t>
            </a:r>
          </a:p>
          <a:p>
            <a:pPr algn="just"/>
            <a:r>
              <a:rPr lang="en-US" sz="2800" i="1">
                <a:solidFill>
                  <a:srgbClr val="000000"/>
                </a:solidFill>
              </a:rPr>
              <a:t>-</a:t>
            </a:r>
            <a:r>
              <a:rPr lang="en-US" sz="2800">
                <a:solidFill>
                  <a:srgbClr val="000000"/>
                </a:solidFill>
              </a:rPr>
              <a:t> Tìm tiếng</a:t>
            </a:r>
            <a:r>
              <a:rPr lang="en-US" sz="2800" i="1">
                <a:solidFill>
                  <a:srgbClr val="000000"/>
                </a:solidFill>
              </a:rPr>
              <a:t> bình.</a:t>
            </a:r>
          </a:p>
          <a:p>
            <a:pPr algn="just"/>
            <a:r>
              <a:rPr lang="en-US" sz="2800">
                <a:solidFill>
                  <a:srgbClr val="000000"/>
                </a:solidFill>
              </a:rPr>
              <a:t>- Tìm tiếng đứng sau </a:t>
            </a:r>
            <a:r>
              <a:rPr lang="en-US" sz="2800" i="1">
                <a:solidFill>
                  <a:srgbClr val="000000"/>
                </a:solidFill>
              </a:rPr>
              <a:t>bình: </a:t>
            </a:r>
            <a:r>
              <a:rPr lang="en-US" sz="2800">
                <a:solidFill>
                  <a:srgbClr val="000000"/>
                </a:solidFill>
              </a:rPr>
              <a:t>bình + minh → bình minh.</a:t>
            </a:r>
          </a:p>
        </p:txBody>
      </p:sp>
      <p:sp>
        <p:nvSpPr>
          <p:cNvPr id="8" name="Rectangle 7">
            <a:extLst>
              <a:ext uri="{FF2B5EF4-FFF2-40B4-BE49-F238E27FC236}">
                <a16:creationId xmlns:a16="http://schemas.microsoft.com/office/drawing/2014/main" id="{CB6FA119-8CD7-8D21-7D23-169417DC1878}"/>
              </a:ext>
            </a:extLst>
          </p:cNvPr>
          <p:cNvSpPr/>
          <p:nvPr/>
        </p:nvSpPr>
        <p:spPr>
          <a:xfrm>
            <a:off x="646597" y="4604465"/>
            <a:ext cx="10771322" cy="83099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Bước 3: Đọc nghĩa của từ </a:t>
            </a:r>
            <a:r>
              <a:rPr lang="en-US" sz="2800" i="1">
                <a:solidFill>
                  <a:srgbClr val="000000"/>
                </a:solidFill>
              </a:rPr>
              <a:t>bình minh</a:t>
            </a:r>
            <a:r>
              <a:rPr lang="en-US" sz="2800">
                <a:solidFill>
                  <a:srgbClr val="000000"/>
                </a:solidFill>
              </a:rPr>
              <a:t>.</a:t>
            </a:r>
          </a:p>
        </p:txBody>
      </p:sp>
      <p:sp>
        <p:nvSpPr>
          <p:cNvPr id="9" name="Rectangle 8">
            <a:extLst>
              <a:ext uri="{FF2B5EF4-FFF2-40B4-BE49-F238E27FC236}">
                <a16:creationId xmlns:a16="http://schemas.microsoft.com/office/drawing/2014/main" id="{A5680397-95E3-D96E-AA7D-2950E98101BA}"/>
              </a:ext>
            </a:extLst>
          </p:cNvPr>
          <p:cNvSpPr/>
          <p:nvPr/>
        </p:nvSpPr>
        <p:spPr>
          <a:xfrm>
            <a:off x="646597" y="5710846"/>
            <a:ext cx="10771322" cy="830997"/>
          </a:xfrm>
          <a:prstGeom prst="rect">
            <a:avLst/>
          </a:prstGeom>
          <a:solidFill>
            <a:srgbClr val="F8D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Bước 4: Đọc ví dụ để hiểu thêm ý nghĩa và các dùng.</a:t>
            </a:r>
          </a:p>
        </p:txBody>
      </p:sp>
      <p:sp>
        <p:nvSpPr>
          <p:cNvPr id="10" name="Rectangle 9">
            <a:extLst>
              <a:ext uri="{FF2B5EF4-FFF2-40B4-BE49-F238E27FC236}">
                <a16:creationId xmlns:a16="http://schemas.microsoft.com/office/drawing/2014/main" id="{D27E014F-9EA4-D800-E017-BA85D75A4AE5}"/>
              </a:ext>
            </a:extLst>
          </p:cNvPr>
          <p:cNvSpPr/>
          <p:nvPr/>
        </p:nvSpPr>
        <p:spPr>
          <a:xfrm>
            <a:off x="7353300" y="1824918"/>
            <a:ext cx="4064619" cy="1947479"/>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a:solidFill>
                  <a:srgbClr val="000000"/>
                </a:solidFill>
              </a:rPr>
              <a:t>bình minh </a:t>
            </a:r>
            <a:r>
              <a:rPr lang="en-US" sz="2800" i="1">
                <a:solidFill>
                  <a:srgbClr val="000000"/>
                </a:solidFill>
              </a:rPr>
              <a:t>d. </a:t>
            </a:r>
            <a:r>
              <a:rPr lang="en-US" sz="2800">
                <a:solidFill>
                  <a:srgbClr val="000000"/>
                </a:solidFill>
              </a:rPr>
              <a:t>Khoảng thời gian mới hứng sáng trước khi mặt trời mọc. </a:t>
            </a:r>
            <a:r>
              <a:rPr lang="en-US" sz="2800" i="1">
                <a:solidFill>
                  <a:srgbClr val="000000"/>
                </a:solidFill>
              </a:rPr>
              <a:t>Ánh bình minh.</a:t>
            </a:r>
            <a:r>
              <a:rPr lang="en-US" sz="2800" b="1">
                <a:solidFill>
                  <a:srgbClr val="000000"/>
                </a:solidFill>
              </a:rPr>
              <a:t> </a:t>
            </a:r>
          </a:p>
        </p:txBody>
      </p:sp>
    </p:spTree>
    <p:extLst>
      <p:ext uri="{BB962C8B-B14F-4D97-AF65-F5344CB8AC3E}">
        <p14:creationId xmlns:p14="http://schemas.microsoft.com/office/powerpoint/2010/main" val="383354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68ACA0-7E14-C45A-B758-2263C1427FF2}"/>
              </a:ext>
            </a:extLst>
          </p:cNvPr>
          <p:cNvGrpSpPr/>
          <p:nvPr/>
        </p:nvGrpSpPr>
        <p:grpSpPr>
          <a:xfrm>
            <a:off x="2094950" y="615518"/>
            <a:ext cx="7971937" cy="5285999"/>
            <a:chOff x="2094950" y="615518"/>
            <a:chExt cx="7971937" cy="5285999"/>
          </a:xfrm>
        </p:grpSpPr>
        <p:pic>
          <p:nvPicPr>
            <p:cNvPr id="3" name="Picture 2">
              <a:extLst>
                <a:ext uri="{FF2B5EF4-FFF2-40B4-BE49-F238E27FC236}">
                  <a16:creationId xmlns:a16="http://schemas.microsoft.com/office/drawing/2014/main" id="{F990AD62-AE2D-6640-042F-7C1801B0D941}"/>
                </a:ext>
              </a:extLst>
            </p:cNvPr>
            <p:cNvPicPr>
              <a:picLocks noChangeAspect="1"/>
            </p:cNvPicPr>
            <p:nvPr/>
          </p:nvPicPr>
          <p:blipFill rotWithShape="1">
            <a:blip r:embed="rId2"/>
            <a:srcRect b="14991"/>
            <a:stretch/>
          </p:blipFill>
          <p:spPr>
            <a:xfrm>
              <a:off x="2094950" y="615518"/>
              <a:ext cx="7971937" cy="5285999"/>
            </a:xfrm>
            <a:prstGeom prst="rect">
              <a:avLst/>
            </a:prstGeom>
            <a:ln>
              <a:noFill/>
            </a:ln>
            <a:effectLst>
              <a:softEdge rad="112500"/>
            </a:effectLst>
          </p:spPr>
        </p:pic>
        <p:sp>
          <p:nvSpPr>
            <p:cNvPr id="4" name="TextBox 3">
              <a:extLst>
                <a:ext uri="{FF2B5EF4-FFF2-40B4-BE49-F238E27FC236}">
                  <a16:creationId xmlns:a16="http://schemas.microsoft.com/office/drawing/2014/main" id="{1B6FD922-0B30-DD08-43EF-C174E2755311}"/>
                </a:ext>
              </a:extLst>
            </p:cNvPr>
            <p:cNvSpPr txBox="1"/>
            <p:nvPr/>
          </p:nvSpPr>
          <p:spPr>
            <a:xfrm>
              <a:off x="2909348" y="3613426"/>
              <a:ext cx="6343139" cy="1323439"/>
            </a:xfrm>
            <a:prstGeom prst="rect">
              <a:avLst/>
            </a:prstGeom>
            <a:noFill/>
          </p:spPr>
          <p:txBody>
            <a:bodyPr wrap="square">
              <a:spAutoFit/>
            </a:bodyPr>
            <a:lstStyle/>
            <a:p>
              <a:pPr algn="ctr"/>
              <a:r>
                <a:rPr lang="en-US" sz="4000" b="1"/>
                <a:t>THẢO LUẬN </a:t>
              </a:r>
            </a:p>
            <a:p>
              <a:pPr algn="ctr"/>
              <a:r>
                <a:rPr lang="en-US" sz="4000" b="1"/>
                <a:t>NHÓM</a:t>
              </a:r>
            </a:p>
          </p:txBody>
        </p:sp>
      </p:grpSp>
    </p:spTree>
    <p:extLst>
      <p:ext uri="{BB962C8B-B14F-4D97-AF65-F5344CB8AC3E}">
        <p14:creationId xmlns:p14="http://schemas.microsoft.com/office/powerpoint/2010/main" val="1781670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68ACA0-7E14-C45A-B758-2263C1427FF2}"/>
              </a:ext>
            </a:extLst>
          </p:cNvPr>
          <p:cNvGrpSpPr/>
          <p:nvPr/>
        </p:nvGrpSpPr>
        <p:grpSpPr>
          <a:xfrm>
            <a:off x="2094950" y="615518"/>
            <a:ext cx="7971937" cy="5285999"/>
            <a:chOff x="2094950" y="615518"/>
            <a:chExt cx="7971937" cy="5285999"/>
          </a:xfrm>
        </p:grpSpPr>
        <p:pic>
          <p:nvPicPr>
            <p:cNvPr id="3" name="Picture 2">
              <a:extLst>
                <a:ext uri="{FF2B5EF4-FFF2-40B4-BE49-F238E27FC236}">
                  <a16:creationId xmlns:a16="http://schemas.microsoft.com/office/drawing/2014/main" id="{F990AD62-AE2D-6640-042F-7C1801B0D941}"/>
                </a:ext>
              </a:extLst>
            </p:cNvPr>
            <p:cNvPicPr>
              <a:picLocks noChangeAspect="1"/>
            </p:cNvPicPr>
            <p:nvPr/>
          </p:nvPicPr>
          <p:blipFill rotWithShape="1">
            <a:blip r:embed="rId3"/>
            <a:srcRect b="14991"/>
            <a:stretch/>
          </p:blipFill>
          <p:spPr>
            <a:xfrm>
              <a:off x="2094950" y="615518"/>
              <a:ext cx="7971937" cy="5285999"/>
            </a:xfrm>
            <a:prstGeom prst="rect">
              <a:avLst/>
            </a:prstGeom>
            <a:ln>
              <a:noFill/>
            </a:ln>
            <a:effectLst>
              <a:softEdge rad="112500"/>
            </a:effectLst>
          </p:spPr>
        </p:pic>
        <p:sp>
          <p:nvSpPr>
            <p:cNvPr id="4" name="TextBox 3">
              <a:extLst>
                <a:ext uri="{FF2B5EF4-FFF2-40B4-BE49-F238E27FC236}">
                  <a16:creationId xmlns:a16="http://schemas.microsoft.com/office/drawing/2014/main" id="{1B6FD922-0B30-DD08-43EF-C174E2755311}"/>
                </a:ext>
              </a:extLst>
            </p:cNvPr>
            <p:cNvSpPr txBox="1"/>
            <p:nvPr/>
          </p:nvSpPr>
          <p:spPr>
            <a:xfrm>
              <a:off x="2909348" y="3613426"/>
              <a:ext cx="6343139" cy="1323439"/>
            </a:xfrm>
            <a:prstGeom prst="rect">
              <a:avLst/>
            </a:prstGeom>
            <a:noFill/>
          </p:spPr>
          <p:txBody>
            <a:bodyPr wrap="square">
              <a:spAutoFit/>
            </a:bodyPr>
            <a:lstStyle/>
            <a:p>
              <a:pPr algn="ctr"/>
              <a:r>
                <a:rPr lang="en-US" sz="4000" b="1"/>
                <a:t>TRÌNH BÀY</a:t>
              </a:r>
            </a:p>
            <a:p>
              <a:pPr algn="ctr"/>
              <a:r>
                <a:rPr lang="en-US" sz="4000" b="1"/>
                <a:t>KẾT QUẢ</a:t>
              </a:r>
            </a:p>
          </p:txBody>
        </p:sp>
      </p:grpSp>
    </p:spTree>
    <p:extLst>
      <p:ext uri="{BB962C8B-B14F-4D97-AF65-F5344CB8AC3E}">
        <p14:creationId xmlns:p14="http://schemas.microsoft.com/office/powerpoint/2010/main" val="3757794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76487-3623-7674-849F-C7753F2E1932}"/>
              </a:ext>
            </a:extLst>
          </p:cNvPr>
          <p:cNvPicPr>
            <a:picLocks noChangeAspect="1"/>
          </p:cNvPicPr>
          <p:nvPr/>
        </p:nvPicPr>
        <p:blipFill>
          <a:blip r:embed="rId2"/>
          <a:stretch>
            <a:fillRect/>
          </a:stretch>
        </p:blipFill>
        <p:spPr>
          <a:xfrm>
            <a:off x="833724" y="172703"/>
            <a:ext cx="10494389" cy="6512595"/>
          </a:xfrm>
          <a:prstGeom prst="rect">
            <a:avLst/>
          </a:prstGeom>
        </p:spPr>
      </p:pic>
      <p:sp>
        <p:nvSpPr>
          <p:cNvPr id="4" name="Rectangle 3">
            <a:extLst>
              <a:ext uri="{FF2B5EF4-FFF2-40B4-BE49-F238E27FC236}">
                <a16:creationId xmlns:a16="http://schemas.microsoft.com/office/drawing/2014/main" id="{BFCBDD4B-E778-519D-C14F-03349ED55732}"/>
              </a:ext>
            </a:extLst>
          </p:cNvPr>
          <p:cNvSpPr/>
          <p:nvPr/>
        </p:nvSpPr>
        <p:spPr>
          <a:xfrm>
            <a:off x="5935851" y="5362413"/>
            <a:ext cx="5114441" cy="5579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0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AC5D19-B350-BAF7-A7E0-309A032AC84B}"/>
              </a:ext>
            </a:extLst>
          </p:cNvPr>
          <p:cNvPicPr>
            <a:picLocks noChangeAspect="1"/>
          </p:cNvPicPr>
          <p:nvPr/>
        </p:nvPicPr>
        <p:blipFill>
          <a:blip r:embed="rId2"/>
          <a:stretch>
            <a:fillRect/>
          </a:stretch>
        </p:blipFill>
        <p:spPr>
          <a:xfrm>
            <a:off x="290445" y="1832906"/>
            <a:ext cx="11580947" cy="3192187"/>
          </a:xfrm>
          <a:prstGeom prst="rect">
            <a:avLst/>
          </a:prstGeom>
        </p:spPr>
      </p:pic>
      <p:sp>
        <p:nvSpPr>
          <p:cNvPr id="4" name="Rectangle 3">
            <a:extLst>
              <a:ext uri="{FF2B5EF4-FFF2-40B4-BE49-F238E27FC236}">
                <a16:creationId xmlns:a16="http://schemas.microsoft.com/office/drawing/2014/main" id="{BFCBDD4B-E778-519D-C14F-03349ED55732}"/>
              </a:ext>
            </a:extLst>
          </p:cNvPr>
          <p:cNvSpPr/>
          <p:nvPr/>
        </p:nvSpPr>
        <p:spPr>
          <a:xfrm>
            <a:off x="290445" y="3428999"/>
            <a:ext cx="5790474" cy="10500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78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23F33-BC7D-3B7C-B4CB-48C501B3BD2C}"/>
              </a:ext>
            </a:extLst>
          </p:cNvPr>
          <p:cNvPicPr>
            <a:picLocks noChangeAspect="1"/>
          </p:cNvPicPr>
          <p:nvPr/>
        </p:nvPicPr>
        <p:blipFill>
          <a:blip r:embed="rId2"/>
          <a:stretch>
            <a:fillRect/>
          </a:stretch>
        </p:blipFill>
        <p:spPr>
          <a:xfrm>
            <a:off x="123411" y="1071980"/>
            <a:ext cx="11915016" cy="4714040"/>
          </a:xfrm>
          <a:prstGeom prst="rect">
            <a:avLst/>
          </a:prstGeom>
        </p:spPr>
      </p:pic>
      <p:sp>
        <p:nvSpPr>
          <p:cNvPr id="4" name="Rectangle 3">
            <a:extLst>
              <a:ext uri="{FF2B5EF4-FFF2-40B4-BE49-F238E27FC236}">
                <a16:creationId xmlns:a16="http://schemas.microsoft.com/office/drawing/2014/main" id="{BFCBDD4B-E778-519D-C14F-03349ED55732}"/>
              </a:ext>
            </a:extLst>
          </p:cNvPr>
          <p:cNvSpPr/>
          <p:nvPr/>
        </p:nvSpPr>
        <p:spPr>
          <a:xfrm>
            <a:off x="123411" y="1677691"/>
            <a:ext cx="5610962" cy="9570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9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240F4-DD26-0B24-A0C3-8C684C63D285}"/>
              </a:ext>
            </a:extLst>
          </p:cNvPr>
          <p:cNvSpPr txBox="1"/>
          <p:nvPr/>
        </p:nvSpPr>
        <p:spPr>
          <a:xfrm>
            <a:off x="473633" y="414245"/>
            <a:ext cx="10707938" cy="1077218"/>
          </a:xfrm>
          <a:prstGeom prst="rect">
            <a:avLst/>
          </a:prstGeom>
          <a:noFill/>
        </p:spPr>
        <p:txBody>
          <a:bodyPr wrap="square">
            <a:spAutoFit/>
          </a:bodyPr>
          <a:lstStyle/>
          <a:p>
            <a:pPr algn="just"/>
            <a:r>
              <a:rPr lang="en-US" sz="3200" b="1"/>
              <a:t>3. </a:t>
            </a:r>
            <a:r>
              <a:rPr lang="vi-VN" sz="3200" b="1"/>
              <a:t> Những ý nào dưới đây nêu đúng công dụng của </a:t>
            </a:r>
            <a:r>
              <a:rPr lang="en-US" sz="3200" b="1"/>
              <a:t>   </a:t>
            </a:r>
            <a:r>
              <a:rPr lang="vi-VN" sz="3200" b="1"/>
              <a:t>từ điển?</a:t>
            </a:r>
            <a:endParaRPr lang="en-US" sz="3200" b="1"/>
          </a:p>
        </p:txBody>
      </p:sp>
      <p:sp>
        <p:nvSpPr>
          <p:cNvPr id="9" name="TextBox 8">
            <a:extLst>
              <a:ext uri="{FF2B5EF4-FFF2-40B4-BE49-F238E27FC236}">
                <a16:creationId xmlns:a16="http://schemas.microsoft.com/office/drawing/2014/main" id="{A98F5165-9E00-14E9-8224-2CBC5C5E5872}"/>
              </a:ext>
            </a:extLst>
          </p:cNvPr>
          <p:cNvSpPr txBox="1"/>
          <p:nvPr/>
        </p:nvSpPr>
        <p:spPr>
          <a:xfrm>
            <a:off x="1179580" y="1723938"/>
            <a:ext cx="9802678" cy="4156074"/>
          </a:xfrm>
          <a:prstGeom prst="rect">
            <a:avLst/>
          </a:prstGeom>
          <a:noFill/>
        </p:spPr>
        <p:txBody>
          <a:bodyPr wrap="square">
            <a:spAutoFit/>
          </a:bodyPr>
          <a:lstStyle/>
          <a:p>
            <a:pPr algn="just">
              <a:lnSpc>
                <a:spcPct val="150000"/>
              </a:lnSpc>
              <a:spcBef>
                <a:spcPts val="600"/>
              </a:spcBef>
              <a:spcAft>
                <a:spcPts val="600"/>
              </a:spcAft>
            </a:pPr>
            <a:r>
              <a:rPr lang="en-US" sz="3200"/>
              <a:t>A. Cung cấp thông tin về từ loại (danh từ, động từ, tính từ,...).</a:t>
            </a:r>
          </a:p>
          <a:p>
            <a:pPr algn="just">
              <a:lnSpc>
                <a:spcPct val="150000"/>
              </a:lnSpc>
              <a:spcBef>
                <a:spcPts val="600"/>
              </a:spcBef>
              <a:spcAft>
                <a:spcPts val="600"/>
              </a:spcAft>
            </a:pPr>
            <a:r>
              <a:rPr lang="en-US" sz="3200"/>
              <a:t>B. Cung cấp cách sử dụng từ thông qua các ví dụ.</a:t>
            </a:r>
          </a:p>
          <a:p>
            <a:pPr algn="just">
              <a:lnSpc>
                <a:spcPct val="150000"/>
              </a:lnSpc>
              <a:spcBef>
                <a:spcPts val="600"/>
              </a:spcBef>
              <a:spcAft>
                <a:spcPts val="600"/>
              </a:spcAft>
            </a:pPr>
            <a:r>
              <a:rPr lang="en-US" sz="3200"/>
              <a:t>C. Dạy cách nhớ từ.</a:t>
            </a:r>
          </a:p>
          <a:p>
            <a:pPr algn="just">
              <a:lnSpc>
                <a:spcPct val="150000"/>
              </a:lnSpc>
              <a:spcBef>
                <a:spcPts val="600"/>
              </a:spcBef>
              <a:spcAft>
                <a:spcPts val="600"/>
              </a:spcAft>
            </a:pPr>
            <a:r>
              <a:rPr lang="en-US" sz="3200"/>
              <a:t>D. Giúp hiểu nghĩa của từ.</a:t>
            </a:r>
          </a:p>
        </p:txBody>
      </p:sp>
      <p:pic>
        <p:nvPicPr>
          <p:cNvPr id="18" name="Picture 17">
            <a:extLst>
              <a:ext uri="{FF2B5EF4-FFF2-40B4-BE49-F238E27FC236}">
                <a16:creationId xmlns:a16="http://schemas.microsoft.com/office/drawing/2014/main" id="{6129A703-A502-98C6-C5AF-DA0C3A6DF1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717" y="1789382"/>
            <a:ext cx="657953" cy="645294"/>
          </a:xfrm>
          <a:prstGeom prst="rect">
            <a:avLst/>
          </a:prstGeom>
          <a:noFill/>
        </p:spPr>
      </p:pic>
      <p:pic>
        <p:nvPicPr>
          <p:cNvPr id="23" name="Picture 22">
            <a:extLst>
              <a:ext uri="{FF2B5EF4-FFF2-40B4-BE49-F238E27FC236}">
                <a16:creationId xmlns:a16="http://schemas.microsoft.com/office/drawing/2014/main" id="{EB4A987C-5A26-C97B-DB1C-0D61EAA18E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731" y="4294217"/>
            <a:ext cx="665750" cy="641675"/>
          </a:xfrm>
          <a:prstGeom prst="rect">
            <a:avLst/>
          </a:prstGeom>
          <a:noFill/>
        </p:spPr>
      </p:pic>
      <p:pic>
        <p:nvPicPr>
          <p:cNvPr id="24" name="Picture 23">
            <a:extLst>
              <a:ext uri="{FF2B5EF4-FFF2-40B4-BE49-F238E27FC236}">
                <a16:creationId xmlns:a16="http://schemas.microsoft.com/office/drawing/2014/main" id="{37AFE1B4-52D6-1CCC-D96E-286151033F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717" y="3417852"/>
            <a:ext cx="657953" cy="645294"/>
          </a:xfrm>
          <a:prstGeom prst="rect">
            <a:avLst/>
          </a:prstGeom>
          <a:noFill/>
        </p:spPr>
      </p:pic>
      <p:pic>
        <p:nvPicPr>
          <p:cNvPr id="25" name="Picture 24">
            <a:extLst>
              <a:ext uri="{FF2B5EF4-FFF2-40B4-BE49-F238E27FC236}">
                <a16:creationId xmlns:a16="http://schemas.microsoft.com/office/drawing/2014/main" id="{C14E52C9-AB41-C7D0-1138-E6B41ECD77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717" y="5166962"/>
            <a:ext cx="657953" cy="645294"/>
          </a:xfrm>
          <a:prstGeom prst="rect">
            <a:avLst/>
          </a:prstGeom>
          <a:noFill/>
        </p:spPr>
      </p:pic>
    </p:spTree>
    <p:extLst>
      <p:ext uri="{BB962C8B-B14F-4D97-AF65-F5344CB8AC3E}">
        <p14:creationId xmlns:p14="http://schemas.microsoft.com/office/powerpoint/2010/main" val="200658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ppt_w</p:attrName>
                                        </p:attrNameLst>
                                      </p:cBhvr>
                                      <p:tavLst>
                                        <p:tav tm="0">
                                          <p:val>
                                            <p:strVal val="4*#ppt_w"/>
                                          </p:val>
                                        </p:tav>
                                        <p:tav tm="100000">
                                          <p:val>
                                            <p:strVal val="#ppt_w"/>
                                          </p:val>
                                        </p:tav>
                                      </p:tavLst>
                                    </p:anim>
                                    <p:anim calcmode="lin" valueType="num">
                                      <p:cBhvr>
                                        <p:cTn id="8"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250" fill="hold"/>
                                        <p:tgtEl>
                                          <p:spTgt spid="24"/>
                                        </p:tgtEl>
                                        <p:attrNameLst>
                                          <p:attrName>ppt_w</p:attrName>
                                        </p:attrNameLst>
                                      </p:cBhvr>
                                      <p:tavLst>
                                        <p:tav tm="0">
                                          <p:val>
                                            <p:strVal val="4*#ppt_w"/>
                                          </p:val>
                                        </p:tav>
                                        <p:tav tm="100000">
                                          <p:val>
                                            <p:strVal val="#ppt_w"/>
                                          </p:val>
                                        </p:tav>
                                      </p:tavLst>
                                    </p:anim>
                                    <p:anim calcmode="lin" valueType="num">
                                      <p:cBhvr>
                                        <p:cTn id="1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Check mark.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250" fill="hold"/>
                                        <p:tgtEl>
                                          <p:spTgt spid="25"/>
                                        </p:tgtEl>
                                        <p:attrNameLst>
                                          <p:attrName>ppt_w</p:attrName>
                                        </p:attrNameLst>
                                      </p:cBhvr>
                                      <p:tavLst>
                                        <p:tav tm="0">
                                          <p:val>
                                            <p:strVal val="4*#ppt_w"/>
                                          </p:val>
                                        </p:tav>
                                        <p:tav tm="100000">
                                          <p:val>
                                            <p:strVal val="#ppt_w"/>
                                          </p:val>
                                        </p:tav>
                                      </p:tavLst>
                                    </p:anim>
                                    <p:anim calcmode="lin" valueType="num">
                                      <p:cBhvr>
                                        <p:cTn id="2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Check mark.wav"/>
                                        </p:tgtEl>
                                      </p:cMediaNode>
                                    </p:audio>
                                  </p:subTnLst>
                                </p:cTn>
                              </p:par>
                            </p:childTnLst>
                          </p:cTn>
                        </p:par>
                      </p:childTnLst>
                    </p:cTn>
                  </p:par>
                  <p:par>
                    <p:cTn id="21" fill="hold">
                      <p:stCondLst>
                        <p:cond delay="indefinite"/>
                      </p:stCondLst>
                      <p:childTnLst>
                        <p:par>
                          <p:cTn id="22" fill="hold">
                            <p:stCondLst>
                              <p:cond delay="0"/>
                            </p:stCondLst>
                            <p:childTnLst>
                              <p:par>
                                <p:cTn id="23" presetID="23" presetClass="entr" presetSubtype="3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250" fill="hold"/>
                                        <p:tgtEl>
                                          <p:spTgt spid="23"/>
                                        </p:tgtEl>
                                        <p:attrNameLst>
                                          <p:attrName>ppt_w</p:attrName>
                                        </p:attrNameLst>
                                      </p:cBhvr>
                                      <p:tavLst>
                                        <p:tav tm="0">
                                          <p:val>
                                            <p:strVal val="4*#ppt_w"/>
                                          </p:val>
                                        </p:tav>
                                        <p:tav tm="100000">
                                          <p:val>
                                            <p:strVal val="#ppt_w"/>
                                          </p:val>
                                        </p:tav>
                                      </p:tavLst>
                                    </p:anim>
                                    <p:anim calcmode="lin" valueType="num">
                                      <p:cBhvr>
                                        <p:cTn id="26"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ẩm nang cho mentee - Vietnam Alumni Mentoring">
            <a:extLst>
              <a:ext uri="{FF2B5EF4-FFF2-40B4-BE49-F238E27FC236}">
                <a16:creationId xmlns:a16="http://schemas.microsoft.com/office/drawing/2014/main" id="{903461B4-AE7E-FADC-FF2B-E8FFDFA71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69" r="32391" b="16311"/>
          <a:stretch/>
        </p:blipFill>
        <p:spPr bwMode="auto">
          <a:xfrm>
            <a:off x="278147" y="3017632"/>
            <a:ext cx="3550904" cy="38403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179A0BB-009B-3263-8574-69D2F4E06F52}"/>
              </a:ext>
            </a:extLst>
          </p:cNvPr>
          <p:cNvGrpSpPr/>
          <p:nvPr/>
        </p:nvGrpSpPr>
        <p:grpSpPr>
          <a:xfrm>
            <a:off x="4826447" y="685800"/>
            <a:ext cx="5841553" cy="2743200"/>
            <a:chOff x="6426647" y="1074601"/>
            <a:chExt cx="5163541" cy="2493662"/>
          </a:xfrm>
        </p:grpSpPr>
        <p:sp>
          <p:nvSpPr>
            <p:cNvPr id="3" name="Thought Bubble: Cloud 2">
              <a:extLst>
                <a:ext uri="{FF2B5EF4-FFF2-40B4-BE49-F238E27FC236}">
                  <a16:creationId xmlns:a16="http://schemas.microsoft.com/office/drawing/2014/main" id="{37E1FCCB-C964-8B61-DA11-FA1148149333}"/>
                </a:ext>
              </a:extLst>
            </p:cNvPr>
            <p:cNvSpPr/>
            <p:nvPr/>
          </p:nvSpPr>
          <p:spPr>
            <a:xfrm>
              <a:off x="6426647" y="1074601"/>
              <a:ext cx="5163541" cy="2493662"/>
            </a:xfrm>
            <a:prstGeom prst="cloudCallout">
              <a:avLst>
                <a:gd name="adj1" fmla="val -68651"/>
                <a:gd name="adj2" fmla="val 36279"/>
              </a:avLst>
            </a:prstGeom>
            <a:solidFill>
              <a:srgbClr val="FDF8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mj-lt"/>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id="{C76C822D-5BF6-6B99-7E01-5F7F065F9CDD}"/>
                </a:ext>
              </a:extLst>
            </p:cNvPr>
            <p:cNvSpPr txBox="1"/>
            <p:nvPr/>
          </p:nvSpPr>
          <p:spPr>
            <a:xfrm>
              <a:off x="7243903" y="1524061"/>
              <a:ext cx="3529027" cy="1594742"/>
            </a:xfrm>
            <a:prstGeom prst="rect">
              <a:avLst/>
            </a:prstGeom>
            <a:noFill/>
          </p:spPr>
          <p:txBody>
            <a:bodyPr wrap="square">
              <a:spAutoFit/>
            </a:bodyPr>
            <a:lstStyle/>
            <a:p>
              <a:pPr algn="ctr"/>
              <a:r>
                <a:rPr lang="en-US" sz="3600">
                  <a:solidFill>
                    <a:srgbClr val="000000"/>
                  </a:solidFill>
                  <a:latin typeface="+mj-lt"/>
                  <a:ea typeface="AvantGarde" panose="00000400000000000000" pitchFamily="2" charset="0"/>
                  <a:cs typeface="AvantGarde" panose="00000400000000000000" pitchFamily="2" charset="0"/>
                </a:rPr>
                <a:t>Bạn cần ghi nhớ gì trong bài học hôm nay?</a:t>
              </a:r>
            </a:p>
          </p:txBody>
        </p:sp>
      </p:grpSp>
    </p:spTree>
    <p:extLst>
      <p:ext uri="{BB962C8B-B14F-4D97-AF65-F5344CB8AC3E}">
        <p14:creationId xmlns:p14="http://schemas.microsoft.com/office/powerpoint/2010/main" val="1246140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3AB8FD-D53B-DFCF-75B5-EF116702B366}"/>
              </a:ext>
            </a:extLst>
          </p:cNvPr>
          <p:cNvSpPr txBox="1"/>
          <p:nvPr/>
        </p:nvSpPr>
        <p:spPr>
          <a:xfrm>
            <a:off x="682862" y="824031"/>
            <a:ext cx="10796113" cy="5209937"/>
          </a:xfrm>
          <a:prstGeom prst="roundRect">
            <a:avLst/>
          </a:prstGeom>
          <a:solidFill>
            <a:srgbClr val="FFFAEB"/>
          </a:solidFill>
          <a:ln>
            <a:solidFill>
              <a:srgbClr val="00B0F0"/>
            </a:solidFill>
            <a:prstDash val="lgDash"/>
          </a:ln>
        </p:spPr>
        <p:txBody>
          <a:bodyPr wrap="square">
            <a:spAutoFit/>
          </a:bodyPr>
          <a:lstStyle/>
          <a:p>
            <a:pPr algn="just"/>
            <a:r>
              <a:rPr lang="en-US" sz="6000" b="1">
                <a:solidFill>
                  <a:srgbClr val="C00000"/>
                </a:solidFill>
              </a:rPr>
              <a:t>Sau tiết học, các em cần:</a:t>
            </a:r>
          </a:p>
          <a:p>
            <a:pPr marL="857250" indent="-857250" algn="just">
              <a:buFont typeface="Arial" panose="020B0604020202020204" pitchFamily="34" charset="0"/>
              <a:buChar char="•"/>
            </a:pPr>
            <a:r>
              <a:rPr lang="en-US" sz="6000" b="1">
                <a:solidFill>
                  <a:srgbClr val="C00000"/>
                </a:solidFill>
              </a:rPr>
              <a:t>Nắm thành thạo cách sử dụng từ điển.</a:t>
            </a:r>
          </a:p>
          <a:p>
            <a:pPr marL="857250" indent="-857250" algn="just">
              <a:buFont typeface="Arial" panose="020B0604020202020204" pitchFamily="34" charset="0"/>
              <a:buChar char="•"/>
            </a:pPr>
            <a:r>
              <a:rPr lang="en-US" sz="6000" b="1">
                <a:solidFill>
                  <a:srgbClr val="C00000"/>
                </a:solidFill>
              </a:rPr>
              <a:t>Hiểu được công dụng của từ điển.</a:t>
            </a:r>
          </a:p>
        </p:txBody>
      </p:sp>
    </p:spTree>
    <p:extLst>
      <p:ext uri="{BB962C8B-B14F-4D97-AF65-F5344CB8AC3E}">
        <p14:creationId xmlns:p14="http://schemas.microsoft.com/office/powerpoint/2010/main" val="408462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3AB8FD-D53B-DFCF-75B5-EF116702B366}"/>
              </a:ext>
            </a:extLst>
          </p:cNvPr>
          <p:cNvSpPr txBox="1"/>
          <p:nvPr/>
        </p:nvSpPr>
        <p:spPr>
          <a:xfrm>
            <a:off x="682862" y="436573"/>
            <a:ext cx="10796113" cy="3166824"/>
          </a:xfrm>
          <a:prstGeom prst="roundRect">
            <a:avLst/>
          </a:prstGeom>
          <a:solidFill>
            <a:srgbClr val="FFFAEB"/>
          </a:solidFill>
          <a:ln>
            <a:solidFill>
              <a:srgbClr val="00B0F0"/>
            </a:solidFill>
            <a:prstDash val="lgDash"/>
          </a:ln>
        </p:spPr>
        <p:txBody>
          <a:bodyPr wrap="square">
            <a:spAutoFit/>
          </a:bodyPr>
          <a:lstStyle/>
          <a:p>
            <a:pPr algn="ctr"/>
            <a:r>
              <a:rPr lang="en-US" sz="6000" b="1">
                <a:solidFill>
                  <a:srgbClr val="C00000"/>
                </a:solidFill>
              </a:rPr>
              <a:t>Khi sử dụng từ điển, </a:t>
            </a:r>
          </a:p>
          <a:p>
            <a:pPr algn="ctr"/>
            <a:r>
              <a:rPr lang="en-US" sz="6000" b="1">
                <a:solidFill>
                  <a:srgbClr val="C00000"/>
                </a:solidFill>
              </a:rPr>
              <a:t>em nhớ giữ gìn sách thật cẩn thận nhé!</a:t>
            </a:r>
          </a:p>
        </p:txBody>
      </p:sp>
      <p:pic>
        <p:nvPicPr>
          <p:cNvPr id="1026" name="Picture 2" descr="Theo em, vì sao bé ngân nga hát giữa cánh đồng?">
            <a:extLst>
              <a:ext uri="{FF2B5EF4-FFF2-40B4-BE49-F238E27FC236}">
                <a16:creationId xmlns:a16="http://schemas.microsoft.com/office/drawing/2014/main" id="{3F6B2278-1675-F57A-32D2-7B2E20191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668" y="290754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89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194767" y="394171"/>
            <a:ext cx="98022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2600" b="1" kern="1200" dirty="0">
                <a:solidFill>
                  <a:prstClr val="black"/>
                </a:solidFill>
                <a:latin typeface="Times New Roman" pitchFamily="18" charset="0"/>
                <a:cs typeface="Times New Roman" pitchFamily="18" charset="0"/>
              </a:rPr>
              <a:t>TRƯỜNG TIỂU HỌC </a:t>
            </a:r>
            <a:r>
              <a:rPr lang="en-US" sz="2600" b="1" kern="1200" dirty="0" smtClean="0">
                <a:solidFill>
                  <a:prstClr val="black"/>
                </a:solidFill>
                <a:latin typeface="Times New Roman" pitchFamily="18" charset="0"/>
                <a:cs typeface="Times New Roman" pitchFamily="18" charset="0"/>
              </a:rPr>
              <a:t>QUANG TRUNG</a:t>
            </a:r>
            <a:endParaRPr lang="en-US" sz="2600" b="1" kern="1200" dirty="0">
              <a:solidFill>
                <a:prstClr val="black"/>
              </a:solidFill>
              <a:latin typeface="Times New Roman" pitchFamily="18" charset="0"/>
              <a:cs typeface="Times New Roman" pitchFamily="18" charset="0"/>
            </a:endParaRPr>
          </a:p>
          <a:p>
            <a:pPr algn="ctr" defTabSz="912114">
              <a:buClrTx/>
              <a:defRPr/>
            </a:pPr>
            <a:r>
              <a:rPr lang="en-US" sz="2600" b="1" kern="1200" dirty="0" err="1">
                <a:solidFill>
                  <a:prstClr val="black"/>
                </a:solidFill>
                <a:latin typeface="Times New Roman" pitchFamily="18" charset="0"/>
                <a:cs typeface="Times New Roman" pitchFamily="18" charset="0"/>
              </a:rPr>
              <a:t>Sách</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kết</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nối</a:t>
            </a:r>
            <a:r>
              <a:rPr lang="en-US" sz="2600" b="1" kern="1200" dirty="0">
                <a:solidFill>
                  <a:prstClr val="black"/>
                </a:solidFill>
                <a:latin typeface="Times New Roman" pitchFamily="18" charset="0"/>
                <a:cs typeface="Times New Roman" pitchFamily="18" charset="0"/>
              </a:rPr>
              <a:t> tri </a:t>
            </a:r>
            <a:r>
              <a:rPr lang="en-US" sz="2600" b="1" kern="1200" dirty="0" err="1">
                <a:solidFill>
                  <a:prstClr val="black"/>
                </a:solidFill>
                <a:latin typeface="Times New Roman" pitchFamily="18" charset="0"/>
                <a:cs typeface="Times New Roman" pitchFamily="18" charset="0"/>
              </a:rPr>
              <a:t>thức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với</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cuộc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sống</a:t>
            </a:r>
            <a:r>
              <a:rPr lang="en-US" sz="2600" b="1" kern="1200" dirty="0">
                <a:solidFill>
                  <a:prstClr val="black"/>
                </a:solidFill>
                <a:latin typeface="Times New Roman" pitchFamily="18" charset="0"/>
                <a:cs typeface="Times New Roman" pitchFamily="18" charset="0"/>
              </a:rPr>
              <a:t> – </a:t>
            </a:r>
            <a:r>
              <a:rPr lang="en-US" sz="2600" b="1" kern="1200" dirty="0" err="1">
                <a:solidFill>
                  <a:prstClr val="black"/>
                </a:solidFill>
                <a:latin typeface="Times New Roman" pitchFamily="18" charset="0"/>
                <a:cs typeface="Times New Roman" pitchFamily="18" charset="0"/>
              </a:rPr>
              <a:t>Lớp</a:t>
            </a:r>
            <a:r>
              <a:rPr lang="en-US" sz="2600" b="1" kern="1200" dirty="0">
                <a:solidFill>
                  <a:prstClr val="black"/>
                </a:solidFill>
                <a:latin typeface="Times New Roman" pitchFamily="18" charset="0"/>
                <a:cs typeface="Times New Roman" pitchFamily="18" charset="0"/>
              </a:rPr>
              <a:t> 4</a:t>
            </a:r>
          </a:p>
          <a:p>
            <a:pPr algn="ctr" defTabSz="912114">
              <a:buClrTx/>
              <a:defRPr/>
            </a:pP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Năm</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học</a:t>
            </a:r>
            <a:r>
              <a:rPr lang="en-US" sz="2600" b="1" kern="1200" dirty="0">
                <a:solidFill>
                  <a:prstClr val="black"/>
                </a:solidFill>
                <a:latin typeface="Times New Roman" pitchFamily="18" charset="0"/>
                <a:cs typeface="Times New Roman" pitchFamily="18" charset="0"/>
              </a:rPr>
              <a:t> 2024-2025</a:t>
            </a:r>
          </a:p>
          <a:p>
            <a:pPr algn="ctr" defTabSz="912114">
              <a:buClrTx/>
              <a:defRPr/>
            </a:pPr>
            <a:r>
              <a:rPr lang="en-US" sz="2600" b="1" kern="1200" dirty="0">
                <a:solidFill>
                  <a:prstClr val="black"/>
                </a:solidFill>
                <a:latin typeface="Times New Roman" pitchFamily="18" charset="0"/>
                <a:cs typeface="Times New Roman" pitchFamily="18" charset="0"/>
                <a:sym typeface="Wingdings" panose="05000000000000000000" pitchFamily="2" charset="2"/>
              </a:rPr>
              <a:t></a:t>
            </a:r>
            <a:endParaRPr lang="en-US" sz="2600" kern="1200"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51544" y="2229653"/>
            <a:ext cx="10688714"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a:solidFill>
                  <a:srgbClr val="FF0000"/>
                </a:solidFill>
                <a:latin typeface="Times New Roman" pitchFamily="18" charset="0"/>
                <a:cs typeface="Times New Roman" pitchFamily="18" charset="0"/>
              </a:rPr>
              <a:t>MÔN: </a:t>
            </a:r>
            <a:r>
              <a:rPr lang="en-US" sz="4000" b="1" kern="1200" dirty="0" smtClean="0">
                <a:solidFill>
                  <a:srgbClr val="FF0000"/>
                </a:solidFill>
                <a:latin typeface="Times New Roman" pitchFamily="18" charset="0"/>
                <a:cs typeface="Times New Roman" pitchFamily="18" charset="0"/>
              </a:rPr>
              <a:t>TIẾNG </a:t>
            </a:r>
            <a:r>
              <a:rPr lang="en-US" sz="4000" b="1" kern="1200" dirty="0" smtClean="0">
                <a:solidFill>
                  <a:srgbClr val="FF0000"/>
                </a:solidFill>
                <a:latin typeface="Times New Roman" pitchFamily="18" charset="0"/>
                <a:cs typeface="Times New Roman" pitchFamily="18" charset="0"/>
              </a:rPr>
              <a:t>VIỆT</a:t>
            </a:r>
            <a:endParaRPr lang="en-US" sz="4000" b="1" kern="1200" dirty="0">
              <a:solidFill>
                <a:srgbClr val="FF0000"/>
              </a:solidFill>
              <a:latin typeface="Times New Roman" pitchFamily="18" charset="0"/>
              <a:cs typeface="Times New Roman" pitchFamily="18" charset="0"/>
            </a:endParaRPr>
          </a:p>
          <a:p>
            <a:pPr algn="ctr" defTabSz="912114">
              <a:lnSpc>
                <a:spcPct val="150000"/>
              </a:lnSpc>
              <a:buClrTx/>
              <a:defRPr/>
            </a:pPr>
            <a:r>
              <a:rPr lang="en-US" sz="3600" b="1" dirty="0" smtClean="0">
                <a:solidFill>
                  <a:srgbClr val="C00000"/>
                </a:solidFill>
                <a:latin typeface="Times New Roman" panose="02020603050405020304" pitchFamily="18" charset="0"/>
                <a:cs typeface="Times New Roman" panose="02020603050405020304" pitchFamily="18" charset="0"/>
              </a:rPr>
              <a:t>LUYỆN </a:t>
            </a:r>
            <a:r>
              <a:rPr lang="en-US" sz="3600" b="1" dirty="0">
                <a:solidFill>
                  <a:srgbClr val="C00000"/>
                </a:solidFill>
                <a:latin typeface="Times New Roman" panose="02020603050405020304" pitchFamily="18" charset="0"/>
                <a:cs typeface="Times New Roman" panose="02020603050405020304" pitchFamily="18" charset="0"/>
              </a:rPr>
              <a:t>TỪ VÀ </a:t>
            </a:r>
            <a:r>
              <a:rPr lang="en-US" sz="3600" b="1" dirty="0" smtClean="0">
                <a:solidFill>
                  <a:srgbClr val="C00000"/>
                </a:solidFill>
                <a:latin typeface="Times New Roman" panose="02020603050405020304" pitchFamily="18" charset="0"/>
                <a:cs typeface="Times New Roman" panose="02020603050405020304" pitchFamily="18" charset="0"/>
              </a:rPr>
              <a:t>CÂU: CÁCH </a:t>
            </a:r>
            <a:r>
              <a:rPr lang="en-US" sz="3600" b="1" dirty="0">
                <a:solidFill>
                  <a:srgbClr val="C00000"/>
                </a:solidFill>
                <a:latin typeface="Times New Roman" panose="02020603050405020304" pitchFamily="18" charset="0"/>
                <a:cs typeface="Times New Roman" panose="02020603050405020304" pitchFamily="18" charset="0"/>
              </a:rPr>
              <a:t>DÙNG VÀ </a:t>
            </a:r>
          </a:p>
          <a:p>
            <a:pPr algn="ctr"/>
            <a:r>
              <a:rPr lang="en-US" sz="3600" b="1" dirty="0">
                <a:solidFill>
                  <a:srgbClr val="C00000"/>
                </a:solidFill>
                <a:latin typeface="Times New Roman" panose="02020603050405020304" pitchFamily="18" charset="0"/>
                <a:cs typeface="Times New Roman" panose="02020603050405020304" pitchFamily="18" charset="0"/>
              </a:rPr>
              <a:t>CÔNG DỤNG CỦA TỪ ĐIỂN</a:t>
            </a:r>
          </a:p>
          <a:p>
            <a:pPr algn="ctr" defTabSz="912114">
              <a:lnSpc>
                <a:spcPct val="150000"/>
              </a:lnSpc>
              <a:buClrTx/>
              <a:defRPr/>
            </a:pPr>
            <a:endParaRPr lang="en-US" sz="3600" b="1" kern="1200" dirty="0">
              <a:solidFill>
                <a:srgbClr val="7030A0"/>
              </a:solidFill>
              <a:latin typeface="Times New Roman" pitchFamily="18" charset="0"/>
              <a:cs typeface="Times New Roman" pitchFamily="18" charset="0"/>
            </a:endParaRPr>
          </a:p>
        </p:txBody>
      </p:sp>
      <p:sp>
        <p:nvSpPr>
          <p:cNvPr id="4" name="Rectangle 5"/>
          <p:cNvSpPr>
            <a:spLocks noChangeArrowheads="1"/>
          </p:cNvSpPr>
          <p:nvPr/>
        </p:nvSpPr>
        <p:spPr bwMode="auto">
          <a:xfrm>
            <a:off x="5629590" y="5604018"/>
            <a:ext cx="5472827" cy="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buClrTx/>
              <a:defRPr/>
            </a:pPr>
            <a:r>
              <a:rPr lang="en-US" sz="3192" b="1" i="1" kern="1200" dirty="0">
                <a:solidFill>
                  <a:srgbClr val="3333CC"/>
                </a:solidFill>
                <a:latin typeface="Times New Roman" pitchFamily="18" charset="0"/>
                <a:cs typeface="+mn-cs"/>
              </a:rPr>
              <a:t>Giáo viên: </a:t>
            </a:r>
            <a:r>
              <a:rPr lang="en-US" sz="3192" b="1" i="1" kern="1200" dirty="0" err="1" smtClean="0">
                <a:solidFill>
                  <a:srgbClr val="3333CC"/>
                </a:solidFill>
                <a:latin typeface="Times New Roman" pitchFamily="18" charset="0"/>
                <a:cs typeface="+mn-cs"/>
              </a:rPr>
              <a:t>Dương</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Thị</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Quyên</a:t>
            </a:r>
            <a:endParaRPr lang="en-US" sz="3192" b="1" i="1" kern="1200" dirty="0">
              <a:solidFill>
                <a:srgbClr val="3333CC"/>
              </a:solidFill>
              <a:latin typeface="Times New Roman" pitchFamily="18" charset="0"/>
              <a:cs typeface="+mn-cs"/>
            </a:endParaRPr>
          </a:p>
        </p:txBody>
      </p:sp>
    </p:spTree>
    <p:extLst>
      <p:ext uri="{BB962C8B-B14F-4D97-AF65-F5344CB8AC3E}">
        <p14:creationId xmlns:p14="http://schemas.microsoft.com/office/powerpoint/2010/main" val="2741516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3101651" y="480449"/>
            <a:ext cx="5958536" cy="2274348"/>
            <a:chOff x="1469319" y="600821"/>
            <a:chExt cx="9192937" cy="1573304"/>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316818"/>
            </a:xfrm>
            <a:prstGeom prst="rect">
              <a:avLst/>
            </a:prstGeom>
            <a:noFill/>
          </p:spPr>
          <p:txBody>
            <a:bodyPr wrap="square">
              <a:spAutoFit/>
            </a:bodyPr>
            <a:lstStyle/>
            <a:p>
              <a:pPr algn="ctr"/>
              <a:r>
                <a:rPr lang="en-US" sz="4400" b="1"/>
                <a:t>VẬN DỤNG</a:t>
              </a:r>
            </a:p>
            <a:p>
              <a:pPr algn="ctr"/>
              <a:r>
                <a:rPr lang="en-US" sz="4400" b="1"/>
                <a:t>MỞ RỘNG</a:t>
              </a:r>
            </a:p>
          </p:txBody>
        </p:sp>
      </p:grpSp>
      <p:pic>
        <p:nvPicPr>
          <p:cNvPr id="20" name="Picture 19">
            <a:extLst>
              <a:ext uri="{FF2B5EF4-FFF2-40B4-BE49-F238E27FC236}">
                <a16:creationId xmlns:a16="http://schemas.microsoft.com/office/drawing/2014/main" id="{487EF831-6E59-406B-C18D-30FCD4152091}"/>
              </a:ext>
            </a:extLst>
          </p:cNvPr>
          <p:cNvPicPr>
            <a:picLocks noChangeAspect="1"/>
          </p:cNvPicPr>
          <p:nvPr/>
        </p:nvPicPr>
        <p:blipFill>
          <a:blip r:embed="rId3"/>
          <a:stretch>
            <a:fillRect/>
          </a:stretch>
        </p:blipFill>
        <p:spPr>
          <a:xfrm>
            <a:off x="4223544" y="2948755"/>
            <a:ext cx="3714750" cy="3714750"/>
          </a:xfrm>
          <a:prstGeom prst="rect">
            <a:avLst/>
          </a:prstGeom>
        </p:spPr>
      </p:pic>
    </p:spTree>
    <p:extLst>
      <p:ext uri="{BB962C8B-B14F-4D97-AF65-F5344CB8AC3E}">
        <p14:creationId xmlns:p14="http://schemas.microsoft.com/office/powerpoint/2010/main" val="1239186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098920-EF79-D31D-1B0B-039D45E79424}"/>
              </a:ext>
            </a:extLst>
          </p:cNvPr>
          <p:cNvGrpSpPr/>
          <p:nvPr/>
        </p:nvGrpSpPr>
        <p:grpSpPr>
          <a:xfrm>
            <a:off x="2909349" y="488509"/>
            <a:ext cx="6343139" cy="5602013"/>
            <a:chOff x="2909349" y="627993"/>
            <a:chExt cx="6343139" cy="5602013"/>
          </a:xfrm>
        </p:grpSpPr>
        <p:pic>
          <p:nvPicPr>
            <p:cNvPr id="3" name="Picture 2">
              <a:extLst>
                <a:ext uri="{FF2B5EF4-FFF2-40B4-BE49-F238E27FC236}">
                  <a16:creationId xmlns:a16="http://schemas.microsoft.com/office/drawing/2014/main" id="{3F9AFE92-449A-08C4-C3BE-AD8C769E13A8}"/>
                </a:ext>
              </a:extLst>
            </p:cNvPr>
            <p:cNvPicPr>
              <a:picLocks noChangeAspect="1"/>
            </p:cNvPicPr>
            <p:nvPr/>
          </p:nvPicPr>
          <p:blipFill rotWithShape="1">
            <a:blip r:embed="rId3"/>
            <a:srcRect b="8248"/>
            <a:stretch/>
          </p:blipFill>
          <p:spPr>
            <a:xfrm>
              <a:off x="3488848" y="627993"/>
              <a:ext cx="5184142" cy="5602013"/>
            </a:xfrm>
            <a:prstGeom prst="rect">
              <a:avLst/>
            </a:prstGeom>
            <a:ln>
              <a:noFill/>
            </a:ln>
            <a:effectLst>
              <a:softEdge rad="112500"/>
            </a:effectLst>
          </p:spPr>
        </p:pic>
        <p:sp>
          <p:nvSpPr>
            <p:cNvPr id="4" name="TextBox 3">
              <a:extLst>
                <a:ext uri="{FF2B5EF4-FFF2-40B4-BE49-F238E27FC236}">
                  <a16:creationId xmlns:a16="http://schemas.microsoft.com/office/drawing/2014/main" id="{4BA04283-1C99-67E0-EBAF-1402551A059B}"/>
                </a:ext>
              </a:extLst>
            </p:cNvPr>
            <p:cNvSpPr txBox="1"/>
            <p:nvPr/>
          </p:nvSpPr>
          <p:spPr>
            <a:xfrm>
              <a:off x="2909349" y="3737412"/>
              <a:ext cx="6343139" cy="1938992"/>
            </a:xfrm>
            <a:prstGeom prst="rect">
              <a:avLst/>
            </a:prstGeom>
            <a:noFill/>
          </p:spPr>
          <p:txBody>
            <a:bodyPr wrap="square">
              <a:spAutoFit/>
            </a:bodyPr>
            <a:lstStyle/>
            <a:p>
              <a:pPr algn="ctr"/>
              <a:r>
                <a:rPr lang="en-US" sz="4000" b="1"/>
                <a:t>THI TÀI </a:t>
              </a:r>
            </a:p>
            <a:p>
              <a:pPr algn="ctr"/>
              <a:r>
                <a:rPr lang="en-US" sz="4000" b="1"/>
                <a:t>TÌM NGHĨA </a:t>
              </a:r>
            </a:p>
            <a:p>
              <a:pPr algn="ctr"/>
              <a:r>
                <a:rPr lang="en-US" sz="4000" b="1"/>
                <a:t>CỦA TỪ</a:t>
              </a:r>
            </a:p>
          </p:txBody>
        </p:sp>
      </p:grpSp>
    </p:spTree>
    <p:extLst>
      <p:ext uri="{BB962C8B-B14F-4D97-AF65-F5344CB8AC3E}">
        <p14:creationId xmlns:p14="http://schemas.microsoft.com/office/powerpoint/2010/main" val="3326594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7416AD-0674-B7C6-D4F4-137279513CB0}"/>
              </a:ext>
            </a:extLst>
          </p:cNvPr>
          <p:cNvSpPr txBox="1"/>
          <p:nvPr/>
        </p:nvSpPr>
        <p:spPr>
          <a:xfrm>
            <a:off x="682862" y="1845588"/>
            <a:ext cx="10796113" cy="3166824"/>
          </a:xfrm>
          <a:prstGeom prst="roundRect">
            <a:avLst/>
          </a:prstGeom>
          <a:solidFill>
            <a:srgbClr val="FFFAEB"/>
          </a:solidFill>
          <a:ln>
            <a:solidFill>
              <a:srgbClr val="00B0F0"/>
            </a:solidFill>
            <a:prstDash val="lgDash"/>
          </a:ln>
        </p:spPr>
        <p:txBody>
          <a:bodyPr wrap="square">
            <a:spAutoFit/>
          </a:bodyPr>
          <a:lstStyle/>
          <a:p>
            <a:pPr algn="ctr"/>
            <a:r>
              <a:rPr lang="en-US" sz="6000" b="1">
                <a:solidFill>
                  <a:srgbClr val="C00000"/>
                </a:solidFill>
              </a:rPr>
              <a:t>Tìm hiểu thêm các trang từ điển online hoặc các ứng dụng từ điển khác</a:t>
            </a:r>
          </a:p>
        </p:txBody>
      </p:sp>
    </p:spTree>
    <p:extLst>
      <p:ext uri="{BB962C8B-B14F-4D97-AF65-F5344CB8AC3E}">
        <p14:creationId xmlns:p14="http://schemas.microsoft.com/office/powerpoint/2010/main" val="212579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B30E00-E1D8-0240-66B9-0CFC1B48D4EC}"/>
              </a:ext>
            </a:extLst>
          </p:cNvPr>
          <p:cNvPicPr>
            <a:picLocks noChangeAspect="1"/>
          </p:cNvPicPr>
          <p:nvPr/>
        </p:nvPicPr>
        <p:blipFill>
          <a:blip r:embed="rId3"/>
          <a:stretch>
            <a:fillRect/>
          </a:stretch>
        </p:blipFill>
        <p:spPr>
          <a:xfrm>
            <a:off x="1894771" y="490635"/>
            <a:ext cx="8372295" cy="5194805"/>
          </a:xfrm>
          <a:prstGeom prst="rect">
            <a:avLst/>
          </a:prstGeom>
        </p:spPr>
      </p:pic>
      <p:sp>
        <p:nvSpPr>
          <p:cNvPr id="4" name="TextBox 3">
            <a:hlinkClick r:id="rId4"/>
            <a:extLst>
              <a:ext uri="{FF2B5EF4-FFF2-40B4-BE49-F238E27FC236}">
                <a16:creationId xmlns:a16="http://schemas.microsoft.com/office/drawing/2014/main" id="{8C274D6C-6D36-0147-1530-7FFAD515DBA0}"/>
              </a:ext>
            </a:extLst>
          </p:cNvPr>
          <p:cNvSpPr txBox="1"/>
          <p:nvPr/>
        </p:nvSpPr>
        <p:spPr>
          <a:xfrm>
            <a:off x="726949" y="5685440"/>
            <a:ext cx="10707938" cy="1077218"/>
          </a:xfrm>
          <a:prstGeom prst="rect">
            <a:avLst/>
          </a:prstGeom>
          <a:noFill/>
        </p:spPr>
        <p:txBody>
          <a:bodyPr wrap="square">
            <a:spAutoFit/>
          </a:bodyPr>
          <a:lstStyle/>
          <a:p>
            <a:pPr algn="ctr"/>
            <a:r>
              <a:rPr lang="en-US" sz="3200" dirty="0">
                <a:hlinkClick r:id="rId5"/>
              </a:rPr>
              <a:t>http://tratu.soha.vn/</a:t>
            </a:r>
            <a:endParaRPr lang="en-US" sz="3200" dirty="0"/>
          </a:p>
          <a:p>
            <a:pPr algn="ctr"/>
            <a:r>
              <a:rPr lang="en-US" sz="3200" dirty="0"/>
              <a:t>Click </a:t>
            </a:r>
            <a:r>
              <a:rPr lang="en-US" sz="3200" dirty="0" err="1"/>
              <a:t>vào</a:t>
            </a:r>
            <a:r>
              <a:rPr lang="en-US" sz="3200" dirty="0"/>
              <a:t> </a:t>
            </a:r>
            <a:r>
              <a:rPr lang="en-US" sz="3200" dirty="0" err="1"/>
              <a:t>đây</a:t>
            </a:r>
            <a:r>
              <a:rPr lang="en-US" sz="3200" dirty="0"/>
              <a:t> </a:t>
            </a:r>
            <a:r>
              <a:rPr lang="en-US" sz="3200" dirty="0" err="1"/>
              <a:t>để</a:t>
            </a:r>
            <a:r>
              <a:rPr lang="en-US" sz="3200" dirty="0"/>
              <a:t> </a:t>
            </a:r>
            <a:r>
              <a:rPr lang="en-US" sz="3200" dirty="0" err="1"/>
              <a:t>trải</a:t>
            </a:r>
            <a:r>
              <a:rPr lang="en-US" sz="3200" dirty="0"/>
              <a:t> </a:t>
            </a:r>
            <a:r>
              <a:rPr lang="en-US" sz="3200" dirty="0" err="1"/>
              <a:t>nghiệm</a:t>
            </a:r>
            <a:r>
              <a:rPr lang="en-US" sz="3200" dirty="0"/>
              <a:t> </a:t>
            </a:r>
            <a:r>
              <a:rPr lang="en-US" sz="3200" dirty="0" err="1"/>
              <a:t>tra</a:t>
            </a:r>
            <a:r>
              <a:rPr lang="en-US" sz="3200" dirty="0"/>
              <a:t> </a:t>
            </a:r>
            <a:r>
              <a:rPr lang="en-US" sz="3200" dirty="0" err="1"/>
              <a:t>từ</a:t>
            </a:r>
            <a:r>
              <a:rPr lang="en-US" sz="3200" dirty="0"/>
              <a:t> </a:t>
            </a:r>
            <a:r>
              <a:rPr lang="en-US" sz="3200" dirty="0" err="1"/>
              <a:t>điển</a:t>
            </a:r>
            <a:r>
              <a:rPr lang="en-US" sz="3200" dirty="0"/>
              <a:t> online </a:t>
            </a:r>
            <a:r>
              <a:rPr lang="en-US" sz="3200" dirty="0" err="1"/>
              <a:t>nhé</a:t>
            </a:r>
            <a:r>
              <a:rPr lang="en-US" sz="3200" dirty="0"/>
              <a:t>!</a:t>
            </a:r>
          </a:p>
        </p:txBody>
      </p:sp>
    </p:spTree>
    <p:extLst>
      <p:ext uri="{BB962C8B-B14F-4D97-AF65-F5344CB8AC3E}">
        <p14:creationId xmlns:p14="http://schemas.microsoft.com/office/powerpoint/2010/main" val="351761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45"/>
          <p:cNvSpPr/>
          <p:nvPr/>
        </p:nvSpPr>
        <p:spPr>
          <a:xfrm>
            <a:off x="2131345" y="928030"/>
            <a:ext cx="7899148" cy="3751762"/>
          </a:xfrm>
          <a:prstGeom prst="roundRect">
            <a:avLst>
              <a:gd name="adj" fmla="val 20578"/>
            </a:avLst>
          </a:prstGeom>
          <a:solidFill>
            <a:schemeClr val="bg2">
              <a:lumMod val="20000"/>
              <a:lumOff val="80000"/>
            </a:schemeClr>
          </a:solidFill>
          <a:ln w="76200"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11500"/>
              <a:t>DẶN DÒ</a:t>
            </a:r>
            <a:endParaRPr sz="11500"/>
          </a:p>
        </p:txBody>
      </p:sp>
      <p:grpSp>
        <p:nvGrpSpPr>
          <p:cNvPr id="4554" name="Google Shape;4554;p45"/>
          <p:cNvGrpSpPr/>
          <p:nvPr/>
        </p:nvGrpSpPr>
        <p:grpSpPr>
          <a:xfrm>
            <a:off x="1252828" y="276209"/>
            <a:ext cx="9873963" cy="5956701"/>
            <a:chOff x="1101069" y="1010541"/>
            <a:chExt cx="8677900" cy="5235148"/>
          </a:xfrm>
        </p:grpSpPr>
        <p:sp>
          <p:nvSpPr>
            <p:cNvPr id="4555" name="Google Shape;4555;p45"/>
            <p:cNvSpPr/>
            <p:nvPr/>
          </p:nvSpPr>
          <p:spPr>
            <a:xfrm rot="696579">
              <a:off x="1128175" y="3075237"/>
              <a:ext cx="318366" cy="301755"/>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6" name="Google Shape;4556;p45"/>
            <p:cNvSpPr/>
            <p:nvPr/>
          </p:nvSpPr>
          <p:spPr>
            <a:xfrm>
              <a:off x="6913376" y="1010541"/>
              <a:ext cx="314213" cy="29033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7" name="Google Shape;4557;p45"/>
            <p:cNvSpPr/>
            <p:nvPr/>
          </p:nvSpPr>
          <p:spPr>
            <a:xfrm rot="-2546038">
              <a:off x="9407963" y="487772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8" name="Google Shape;4558;p45"/>
            <p:cNvSpPr/>
            <p:nvPr/>
          </p:nvSpPr>
          <p:spPr>
            <a:xfrm rot="-2546038">
              <a:off x="4550213" y="588737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endParaRPr sz="1593"/>
            </a:p>
          </p:txBody>
        </p:sp>
      </p:grpSp>
      <p:pic>
        <p:nvPicPr>
          <p:cNvPr id="3" name="Picture 2">
            <a:extLst>
              <a:ext uri="{FF2B5EF4-FFF2-40B4-BE49-F238E27FC236}">
                <a16:creationId xmlns:a16="http://schemas.microsoft.com/office/drawing/2014/main" id="{679ABE2D-035D-63A8-3E35-4BA39A61000E}"/>
              </a:ext>
            </a:extLst>
          </p:cNvPr>
          <p:cNvPicPr>
            <a:picLocks noChangeAspect="1"/>
          </p:cNvPicPr>
          <p:nvPr/>
        </p:nvPicPr>
        <p:blipFill>
          <a:blip r:embed="rId3"/>
          <a:stretch>
            <a:fillRect/>
          </a:stretch>
        </p:blipFill>
        <p:spPr>
          <a:xfrm>
            <a:off x="4408606" y="4054089"/>
            <a:ext cx="3344626" cy="280391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2565052" y="935390"/>
            <a:ext cx="7031734" cy="1685845"/>
          </a:xfrm>
          <a:prstGeom prst="roundRect">
            <a:avLst>
              <a:gd name="adj" fmla="val 20578"/>
            </a:avLst>
          </a:prstGeom>
          <a:solidFill>
            <a:schemeClr val="bg1">
              <a:lumMod val="90000"/>
            </a:schemeClr>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b="1">
                <a:latin typeface="+mj-lt"/>
                <a:ea typeface="AvantGarde" panose="00000400000000000000" pitchFamily="2" charset="0"/>
                <a:cs typeface="AvantGarde" panose="00000400000000000000" pitchFamily="2" charset="0"/>
              </a:rPr>
              <a:t>KHỞI ĐỘNG</a:t>
            </a:r>
            <a:endParaRPr sz="8000" b="1">
              <a:latin typeface="+mj-lt"/>
            </a:endParaRPr>
          </a:p>
        </p:txBody>
      </p:sp>
      <p:pic>
        <p:nvPicPr>
          <p:cNvPr id="1030" name="Picture 6" descr="Cartoon Children, Kids, People 08 png">
            <a:extLst>
              <a:ext uri="{FF2B5EF4-FFF2-40B4-BE49-F238E27FC236}">
                <a16:creationId xmlns:a16="http://schemas.microsoft.com/office/drawing/2014/main" id="{9D442496-F135-FDEC-B742-515E344D2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02" y="3675337"/>
            <a:ext cx="226710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Children, Kids, People 08 png">
            <a:extLst>
              <a:ext uri="{FF2B5EF4-FFF2-40B4-BE49-F238E27FC236}">
                <a16:creationId xmlns:a16="http://schemas.microsoft.com/office/drawing/2014/main" id="{B6707B1E-BD77-E787-5BF0-8E1118C41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135" y="3312612"/>
            <a:ext cx="154572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Children, Kids, People 08 png">
            <a:extLst>
              <a:ext uri="{FF2B5EF4-FFF2-40B4-BE49-F238E27FC236}">
                <a16:creationId xmlns:a16="http://schemas.microsoft.com/office/drawing/2014/main" id="{F6BE6FF2-6A27-0B59-65B4-2725F584F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3766" y="3312612"/>
            <a:ext cx="1899930" cy="33283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hildren, Kids, People 08 png">
            <a:extLst>
              <a:ext uri="{FF2B5EF4-FFF2-40B4-BE49-F238E27FC236}">
                <a16:creationId xmlns:a16="http://schemas.microsoft.com/office/drawing/2014/main" id="{1F56B691-5C74-D61E-BA0C-C74A2297A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342" y="3429000"/>
            <a:ext cx="1786032" cy="293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215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135817-FE14-4757-B0AE-58CAC42EB232}"/>
              </a:ext>
            </a:extLst>
          </p:cNvPr>
          <p:cNvSpPr txBox="1"/>
          <p:nvPr/>
        </p:nvSpPr>
        <p:spPr>
          <a:xfrm>
            <a:off x="2941469" y="131327"/>
            <a:ext cx="6278899" cy="1191816"/>
          </a:xfrm>
          <a:prstGeom prst="roundRect">
            <a:avLst/>
          </a:prstGeom>
          <a:solidFill>
            <a:srgbClr val="FFFFFF"/>
          </a:solidFill>
          <a:ln>
            <a:solidFill>
              <a:srgbClr val="00B0F0"/>
            </a:solidFill>
            <a:prstDash val="lgDash"/>
          </a:ln>
        </p:spPr>
        <p:txBody>
          <a:bodyPr wrap="square">
            <a:spAutoFit/>
          </a:bodyPr>
          <a:lstStyle/>
          <a:p>
            <a:pPr algn="ctr"/>
            <a:r>
              <a:rPr lang="en-US" sz="3200" b="1">
                <a:solidFill>
                  <a:srgbClr val="C00000"/>
                </a:solidFill>
              </a:rPr>
              <a:t>LẬT MẢNH GHÉP</a:t>
            </a:r>
          </a:p>
          <a:p>
            <a:pPr algn="ctr"/>
            <a:r>
              <a:rPr lang="en-US" sz="3200" b="1">
                <a:solidFill>
                  <a:srgbClr val="C00000"/>
                </a:solidFill>
              </a:rPr>
              <a:t>ĐOÁN TÊN SỰ VẬT</a:t>
            </a:r>
          </a:p>
        </p:txBody>
      </p:sp>
      <p:pic>
        <p:nvPicPr>
          <p:cNvPr id="12" name="Picture 11">
            <a:extLst>
              <a:ext uri="{FF2B5EF4-FFF2-40B4-BE49-F238E27FC236}">
                <a16:creationId xmlns:a16="http://schemas.microsoft.com/office/drawing/2014/main" id="{492FB437-C21E-F86F-B286-804B8E09DC73}"/>
              </a:ext>
            </a:extLst>
          </p:cNvPr>
          <p:cNvPicPr>
            <a:picLocks noChangeAspect="1"/>
          </p:cNvPicPr>
          <p:nvPr/>
        </p:nvPicPr>
        <p:blipFill>
          <a:blip r:embed="rId5"/>
          <a:stretch>
            <a:fillRect/>
          </a:stretch>
        </p:blipFill>
        <p:spPr>
          <a:xfrm>
            <a:off x="14090584" y="1664648"/>
            <a:ext cx="1813822" cy="1813822"/>
          </a:xfrm>
          <a:prstGeom prst="rect">
            <a:avLst/>
          </a:prstGeom>
        </p:spPr>
      </p:pic>
      <p:pic>
        <p:nvPicPr>
          <p:cNvPr id="1026" name="Picture 2" descr="Bìa cứng) TỪ ĐIỂN TIẾNG VIỆT HOÀNG PHÊ 2022– Văn Lang - BINHBANBOOK">
            <a:extLst>
              <a:ext uri="{FF2B5EF4-FFF2-40B4-BE49-F238E27FC236}">
                <a16:creationId xmlns:a16="http://schemas.microsoft.com/office/drawing/2014/main" id="{E4BA9982-5E3A-EB47-E770-5526560B1D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294" r="13333"/>
          <a:stretch/>
        </p:blipFill>
        <p:spPr bwMode="auto">
          <a:xfrm>
            <a:off x="4255386" y="2014780"/>
            <a:ext cx="3651066" cy="45332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artoon vector illustration of compatible 4 puzzle pieces in different  colors. 2370537 Vector Art at Vecteezy">
            <a:extLst>
              <a:ext uri="{FF2B5EF4-FFF2-40B4-BE49-F238E27FC236}">
                <a16:creationId xmlns:a16="http://schemas.microsoft.com/office/drawing/2014/main" id="{DE3B084C-9EC8-B6CE-75C7-0427418EF85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443" l="0" r="99375">
                        <a14:foregroundMark x1="26510" y1="27183" x2="26510" y2="37399"/>
                        <a14:foregroundMark x1="63073" y1="17585" x2="60052" y2="32322"/>
                        <a14:foregroundMark x1="81510" y1="59257" x2="76927" y2="74241"/>
                        <a14:foregroundMark x1="20000" y1="27802" x2="17708" y2="33189"/>
                        <a14:foregroundMark x1="53750" y1="19381" x2="54792" y2="25077"/>
                      </a14:backgroundRemoval>
                    </a14:imgEffect>
                  </a14:imgLayer>
                </a14:imgProps>
              </a:ext>
              <a:ext uri="{28A0092B-C50C-407E-A947-70E740481C1C}">
                <a14:useLocalDpi xmlns:a14="http://schemas.microsoft.com/office/drawing/2010/main" val="0"/>
              </a:ext>
            </a:extLst>
          </a:blip>
          <a:srcRect l="59226" t="45218" r="6037" b="15221"/>
          <a:stretch/>
        </p:blipFill>
        <p:spPr bwMode="auto">
          <a:xfrm rot="8572703">
            <a:off x="3249223" y="2220083"/>
            <a:ext cx="2188745" cy="20965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rtoon vector illustration of compatible 4 puzzle pieces in different  colors. 2370537 Vector Art at Vecteezy">
            <a:extLst>
              <a:ext uri="{FF2B5EF4-FFF2-40B4-BE49-F238E27FC236}">
                <a16:creationId xmlns:a16="http://schemas.microsoft.com/office/drawing/2014/main" id="{F6DB1CFF-BB06-0113-D131-9421DBAAEA5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443" l="0" r="99375">
                        <a14:foregroundMark x1="26510" y1="27183" x2="26510" y2="37399"/>
                        <a14:foregroundMark x1="63073" y1="17585" x2="60052" y2="32322"/>
                        <a14:foregroundMark x1="81510" y1="59257" x2="76927" y2="74241"/>
                        <a14:foregroundMark x1="20000" y1="27802" x2="17708" y2="33189"/>
                        <a14:foregroundMark x1="53750" y1="19381" x2="54792" y2="25077"/>
                      </a14:backgroundRemoval>
                    </a14:imgEffect>
                  </a14:imgLayer>
                </a14:imgProps>
              </a:ext>
              <a:ext uri="{28A0092B-C50C-407E-A947-70E740481C1C}">
                <a14:useLocalDpi xmlns:a14="http://schemas.microsoft.com/office/drawing/2010/main" val="0"/>
              </a:ext>
            </a:extLst>
          </a:blip>
          <a:srcRect l="59226" t="45218" r="6037" b="15221"/>
          <a:stretch/>
        </p:blipFill>
        <p:spPr bwMode="auto">
          <a:xfrm rot="3098954">
            <a:off x="3978500" y="5030849"/>
            <a:ext cx="2188745" cy="20965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vector illustration of compatible 4 puzzle pieces in different  colors. 2370537 Vector Art at Vecteezy">
            <a:extLst>
              <a:ext uri="{FF2B5EF4-FFF2-40B4-BE49-F238E27FC236}">
                <a16:creationId xmlns:a16="http://schemas.microsoft.com/office/drawing/2014/main" id="{39865587-E5A8-E554-E5B6-F627A0BCB00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443" l="0" r="99375">
                        <a14:foregroundMark x1="26510" y1="27183" x2="26510" y2="37399"/>
                        <a14:foregroundMark x1="63073" y1="17585" x2="60052" y2="32322"/>
                        <a14:foregroundMark x1="81510" y1="59257" x2="76927" y2="74241"/>
                        <a14:foregroundMark x1="20000" y1="27802" x2="17708" y2="33189"/>
                        <a14:foregroundMark x1="53750" y1="19381" x2="54792" y2="25077"/>
                      </a14:backgroundRemoval>
                    </a14:imgEffect>
                  </a14:imgLayer>
                </a14:imgProps>
              </a:ext>
              <a:ext uri="{28A0092B-C50C-407E-A947-70E740481C1C}">
                <a14:useLocalDpi xmlns:a14="http://schemas.microsoft.com/office/drawing/2010/main" val="0"/>
              </a:ext>
            </a:extLst>
          </a:blip>
          <a:srcRect l="45997" t="5216" r="17437" b="54789"/>
          <a:stretch/>
        </p:blipFill>
        <p:spPr bwMode="auto">
          <a:xfrm rot="15267353">
            <a:off x="5764501" y="1120449"/>
            <a:ext cx="2303942" cy="21196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vector illustration of compatible 4 puzzle pieces in different  colors. 2370537 Vector Art at Vecteezy">
            <a:extLst>
              <a:ext uri="{FF2B5EF4-FFF2-40B4-BE49-F238E27FC236}">
                <a16:creationId xmlns:a16="http://schemas.microsoft.com/office/drawing/2014/main" id="{B86B117F-496A-B913-E717-F85FAD2D9C67}"/>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443" l="0" r="99375">
                        <a14:foregroundMark x1="26510" y1="27183" x2="26510" y2="37399"/>
                        <a14:foregroundMark x1="63073" y1="17585" x2="60052" y2="32322"/>
                        <a14:foregroundMark x1="81510" y1="59257" x2="76927" y2="74241"/>
                        <a14:foregroundMark x1="20000" y1="27802" x2="17708" y2="33189"/>
                        <a14:foregroundMark x1="53750" y1="19381" x2="54792" y2="25077"/>
                      </a14:backgroundRemoval>
                    </a14:imgEffect>
                  </a14:imgLayer>
                </a14:imgProps>
              </a:ext>
              <a:ext uri="{28A0092B-C50C-407E-A947-70E740481C1C}">
                <a14:useLocalDpi xmlns:a14="http://schemas.microsoft.com/office/drawing/2010/main" val="0"/>
              </a:ext>
            </a:extLst>
          </a:blip>
          <a:srcRect l="21045" t="53478" r="44218" b="6961"/>
          <a:stretch/>
        </p:blipFill>
        <p:spPr bwMode="auto">
          <a:xfrm rot="5764628">
            <a:off x="4553590" y="1855950"/>
            <a:ext cx="2188745" cy="20965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vector illustration of compatible 4 puzzle pieces in different  colors. 2370537 Vector Art at Vecteezy">
            <a:extLst>
              <a:ext uri="{FF2B5EF4-FFF2-40B4-BE49-F238E27FC236}">
                <a16:creationId xmlns:a16="http://schemas.microsoft.com/office/drawing/2014/main" id="{3E4642D0-C21D-4EA8-72F5-4A64ACF5EDF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443" l="0" r="99375">
                        <a14:foregroundMark x1="26510" y1="27183" x2="26510" y2="37399"/>
                        <a14:foregroundMark x1="63073" y1="17585" x2="60052" y2="32322"/>
                        <a14:foregroundMark x1="81510" y1="59257" x2="76927" y2="74241"/>
                        <a14:foregroundMark x1="20000" y1="27802" x2="17708" y2="33189"/>
                        <a14:foregroundMark x1="53750" y1="19381" x2="54792" y2="25077"/>
                      </a14:backgroundRemoval>
                    </a14:imgEffect>
                  </a14:imgLayer>
                </a14:imgProps>
              </a:ext>
              <a:ext uri="{28A0092B-C50C-407E-A947-70E740481C1C}">
                <a14:useLocalDpi xmlns:a14="http://schemas.microsoft.com/office/drawing/2010/main" val="0"/>
              </a:ext>
            </a:extLst>
          </a:blip>
          <a:srcRect r="58535" b="46094"/>
          <a:stretch/>
        </p:blipFill>
        <p:spPr bwMode="auto">
          <a:xfrm rot="13303272">
            <a:off x="3443608" y="3810302"/>
            <a:ext cx="2612573" cy="28568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rtoon vector illustration of compatible 4 puzzle pieces in different  colors. 2370537 Vector Art at Vecteezy">
            <a:extLst>
              <a:ext uri="{FF2B5EF4-FFF2-40B4-BE49-F238E27FC236}">
                <a16:creationId xmlns:a16="http://schemas.microsoft.com/office/drawing/2014/main" id="{B8238F18-5C13-DAE0-73C8-26B7B793BF2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443" l="0" r="99375">
                        <a14:foregroundMark x1="26510" y1="27183" x2="26510" y2="37399"/>
                        <a14:foregroundMark x1="63073" y1="17585" x2="60052" y2="32322"/>
                        <a14:foregroundMark x1="81510" y1="59257" x2="76927" y2="74241"/>
                        <a14:foregroundMark x1="20000" y1="27802" x2="17708" y2="33189"/>
                        <a14:foregroundMark x1="53750" y1="19381" x2="54792" y2="25077"/>
                      </a14:backgroundRemoval>
                    </a14:imgEffect>
                  </a14:imgLayer>
                </a14:imgProps>
              </a:ext>
              <a:ext uri="{28A0092B-C50C-407E-A947-70E740481C1C}">
                <a14:useLocalDpi xmlns:a14="http://schemas.microsoft.com/office/drawing/2010/main" val="0"/>
              </a:ext>
            </a:extLst>
          </a:blip>
          <a:srcRect l="45997" t="5216" r="17437" b="54789"/>
          <a:stretch/>
        </p:blipFill>
        <p:spPr bwMode="auto">
          <a:xfrm rot="9777068">
            <a:off x="4780681" y="3170719"/>
            <a:ext cx="2303942" cy="21196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rtoon vector illustration of compatible 4 puzzle pieces in different  colors. 2370537 Vector Art at Vecteezy">
            <a:extLst>
              <a:ext uri="{FF2B5EF4-FFF2-40B4-BE49-F238E27FC236}">
                <a16:creationId xmlns:a16="http://schemas.microsoft.com/office/drawing/2014/main" id="{9A65CDA5-4006-EEFD-A981-53D348A1D59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443" l="0" r="99375">
                        <a14:foregroundMark x1="26510" y1="27183" x2="26510" y2="37399"/>
                        <a14:foregroundMark x1="63073" y1="17585" x2="60052" y2="32322"/>
                        <a14:foregroundMark x1="81510" y1="59257" x2="76927" y2="74241"/>
                        <a14:foregroundMark x1="20000" y1="27802" x2="17708" y2="33189"/>
                        <a14:foregroundMark x1="53750" y1="19381" x2="54792" y2="25077"/>
                      </a14:backgroundRemoval>
                    </a14:imgEffect>
                  </a14:imgLayer>
                </a14:imgProps>
              </a:ext>
              <a:ext uri="{28A0092B-C50C-407E-A947-70E740481C1C}">
                <a14:useLocalDpi xmlns:a14="http://schemas.microsoft.com/office/drawing/2010/main" val="0"/>
              </a:ext>
            </a:extLst>
          </a:blip>
          <a:srcRect l="59226" t="45218" r="6037" b="15221"/>
          <a:stretch/>
        </p:blipFill>
        <p:spPr bwMode="auto">
          <a:xfrm rot="3298183">
            <a:off x="6139779" y="2692595"/>
            <a:ext cx="2188745" cy="20965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artoon vector illustration of compatible 4 puzzle pieces in different  colors. 2370537 Vector Art at Vecteezy">
            <a:extLst>
              <a:ext uri="{FF2B5EF4-FFF2-40B4-BE49-F238E27FC236}">
                <a16:creationId xmlns:a16="http://schemas.microsoft.com/office/drawing/2014/main" id="{F4922B4F-0A8F-17AF-6E3F-FB7789D255A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443" l="0" r="99375">
                        <a14:foregroundMark x1="26510" y1="27183" x2="26510" y2="37399"/>
                        <a14:foregroundMark x1="63073" y1="17585" x2="60052" y2="32322"/>
                        <a14:foregroundMark x1="81510" y1="59257" x2="76927" y2="74241"/>
                        <a14:foregroundMark x1="20000" y1="27802" x2="17708" y2="33189"/>
                        <a14:foregroundMark x1="53750" y1="19381" x2="54792" y2="25077"/>
                      </a14:backgroundRemoval>
                    </a14:imgEffect>
                  </a14:imgLayer>
                </a14:imgProps>
              </a:ext>
              <a:ext uri="{28A0092B-C50C-407E-A947-70E740481C1C}">
                <a14:useLocalDpi xmlns:a14="http://schemas.microsoft.com/office/drawing/2010/main" val="0"/>
              </a:ext>
            </a:extLst>
          </a:blip>
          <a:srcRect l="21045" t="53478" r="44218" b="6961"/>
          <a:stretch/>
        </p:blipFill>
        <p:spPr bwMode="auto">
          <a:xfrm rot="326240">
            <a:off x="5581162" y="4524795"/>
            <a:ext cx="2188745" cy="20965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rtoon vector illustration of compatible 4 puzzle pieces in different  colors. 2370537 Vector Art at Vecteezy">
            <a:extLst>
              <a:ext uri="{FF2B5EF4-FFF2-40B4-BE49-F238E27FC236}">
                <a16:creationId xmlns:a16="http://schemas.microsoft.com/office/drawing/2014/main" id="{652CE712-5CDA-F74E-03C4-7E98AA4B8D2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443" l="0" r="99375">
                        <a14:foregroundMark x1="26510" y1="27183" x2="26510" y2="37399"/>
                        <a14:foregroundMark x1="63073" y1="17585" x2="60052" y2="32322"/>
                        <a14:foregroundMark x1="81510" y1="59257" x2="76927" y2="74241"/>
                        <a14:foregroundMark x1="20000" y1="27802" x2="17708" y2="33189"/>
                        <a14:foregroundMark x1="53750" y1="19381" x2="54792" y2="25077"/>
                      </a14:backgroundRemoval>
                    </a14:imgEffect>
                  </a14:imgLayer>
                </a14:imgProps>
              </a:ext>
              <a:ext uri="{28A0092B-C50C-407E-A947-70E740481C1C}">
                <a14:useLocalDpi xmlns:a14="http://schemas.microsoft.com/office/drawing/2010/main" val="0"/>
              </a:ext>
            </a:extLst>
          </a:blip>
          <a:srcRect l="59226" t="45218" r="6037" b="15221"/>
          <a:stretch/>
        </p:blipFill>
        <p:spPr bwMode="auto">
          <a:xfrm rot="3098954">
            <a:off x="6769946" y="4006615"/>
            <a:ext cx="2188745" cy="2096587"/>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7">
            <a:extLst>
              <a:ext uri="{FF2B5EF4-FFF2-40B4-BE49-F238E27FC236}">
                <a16:creationId xmlns:a16="http://schemas.microsoft.com/office/drawing/2014/main" id="{7CABE550-8FA6-E33C-E30E-3326CC7A86B6}"/>
              </a:ext>
            </a:extLst>
          </p:cNvPr>
          <p:cNvSpPr/>
          <p:nvPr/>
        </p:nvSpPr>
        <p:spPr>
          <a:xfrm>
            <a:off x="421179" y="3580446"/>
            <a:ext cx="3496141" cy="1040914"/>
          </a:xfrm>
          <a:prstGeom prst="round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rial-Rounded" pitchFamily="34" charset="0"/>
                <a:ea typeface="Arial-Rounded" pitchFamily="34" charset="0"/>
                <a:cs typeface="Arial-Rounded" pitchFamily="34" charset="0"/>
              </a:rPr>
              <a:t>TỪ ĐIỂN</a:t>
            </a:r>
          </a:p>
        </p:txBody>
      </p:sp>
    </p:spTree>
    <p:extLst>
      <p:ext uri="{BB962C8B-B14F-4D97-AF65-F5344CB8AC3E}">
        <p14:creationId xmlns:p14="http://schemas.microsoft.com/office/powerpoint/2010/main" val="2225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1"/>
                                        </p:tgtEl>
                                      </p:cBhvr>
                                    </p:animEffect>
                                    <p:anim calcmode="lin" valueType="num">
                                      <p:cBhvr>
                                        <p:cTn id="19" dur="1000"/>
                                        <p:tgtEl>
                                          <p:spTgt spid="11"/>
                                        </p:tgtEl>
                                        <p:attrNameLst>
                                          <p:attrName>ppt_x</p:attrName>
                                        </p:attrNameLst>
                                      </p:cBhvr>
                                      <p:tavLst>
                                        <p:tav tm="0">
                                          <p:val>
                                            <p:strVal val="ppt_x"/>
                                          </p:val>
                                        </p:tav>
                                        <p:tav tm="100000">
                                          <p:val>
                                            <p:strVal val="ppt_x"/>
                                          </p:val>
                                        </p:tav>
                                      </p:tavLst>
                                    </p:anim>
                                    <p:anim calcmode="lin" valueType="num">
                                      <p:cBhvr>
                                        <p:cTn id="20" dur="1000"/>
                                        <p:tgtEl>
                                          <p:spTgt spid="11"/>
                                        </p:tgtEl>
                                        <p:attrNameLst>
                                          <p:attrName>ppt_y</p:attrName>
                                        </p:attrNameLst>
                                      </p:cBhvr>
                                      <p:tavLst>
                                        <p:tav tm="0">
                                          <p:val>
                                            <p:strVal val="ppt_y"/>
                                          </p:val>
                                        </p:tav>
                                        <p:tav tm="100000">
                                          <p:val>
                                            <p:strVal val="ppt_y+.1"/>
                                          </p:val>
                                        </p:tav>
                                      </p:tavLst>
                                    </p:anim>
                                    <p:set>
                                      <p:cBhvr>
                                        <p:cTn id="21" dur="1" fill="hold">
                                          <p:stCondLst>
                                            <p:cond delay="9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4"/>
                                        </p:tgtEl>
                                      </p:cBhvr>
                                    </p:animEffect>
                                    <p:anim calcmode="lin" valueType="num">
                                      <p:cBhvr>
                                        <p:cTn id="33" dur="1000"/>
                                        <p:tgtEl>
                                          <p:spTgt spid="14"/>
                                        </p:tgtEl>
                                        <p:attrNameLst>
                                          <p:attrName>ppt_x</p:attrName>
                                        </p:attrNameLst>
                                      </p:cBhvr>
                                      <p:tavLst>
                                        <p:tav tm="0">
                                          <p:val>
                                            <p:strVal val="ppt_x"/>
                                          </p:val>
                                        </p:tav>
                                        <p:tav tm="100000">
                                          <p:val>
                                            <p:strVal val="ppt_x"/>
                                          </p:val>
                                        </p:tav>
                                      </p:tavLst>
                                    </p:anim>
                                    <p:anim calcmode="lin" valueType="num">
                                      <p:cBhvr>
                                        <p:cTn id="34" dur="1000"/>
                                        <p:tgtEl>
                                          <p:spTgt spid="14"/>
                                        </p:tgtEl>
                                        <p:attrNameLst>
                                          <p:attrName>ppt_y</p:attrName>
                                        </p:attrNameLst>
                                      </p:cBhvr>
                                      <p:tavLst>
                                        <p:tav tm="0">
                                          <p:val>
                                            <p:strVal val="ppt_y"/>
                                          </p:val>
                                        </p:tav>
                                        <p:tav tm="100000">
                                          <p:val>
                                            <p:strVal val="ppt_y+.1"/>
                                          </p:val>
                                        </p:tav>
                                      </p:tavLst>
                                    </p:anim>
                                    <p:set>
                                      <p:cBhvr>
                                        <p:cTn id="35" dur="1" fill="hold">
                                          <p:stCondLst>
                                            <p:cond delay="9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15"/>
                                        </p:tgtEl>
                                      </p:cBhvr>
                                    </p:animEffect>
                                    <p:anim calcmode="lin" valueType="num">
                                      <p:cBhvr>
                                        <p:cTn id="40" dur="1000"/>
                                        <p:tgtEl>
                                          <p:spTgt spid="15"/>
                                        </p:tgtEl>
                                        <p:attrNameLst>
                                          <p:attrName>ppt_x</p:attrName>
                                        </p:attrNameLst>
                                      </p:cBhvr>
                                      <p:tavLst>
                                        <p:tav tm="0">
                                          <p:val>
                                            <p:strVal val="ppt_x"/>
                                          </p:val>
                                        </p:tav>
                                        <p:tav tm="100000">
                                          <p:val>
                                            <p:strVal val="ppt_x"/>
                                          </p:val>
                                        </p:tav>
                                      </p:tavLst>
                                    </p:anim>
                                    <p:anim calcmode="lin" valueType="num">
                                      <p:cBhvr>
                                        <p:cTn id="41" dur="1000"/>
                                        <p:tgtEl>
                                          <p:spTgt spid="15"/>
                                        </p:tgtEl>
                                        <p:attrNameLst>
                                          <p:attrName>ppt_y</p:attrName>
                                        </p:attrNameLst>
                                      </p:cBhvr>
                                      <p:tavLst>
                                        <p:tav tm="0">
                                          <p:val>
                                            <p:strVal val="ppt_y"/>
                                          </p:val>
                                        </p:tav>
                                        <p:tav tm="100000">
                                          <p:val>
                                            <p:strVal val="ppt_y+.1"/>
                                          </p:val>
                                        </p:tav>
                                      </p:tavLst>
                                    </p:anim>
                                    <p:set>
                                      <p:cBhvr>
                                        <p:cTn id="42" dur="1" fill="hold">
                                          <p:stCondLst>
                                            <p:cond delay="9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6"/>
                                        </p:tgtEl>
                                      </p:cBhvr>
                                    </p:animEffect>
                                    <p:anim calcmode="lin" valueType="num">
                                      <p:cBhvr>
                                        <p:cTn id="47" dur="1000"/>
                                        <p:tgtEl>
                                          <p:spTgt spid="16"/>
                                        </p:tgtEl>
                                        <p:attrNameLst>
                                          <p:attrName>ppt_x</p:attrName>
                                        </p:attrNameLst>
                                      </p:cBhvr>
                                      <p:tavLst>
                                        <p:tav tm="0">
                                          <p:val>
                                            <p:strVal val="ppt_x"/>
                                          </p:val>
                                        </p:tav>
                                        <p:tav tm="100000">
                                          <p:val>
                                            <p:strVal val="ppt_x"/>
                                          </p:val>
                                        </p:tav>
                                      </p:tavLst>
                                    </p:anim>
                                    <p:anim calcmode="lin" valueType="num">
                                      <p:cBhvr>
                                        <p:cTn id="48" dur="1000"/>
                                        <p:tgtEl>
                                          <p:spTgt spid="16"/>
                                        </p:tgtEl>
                                        <p:attrNameLst>
                                          <p:attrName>ppt_y</p:attrName>
                                        </p:attrNameLst>
                                      </p:cBhvr>
                                      <p:tavLst>
                                        <p:tav tm="0">
                                          <p:val>
                                            <p:strVal val="ppt_y"/>
                                          </p:val>
                                        </p:tav>
                                        <p:tav tm="100000">
                                          <p:val>
                                            <p:strVal val="ppt_y+.1"/>
                                          </p:val>
                                        </p:tav>
                                      </p:tavLst>
                                    </p:anim>
                                    <p:set>
                                      <p:cBhvr>
                                        <p:cTn id="49" dur="1" fill="hold">
                                          <p:stCondLst>
                                            <p:cond delay="9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7"/>
                                        </p:tgtEl>
                                      </p:cBhvr>
                                    </p:animEffect>
                                    <p:anim calcmode="lin" valueType="num">
                                      <p:cBhvr>
                                        <p:cTn id="54" dur="1000"/>
                                        <p:tgtEl>
                                          <p:spTgt spid="17"/>
                                        </p:tgtEl>
                                        <p:attrNameLst>
                                          <p:attrName>ppt_x</p:attrName>
                                        </p:attrNameLst>
                                      </p:cBhvr>
                                      <p:tavLst>
                                        <p:tav tm="0">
                                          <p:val>
                                            <p:strVal val="ppt_x"/>
                                          </p:val>
                                        </p:tav>
                                        <p:tav tm="100000">
                                          <p:val>
                                            <p:strVal val="ppt_x"/>
                                          </p:val>
                                        </p:tav>
                                      </p:tavLst>
                                    </p:anim>
                                    <p:anim calcmode="lin" valueType="num">
                                      <p:cBhvr>
                                        <p:cTn id="55" dur="1000"/>
                                        <p:tgtEl>
                                          <p:spTgt spid="17"/>
                                        </p:tgtEl>
                                        <p:attrNameLst>
                                          <p:attrName>ppt_y</p:attrName>
                                        </p:attrNameLst>
                                      </p:cBhvr>
                                      <p:tavLst>
                                        <p:tav tm="0">
                                          <p:val>
                                            <p:strVal val="ppt_y"/>
                                          </p:val>
                                        </p:tav>
                                        <p:tav tm="100000">
                                          <p:val>
                                            <p:strVal val="ppt_y+.1"/>
                                          </p:val>
                                        </p:tav>
                                      </p:tavLst>
                                    </p:anim>
                                    <p:set>
                                      <p:cBhvr>
                                        <p:cTn id="56" dur="1" fill="hold">
                                          <p:stCondLst>
                                            <p:cond delay="99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nodeType="clickEffect">
                                  <p:stCondLst>
                                    <p:cond delay="0"/>
                                  </p:stCondLst>
                                  <p:childTnLst>
                                    <p:animEffect transition="out" filter="fade">
                                      <p:cBhvr>
                                        <p:cTn id="60" dur="1000"/>
                                        <p:tgtEl>
                                          <p:spTgt spid="18"/>
                                        </p:tgtEl>
                                      </p:cBhvr>
                                    </p:animEffect>
                                    <p:anim calcmode="lin" valueType="num">
                                      <p:cBhvr>
                                        <p:cTn id="61" dur="1000"/>
                                        <p:tgtEl>
                                          <p:spTgt spid="18"/>
                                        </p:tgtEl>
                                        <p:attrNameLst>
                                          <p:attrName>ppt_x</p:attrName>
                                        </p:attrNameLst>
                                      </p:cBhvr>
                                      <p:tavLst>
                                        <p:tav tm="0">
                                          <p:val>
                                            <p:strVal val="ppt_x"/>
                                          </p:val>
                                        </p:tav>
                                        <p:tav tm="100000">
                                          <p:val>
                                            <p:strVal val="ppt_x"/>
                                          </p:val>
                                        </p:tav>
                                      </p:tavLst>
                                    </p:anim>
                                    <p:anim calcmode="lin" valueType="num">
                                      <p:cBhvr>
                                        <p:cTn id="62" dur="1000"/>
                                        <p:tgtEl>
                                          <p:spTgt spid="18"/>
                                        </p:tgtEl>
                                        <p:attrNameLst>
                                          <p:attrName>ppt_y</p:attrName>
                                        </p:attrNameLst>
                                      </p:cBhvr>
                                      <p:tavLst>
                                        <p:tav tm="0">
                                          <p:val>
                                            <p:strVal val="ppt_y"/>
                                          </p:val>
                                        </p:tav>
                                        <p:tav tm="100000">
                                          <p:val>
                                            <p:strVal val="ppt_y+.1"/>
                                          </p:val>
                                        </p:tav>
                                      </p:tavLst>
                                    </p:anim>
                                    <p:set>
                                      <p:cBhvr>
                                        <p:cTn id="63" dur="1" fill="hold">
                                          <p:stCondLst>
                                            <p:cond delay="999"/>
                                          </p:stCondLst>
                                        </p:cTn>
                                        <p:tgtEl>
                                          <p:spTgt spid="1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19"/>
                                        </p:tgtEl>
                                      </p:cBhvr>
                                    </p:animEffect>
                                    <p:anim calcmode="lin" valueType="num">
                                      <p:cBhvr>
                                        <p:cTn id="68" dur="1000"/>
                                        <p:tgtEl>
                                          <p:spTgt spid="19"/>
                                        </p:tgtEl>
                                        <p:attrNameLst>
                                          <p:attrName>ppt_x</p:attrName>
                                        </p:attrNameLst>
                                      </p:cBhvr>
                                      <p:tavLst>
                                        <p:tav tm="0">
                                          <p:val>
                                            <p:strVal val="ppt_x"/>
                                          </p:val>
                                        </p:tav>
                                        <p:tav tm="100000">
                                          <p:val>
                                            <p:strVal val="ppt_x"/>
                                          </p:val>
                                        </p:tav>
                                      </p:tavLst>
                                    </p:anim>
                                    <p:anim calcmode="lin" valueType="num">
                                      <p:cBhvr>
                                        <p:cTn id="69" dur="1000"/>
                                        <p:tgtEl>
                                          <p:spTgt spid="19"/>
                                        </p:tgtEl>
                                        <p:attrNameLst>
                                          <p:attrName>ppt_y</p:attrName>
                                        </p:attrNameLst>
                                      </p:cBhvr>
                                      <p:tavLst>
                                        <p:tav tm="0">
                                          <p:val>
                                            <p:strVal val="ppt_y"/>
                                          </p:val>
                                        </p:tav>
                                        <p:tav tm="100000">
                                          <p:val>
                                            <p:strVal val="ppt_y+.1"/>
                                          </p:val>
                                        </p:tav>
                                      </p:tavLst>
                                    </p:anim>
                                    <p:set>
                                      <p:cBhvr>
                                        <p:cTn id="70" dur="1" fill="hold">
                                          <p:stCondLst>
                                            <p:cond delay="9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par>
                                <p:cTn id="76" presetID="42" presetClass="path" presetSubtype="0" accel="50000" decel="50000" fill="hold" nodeType="withEffect">
                                  <p:stCondLst>
                                    <p:cond delay="0"/>
                                  </p:stCondLst>
                                  <p:childTnLst>
                                    <p:animMotion origin="layout" path="M 1.16564E-6 5.55112E-17 L -0.32633 0.10417 " pathEditMode="relative" rAng="0" ptsTypes="AA">
                                      <p:cBhvr>
                                        <p:cTn id="77" dur="2000" fill="hold"/>
                                        <p:tgtEl>
                                          <p:spTgt spid="12"/>
                                        </p:tgtEl>
                                        <p:attrNameLst>
                                          <p:attrName>ppt_x</p:attrName>
                                          <p:attrName>ppt_y</p:attrName>
                                        </p:attrNameLst>
                                      </p:cBhvr>
                                      <p:rCtr x="-16316" y="5208"/>
                                    </p:animMotion>
                                  </p:childTnLst>
                                  <p:subTnLst>
                                    <p:audio>
                                      <p:cMediaNode>
                                        <p:cTn display="0" masterRel="sameClick">
                                          <p:stCondLst>
                                            <p:cond evt="begin" delay="0">
                                              <p:tn val="76"/>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2340DA-AE23-370E-6385-9CE3214EA2DA}"/>
              </a:ext>
            </a:extLst>
          </p:cNvPr>
          <p:cNvGrpSpPr/>
          <p:nvPr/>
        </p:nvGrpSpPr>
        <p:grpSpPr>
          <a:xfrm>
            <a:off x="1902311" y="154953"/>
            <a:ext cx="8357215" cy="2019293"/>
            <a:chOff x="1519678" y="600821"/>
            <a:chExt cx="9192937" cy="1838194"/>
          </a:xfrm>
          <a:solidFill>
            <a:schemeClr val="accent4"/>
          </a:solidFill>
        </p:grpSpPr>
        <p:grpSp>
          <p:nvGrpSpPr>
            <p:cNvPr id="3" name="Google Shape;1177;p37">
              <a:extLst>
                <a:ext uri="{FF2B5EF4-FFF2-40B4-BE49-F238E27FC236}">
                  <a16:creationId xmlns:a16="http://schemas.microsoft.com/office/drawing/2014/main" id="{3D3D57BA-9203-E67C-353E-442F81C4CC05}"/>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id="{6EFCF7FB-ABA0-2275-C567-7268E08EFD65}"/>
                </a:ext>
              </a:extLst>
            </p:cNvPr>
            <p:cNvSpPr txBox="1"/>
            <p:nvPr/>
          </p:nvSpPr>
          <p:spPr>
            <a:xfrm>
              <a:off x="1519678" y="673920"/>
              <a:ext cx="9192937" cy="1765095"/>
            </a:xfrm>
            <a:prstGeom prst="rect">
              <a:avLst/>
            </a:prstGeom>
            <a:noFill/>
          </p:spPr>
          <p:txBody>
            <a:bodyPr wrap="square">
              <a:spAutoFit/>
            </a:bodyPr>
            <a:lstStyle/>
            <a:p>
              <a:pPr algn="ctr"/>
              <a:r>
                <a:rPr lang="en-US" sz="4000" b="1">
                  <a:solidFill>
                    <a:schemeClr val="tx1"/>
                  </a:solidFill>
                </a:rPr>
                <a:t>CHỦ ĐIỂM 2:</a:t>
              </a:r>
            </a:p>
            <a:p>
              <a:pPr algn="ctr"/>
              <a:r>
                <a:rPr lang="en-US" sz="4000" b="1">
                  <a:solidFill>
                    <a:schemeClr val="tx1"/>
                  </a:solidFill>
                </a:rPr>
                <a:t>TRẢI NGHIỆM VÀ KHÁM PHÁ</a:t>
              </a:r>
            </a:p>
          </p:txBody>
        </p:sp>
      </p:grpSp>
      <p:sp>
        <p:nvSpPr>
          <p:cNvPr id="26" name="Rectangle: Rounded Corners 25">
            <a:extLst>
              <a:ext uri="{FF2B5EF4-FFF2-40B4-BE49-F238E27FC236}">
                <a16:creationId xmlns:a16="http://schemas.microsoft.com/office/drawing/2014/main" id="{6F93D87D-EA8A-919E-3DB2-4C0874D63353}"/>
              </a:ext>
            </a:extLst>
          </p:cNvPr>
          <p:cNvSpPr/>
          <p:nvPr/>
        </p:nvSpPr>
        <p:spPr>
          <a:xfrm>
            <a:off x="7313542" y="5938441"/>
            <a:ext cx="2319925"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Trang 64</a:t>
            </a:r>
          </a:p>
        </p:txBody>
      </p:sp>
      <p:sp>
        <p:nvSpPr>
          <p:cNvPr id="12" name="TextBox 11">
            <a:extLst>
              <a:ext uri="{FF2B5EF4-FFF2-40B4-BE49-F238E27FC236}">
                <a16:creationId xmlns:a16="http://schemas.microsoft.com/office/drawing/2014/main" id="{78906EF2-062C-F891-84FD-92BBB058251A}"/>
              </a:ext>
            </a:extLst>
          </p:cNvPr>
          <p:cNvSpPr txBox="1"/>
          <p:nvPr/>
        </p:nvSpPr>
        <p:spPr>
          <a:xfrm>
            <a:off x="589530" y="2346693"/>
            <a:ext cx="11123454" cy="2809280"/>
          </a:xfrm>
          <a:prstGeom prst="roundRect">
            <a:avLst/>
          </a:prstGeom>
          <a:noFill/>
          <a:ln>
            <a:solidFill>
              <a:srgbClr val="00B0F0"/>
            </a:solidFill>
            <a:prstDash val="lgDash"/>
          </a:ln>
        </p:spPr>
        <p:txBody>
          <a:bodyPr wrap="square">
            <a:spAutoFit/>
          </a:bodyPr>
          <a:lstStyle/>
          <a:p>
            <a:pPr algn="ctr">
              <a:spcBef>
                <a:spcPts val="1200"/>
              </a:spcBef>
              <a:spcAft>
                <a:spcPts val="1200"/>
              </a:spcAft>
            </a:pPr>
            <a:r>
              <a:rPr lang="en-US" sz="4800" b="1" dirty="0">
                <a:solidFill>
                  <a:srgbClr val="C00000"/>
                </a:solidFill>
              </a:rPr>
              <a:t>LUYỆN TỪ VÀ CÂU:</a:t>
            </a:r>
          </a:p>
          <a:p>
            <a:pPr algn="ctr">
              <a:spcBef>
                <a:spcPts val="600"/>
              </a:spcBef>
            </a:pPr>
            <a:r>
              <a:rPr lang="en-US" sz="4800" b="1" dirty="0">
                <a:solidFill>
                  <a:srgbClr val="C00000"/>
                </a:solidFill>
              </a:rPr>
              <a:t>CÁCH DÙNG VÀ </a:t>
            </a:r>
          </a:p>
          <a:p>
            <a:pPr algn="ctr"/>
            <a:r>
              <a:rPr lang="en-US" sz="4800" b="1" dirty="0">
                <a:solidFill>
                  <a:srgbClr val="C00000"/>
                </a:solidFill>
              </a:rPr>
              <a:t>CÔNG DỤNG CỦA TỪ ĐIỂN</a:t>
            </a:r>
          </a:p>
        </p:txBody>
      </p:sp>
    </p:spTree>
    <p:extLst>
      <p:ext uri="{BB962C8B-B14F-4D97-AF65-F5344CB8AC3E}">
        <p14:creationId xmlns:p14="http://schemas.microsoft.com/office/powerpoint/2010/main" val="302035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417EE53-44BE-7DC3-851F-9650B687817E}"/>
              </a:ext>
            </a:extLst>
          </p:cNvPr>
          <p:cNvSpPr/>
          <p:nvPr/>
        </p:nvSpPr>
        <p:spPr>
          <a:xfrm>
            <a:off x="755218" y="2095500"/>
            <a:ext cx="10477500" cy="2971800"/>
          </a:xfrm>
          <a:prstGeom prst="rect">
            <a:avLst/>
          </a:prstGeom>
          <a:solidFill>
            <a:srgbClr val="D1EDF8"/>
          </a:solidFill>
          <a:ln>
            <a:noFill/>
          </a:ln>
          <a:effectLst>
            <a:softEdge rad="1270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E240F4-DD26-0B24-A0C3-8C684C63D285}"/>
              </a:ext>
            </a:extLst>
          </p:cNvPr>
          <p:cNvSpPr txBox="1"/>
          <p:nvPr/>
        </p:nvSpPr>
        <p:spPr>
          <a:xfrm>
            <a:off x="755218" y="378981"/>
            <a:ext cx="10636682" cy="1200329"/>
          </a:xfrm>
          <a:prstGeom prst="rect">
            <a:avLst/>
          </a:prstGeom>
          <a:noFill/>
        </p:spPr>
        <p:txBody>
          <a:bodyPr wrap="square">
            <a:spAutoFit/>
          </a:bodyPr>
          <a:lstStyle/>
          <a:p>
            <a:pPr algn="just"/>
            <a:r>
              <a:rPr lang="en-US" sz="3600" b="1">
                <a:solidFill>
                  <a:srgbClr val="0070C0"/>
                </a:solidFill>
              </a:rPr>
              <a:t>1. </a:t>
            </a:r>
            <a:r>
              <a:rPr lang="vi-VN" sz="3600" b="1">
                <a:solidFill>
                  <a:srgbClr val="0070C0"/>
                </a:solidFill>
              </a:rPr>
              <a:t>Đọc hướng dẫn dưới đây và thực hành sử dụng từ điển.</a:t>
            </a:r>
            <a:endParaRPr lang="en-US" sz="3600" b="1">
              <a:solidFill>
                <a:srgbClr val="0070C0"/>
              </a:solidFill>
            </a:endParaRPr>
          </a:p>
        </p:txBody>
      </p:sp>
      <p:sp>
        <p:nvSpPr>
          <p:cNvPr id="3" name="Rectangle 2">
            <a:extLst>
              <a:ext uri="{FF2B5EF4-FFF2-40B4-BE49-F238E27FC236}">
                <a16:creationId xmlns:a16="http://schemas.microsoft.com/office/drawing/2014/main" id="{DDDA63F3-1CE8-0683-F10A-4A5E37ACD254}"/>
              </a:ext>
            </a:extLst>
          </p:cNvPr>
          <p:cNvSpPr/>
          <p:nvPr/>
        </p:nvSpPr>
        <p:spPr>
          <a:xfrm>
            <a:off x="1269568" y="2343150"/>
            <a:ext cx="3867150" cy="2476500"/>
          </a:xfrm>
          <a:prstGeom prst="rect">
            <a:avLst/>
          </a:prstGeom>
          <a:solidFill>
            <a:srgbClr val="D1EDF8"/>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rPr>
              <a:t>(1) Chọn từ điển thích hợp với học sinh tiểu học.</a:t>
            </a:r>
          </a:p>
        </p:txBody>
      </p:sp>
      <p:pic>
        <p:nvPicPr>
          <p:cNvPr id="12" name="Picture 11">
            <a:extLst>
              <a:ext uri="{FF2B5EF4-FFF2-40B4-BE49-F238E27FC236}">
                <a16:creationId xmlns:a16="http://schemas.microsoft.com/office/drawing/2014/main" id="{17FB3140-4FB3-E3A3-E1FB-F4E240AC9E2D}"/>
              </a:ext>
            </a:extLst>
          </p:cNvPr>
          <p:cNvPicPr>
            <a:picLocks noChangeAspect="1"/>
          </p:cNvPicPr>
          <p:nvPr/>
        </p:nvPicPr>
        <p:blipFill>
          <a:blip r:embed="rId3"/>
          <a:stretch>
            <a:fillRect/>
          </a:stretch>
        </p:blipFill>
        <p:spPr>
          <a:xfrm>
            <a:off x="6867217" y="2343150"/>
            <a:ext cx="3706689" cy="2475191"/>
          </a:xfrm>
          <a:prstGeom prst="rect">
            <a:avLst/>
          </a:prstGeom>
        </p:spPr>
      </p:pic>
    </p:spTree>
    <p:extLst>
      <p:ext uri="{BB962C8B-B14F-4D97-AF65-F5344CB8AC3E}">
        <p14:creationId xmlns:p14="http://schemas.microsoft.com/office/powerpoint/2010/main" val="214966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ách từ điển , tiếng việt cho học sinh , Thành Yến , minhthangbook">
            <a:extLst>
              <a:ext uri="{FF2B5EF4-FFF2-40B4-BE49-F238E27FC236}">
                <a16:creationId xmlns:a16="http://schemas.microsoft.com/office/drawing/2014/main" id="{2F380D20-F67A-9AEC-F6CC-5D9B5AFF7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52956"/>
            <a:ext cx="2724150" cy="3561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ìa cứng) TỪ ĐIỂN TIẾNG VIỆT HOÀNG PHÊ 2022– Văn Lang - BINHBANBOOK">
            <a:extLst>
              <a:ext uri="{FF2B5EF4-FFF2-40B4-BE49-F238E27FC236}">
                <a16:creationId xmlns:a16="http://schemas.microsoft.com/office/drawing/2014/main" id="{A8D4A3A2-774A-4C40-0466-43F4C1937D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294" r="13333"/>
          <a:stretch/>
        </p:blipFill>
        <p:spPr bwMode="auto">
          <a:xfrm>
            <a:off x="3569586" y="1367080"/>
            <a:ext cx="3651066" cy="45332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ừ điển Vietlex">
            <a:extLst>
              <a:ext uri="{FF2B5EF4-FFF2-40B4-BE49-F238E27FC236}">
                <a16:creationId xmlns:a16="http://schemas.microsoft.com/office/drawing/2014/main" id="{DBAA7DFF-CC56-C2C7-CB49-56E320419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8513" y="2448894"/>
            <a:ext cx="2581275" cy="415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14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417EE53-44BE-7DC3-851F-9650B687817E}"/>
              </a:ext>
            </a:extLst>
          </p:cNvPr>
          <p:cNvSpPr/>
          <p:nvPr/>
        </p:nvSpPr>
        <p:spPr>
          <a:xfrm>
            <a:off x="213519" y="1636460"/>
            <a:ext cx="11734800" cy="5010151"/>
          </a:xfrm>
          <a:prstGeom prst="rect">
            <a:avLst/>
          </a:prstGeom>
          <a:solidFill>
            <a:srgbClr val="D1EDF8"/>
          </a:solidFill>
          <a:ln>
            <a:noFill/>
          </a:ln>
          <a:effectLst>
            <a:softEdge rad="1270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E240F4-DD26-0B24-A0C3-8C684C63D285}"/>
              </a:ext>
            </a:extLst>
          </p:cNvPr>
          <p:cNvSpPr txBox="1"/>
          <p:nvPr/>
        </p:nvSpPr>
        <p:spPr>
          <a:xfrm>
            <a:off x="755218" y="378981"/>
            <a:ext cx="10636682" cy="1200329"/>
          </a:xfrm>
          <a:prstGeom prst="rect">
            <a:avLst/>
          </a:prstGeom>
          <a:noFill/>
        </p:spPr>
        <p:txBody>
          <a:bodyPr wrap="square">
            <a:spAutoFit/>
          </a:bodyPr>
          <a:lstStyle/>
          <a:p>
            <a:pPr algn="just"/>
            <a:r>
              <a:rPr lang="en-US" sz="3600" b="1">
                <a:solidFill>
                  <a:srgbClr val="0070C0"/>
                </a:solidFill>
              </a:rPr>
              <a:t>1. </a:t>
            </a:r>
            <a:r>
              <a:rPr lang="vi-VN" sz="3600" b="1">
                <a:solidFill>
                  <a:srgbClr val="0070C0"/>
                </a:solidFill>
              </a:rPr>
              <a:t>Đọc hướng dẫn dưới đây và thực hành sử dụng từ điển.</a:t>
            </a:r>
            <a:endParaRPr lang="en-US" sz="3600" b="1">
              <a:solidFill>
                <a:srgbClr val="0070C0"/>
              </a:solidFill>
            </a:endParaRPr>
          </a:p>
        </p:txBody>
      </p:sp>
      <p:sp>
        <p:nvSpPr>
          <p:cNvPr id="3" name="Rectangle 2">
            <a:extLst>
              <a:ext uri="{FF2B5EF4-FFF2-40B4-BE49-F238E27FC236}">
                <a16:creationId xmlns:a16="http://schemas.microsoft.com/office/drawing/2014/main" id="{DDDA63F3-1CE8-0683-F10A-4A5E37ACD254}"/>
              </a:ext>
            </a:extLst>
          </p:cNvPr>
          <p:cNvSpPr/>
          <p:nvPr/>
        </p:nvSpPr>
        <p:spPr>
          <a:xfrm>
            <a:off x="433157" y="1894111"/>
            <a:ext cx="2519593" cy="4494848"/>
          </a:xfrm>
          <a:prstGeom prst="rect">
            <a:avLst/>
          </a:prstGeom>
          <a:solidFill>
            <a:srgbClr val="D1EDF8"/>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(2) Đọc </a:t>
            </a:r>
            <a:r>
              <a:rPr lang="en-US" sz="3200" i="1">
                <a:solidFill>
                  <a:srgbClr val="000000"/>
                </a:solidFill>
              </a:rPr>
              <a:t>Hướng dẫn sử dụng </a:t>
            </a:r>
            <a:r>
              <a:rPr lang="en-US" sz="3200">
                <a:solidFill>
                  <a:srgbClr val="000000"/>
                </a:solidFill>
              </a:rPr>
              <a:t>(cách sắp xếp mục từ và các thông tin cần thiết khác).</a:t>
            </a:r>
          </a:p>
        </p:txBody>
      </p:sp>
      <p:sp>
        <p:nvSpPr>
          <p:cNvPr id="2" name="Rectangle 1">
            <a:extLst>
              <a:ext uri="{FF2B5EF4-FFF2-40B4-BE49-F238E27FC236}">
                <a16:creationId xmlns:a16="http://schemas.microsoft.com/office/drawing/2014/main" id="{BD8DF96E-497C-56D1-762E-8D110B2D5F95}"/>
              </a:ext>
            </a:extLst>
          </p:cNvPr>
          <p:cNvSpPr/>
          <p:nvPr/>
        </p:nvSpPr>
        <p:spPr>
          <a:xfrm>
            <a:off x="3486151" y="1894111"/>
            <a:ext cx="8039100" cy="449484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HƯỚNG DẪN SỬ DỤNG</a:t>
            </a:r>
          </a:p>
          <a:p>
            <a:pPr algn="just"/>
            <a:r>
              <a:rPr lang="en-US" sz="3200">
                <a:solidFill>
                  <a:srgbClr val="000000"/>
                </a:solidFill>
              </a:rPr>
              <a:t>1. Các mục từ được sắp xếp theo thứ tự chữ cái A, Ă, Â, B, C, D, Đ, E, Ê, G, H, I, K, L, M, N, O, Ô, Ơ, P, Q, R, S, T, U, Ư, V, X, Y và thứ tự dấu thanh (thanh điệu): ngang (không dấu), huyền, hỏi, ngã, sắc, nặng.</a:t>
            </a:r>
          </a:p>
          <a:p>
            <a:pPr algn="just"/>
            <a:r>
              <a:rPr lang="en-US" sz="3200">
                <a:solidFill>
                  <a:srgbClr val="000000"/>
                </a:solidFill>
              </a:rPr>
              <a:t>2. Các từ đồng âm khác nghĩa được sắp xếp thành các mục từ riêng, có đánh số 1, 2, 3,… sát sau mỗi từ để khu biệt.</a:t>
            </a:r>
          </a:p>
        </p:txBody>
      </p:sp>
    </p:spTree>
    <p:extLst>
      <p:ext uri="{BB962C8B-B14F-4D97-AF65-F5344CB8AC3E}">
        <p14:creationId xmlns:p14="http://schemas.microsoft.com/office/powerpoint/2010/main" val="199026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417EE53-44BE-7DC3-851F-9650B687817E}"/>
              </a:ext>
            </a:extLst>
          </p:cNvPr>
          <p:cNvSpPr/>
          <p:nvPr/>
        </p:nvSpPr>
        <p:spPr>
          <a:xfrm>
            <a:off x="213519" y="1636460"/>
            <a:ext cx="11734800" cy="5010151"/>
          </a:xfrm>
          <a:prstGeom prst="rect">
            <a:avLst/>
          </a:prstGeom>
          <a:solidFill>
            <a:srgbClr val="D1EDF8"/>
          </a:solidFill>
          <a:ln>
            <a:noFill/>
          </a:ln>
          <a:effectLst>
            <a:softEdge rad="1270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E240F4-DD26-0B24-A0C3-8C684C63D285}"/>
              </a:ext>
            </a:extLst>
          </p:cNvPr>
          <p:cNvSpPr txBox="1"/>
          <p:nvPr/>
        </p:nvSpPr>
        <p:spPr>
          <a:xfrm>
            <a:off x="755218" y="378981"/>
            <a:ext cx="10636682" cy="1200329"/>
          </a:xfrm>
          <a:prstGeom prst="rect">
            <a:avLst/>
          </a:prstGeom>
          <a:noFill/>
        </p:spPr>
        <p:txBody>
          <a:bodyPr wrap="square">
            <a:spAutoFit/>
          </a:bodyPr>
          <a:lstStyle/>
          <a:p>
            <a:pPr algn="just"/>
            <a:r>
              <a:rPr lang="en-US" sz="3600" b="1">
                <a:solidFill>
                  <a:srgbClr val="0070C0"/>
                </a:solidFill>
              </a:rPr>
              <a:t>1. </a:t>
            </a:r>
            <a:r>
              <a:rPr lang="vi-VN" sz="3600" b="1">
                <a:solidFill>
                  <a:srgbClr val="0070C0"/>
                </a:solidFill>
              </a:rPr>
              <a:t>Đọc hướng dẫn dưới đây và thực hành sử dụng từ điển.</a:t>
            </a:r>
            <a:endParaRPr lang="en-US" sz="3600" b="1">
              <a:solidFill>
                <a:srgbClr val="0070C0"/>
              </a:solidFill>
            </a:endParaRPr>
          </a:p>
        </p:txBody>
      </p:sp>
      <p:sp>
        <p:nvSpPr>
          <p:cNvPr id="3" name="Rectangle 2">
            <a:extLst>
              <a:ext uri="{FF2B5EF4-FFF2-40B4-BE49-F238E27FC236}">
                <a16:creationId xmlns:a16="http://schemas.microsoft.com/office/drawing/2014/main" id="{DDDA63F3-1CE8-0683-F10A-4A5E37ACD254}"/>
              </a:ext>
            </a:extLst>
          </p:cNvPr>
          <p:cNvSpPr/>
          <p:nvPr/>
        </p:nvSpPr>
        <p:spPr>
          <a:xfrm>
            <a:off x="636589" y="2513056"/>
            <a:ext cx="3472093" cy="1220744"/>
          </a:xfrm>
          <a:prstGeom prst="rect">
            <a:avLst/>
          </a:prstGeom>
          <a:solidFill>
            <a:srgbClr val="D1EDF8"/>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(3) Đọc bảng chữ viết tắt.</a:t>
            </a:r>
          </a:p>
        </p:txBody>
      </p:sp>
      <p:sp>
        <p:nvSpPr>
          <p:cNvPr id="2" name="Rectangle 1">
            <a:extLst>
              <a:ext uri="{FF2B5EF4-FFF2-40B4-BE49-F238E27FC236}">
                <a16:creationId xmlns:a16="http://schemas.microsoft.com/office/drawing/2014/main" id="{BD8DF96E-497C-56D1-762E-8D110B2D5F95}"/>
              </a:ext>
            </a:extLst>
          </p:cNvPr>
          <p:cNvSpPr/>
          <p:nvPr/>
        </p:nvSpPr>
        <p:spPr>
          <a:xfrm>
            <a:off x="4705351" y="2513056"/>
            <a:ext cx="6819900" cy="31817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CHỮ VIẾT TẮT</a:t>
            </a:r>
          </a:p>
          <a:p>
            <a:pPr algn="just"/>
            <a:r>
              <a:rPr lang="en-US" sz="3200">
                <a:solidFill>
                  <a:srgbClr val="000000"/>
                </a:solidFill>
              </a:rPr>
              <a:t>cd: ca dao		nh: như</a:t>
            </a:r>
          </a:p>
          <a:p>
            <a:pPr algn="just"/>
            <a:r>
              <a:rPr lang="en-US" sz="3200">
                <a:solidFill>
                  <a:srgbClr val="000000"/>
                </a:solidFill>
              </a:rPr>
              <a:t>dt: danh từ		pht: phụ từ</a:t>
            </a:r>
          </a:p>
          <a:p>
            <a:pPr algn="just"/>
            <a:r>
              <a:rPr lang="en-US" sz="3200">
                <a:solidFill>
                  <a:srgbClr val="000000"/>
                </a:solidFill>
              </a:rPr>
              <a:t>đph: địa phương	thng: thành ngữ</a:t>
            </a:r>
          </a:p>
          <a:p>
            <a:pPr algn="just"/>
            <a:r>
              <a:rPr lang="en-US" sz="3200">
                <a:solidFill>
                  <a:srgbClr val="000000"/>
                </a:solidFill>
              </a:rPr>
              <a:t>kng: khẩu ngữ		tt: tính từ</a:t>
            </a:r>
          </a:p>
        </p:txBody>
      </p:sp>
      <p:sp>
        <p:nvSpPr>
          <p:cNvPr id="5" name="Rectangle 4">
            <a:extLst>
              <a:ext uri="{FF2B5EF4-FFF2-40B4-BE49-F238E27FC236}">
                <a16:creationId xmlns:a16="http://schemas.microsoft.com/office/drawing/2014/main" id="{2D85CDD2-4895-D0F4-702D-BF0B0D368A8D}"/>
              </a:ext>
            </a:extLst>
          </p:cNvPr>
          <p:cNvSpPr/>
          <p:nvPr/>
        </p:nvSpPr>
        <p:spPr>
          <a:xfrm>
            <a:off x="636588" y="4474108"/>
            <a:ext cx="3472093" cy="1220744"/>
          </a:xfrm>
          <a:prstGeom prst="rect">
            <a:avLst/>
          </a:prstGeom>
          <a:solidFill>
            <a:srgbClr val="D1EDF8"/>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(4) Tra từ cần tìm.</a:t>
            </a:r>
          </a:p>
        </p:txBody>
      </p:sp>
    </p:spTree>
    <p:extLst>
      <p:ext uri="{BB962C8B-B14F-4D97-AF65-F5344CB8AC3E}">
        <p14:creationId xmlns:p14="http://schemas.microsoft.com/office/powerpoint/2010/main" val="219023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Lst>
  </p:timing>
</p:sld>
</file>

<file path=ppt/theme/theme1.xml><?xml version="1.0" encoding="utf-8"?>
<a:theme xmlns:a="http://schemas.openxmlformats.org/drawingml/2006/main" name="Cute Pre-K Lesson by Slidesgo">
  <a:themeElements>
    <a:clrScheme name="Simple Light">
      <a:dk1>
        <a:srgbClr val="272727"/>
      </a:dk1>
      <a:lt1>
        <a:srgbClr val="FFFAEB"/>
      </a:lt1>
      <a:dk2>
        <a:srgbClr val="FFFFFF"/>
      </a:dk2>
      <a:lt2>
        <a:srgbClr val="EEEEEE"/>
      </a:lt2>
      <a:accent1>
        <a:srgbClr val="A3BAD9"/>
      </a:accent1>
      <a:accent2>
        <a:srgbClr val="738CBF"/>
      </a:accent2>
      <a:accent3>
        <a:srgbClr val="F4A95D"/>
      </a:accent3>
      <a:accent4>
        <a:srgbClr val="FBAFAA"/>
      </a:accent4>
      <a:accent5>
        <a:srgbClr val="CFD982"/>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1667</TotalTime>
  <Words>650</Words>
  <Application>Microsoft Office PowerPoint</Application>
  <PresentationFormat>Custom</PresentationFormat>
  <Paragraphs>72</Paragraphs>
  <Slides>24</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Times New Roman</vt:lpstr>
      <vt:lpstr>Wingdings</vt:lpstr>
      <vt:lpstr>Poppins</vt:lpstr>
      <vt:lpstr>Londrina Solid</vt:lpstr>
      <vt:lpstr>Arial-Rounded</vt:lpstr>
      <vt:lpstr>.TMC-Ong Do</vt:lpstr>
      <vt:lpstr>AvantGarde</vt:lpstr>
      <vt:lpstr>Cute Pre-K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Pre-k Lesson</dc:title>
  <dc:creator>PC</dc:creator>
  <cp:lastModifiedBy>STD_DELL</cp:lastModifiedBy>
  <cp:revision>227</cp:revision>
  <dcterms:modified xsi:type="dcterms:W3CDTF">2024-10-27T01:54:56Z</dcterms:modified>
</cp:coreProperties>
</file>