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</p:sldMasterIdLst>
  <p:notesMasterIdLst>
    <p:notesMasterId r:id="rId26"/>
  </p:notesMasterIdLst>
  <p:handoutMasterIdLst>
    <p:handoutMasterId r:id="rId27"/>
  </p:handoutMasterIdLst>
  <p:sldIdLst>
    <p:sldId id="369" r:id="rId4"/>
    <p:sldId id="484" r:id="rId5"/>
    <p:sldId id="501" r:id="rId6"/>
    <p:sldId id="504" r:id="rId7"/>
    <p:sldId id="503" r:id="rId8"/>
    <p:sldId id="462" r:id="rId9"/>
    <p:sldId id="463" r:id="rId10"/>
    <p:sldId id="464" r:id="rId11"/>
    <p:sldId id="465" r:id="rId12"/>
    <p:sldId id="506" r:id="rId13"/>
    <p:sldId id="470" r:id="rId14"/>
    <p:sldId id="467" r:id="rId15"/>
    <p:sldId id="547" r:id="rId16"/>
    <p:sldId id="474" r:id="rId17"/>
    <p:sldId id="505" r:id="rId18"/>
    <p:sldId id="507" r:id="rId19"/>
    <p:sldId id="545" r:id="rId20"/>
    <p:sldId id="477" r:id="rId21"/>
    <p:sldId id="479" r:id="rId22"/>
    <p:sldId id="478" r:id="rId23"/>
    <p:sldId id="480" r:id="rId24"/>
    <p:sldId id="481" r:id="rId25"/>
  </p:sldIdLst>
  <p:sldSz cx="9144000" cy="5143500" type="screen16x9"/>
  <p:notesSz cx="6858000" cy="9144000"/>
  <p:embeddedFontLst>
    <p:embeddedFont>
      <p:font typeface="Barriecito" panose="020B0604020202020204" charset="0"/>
      <p:regular r:id="rId28"/>
      <p:bold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Dosis" pitchFamily="2" charset="0"/>
      <p:regular r:id="rId38"/>
      <p:bold r:id="rId39"/>
    </p:embeddedFont>
    <p:embeddedFont>
      <p:font typeface="Lucida Handwriting" panose="03010101010101010101" pitchFamily="66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D5A"/>
    <a:srgbClr val="144C3F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5853"/>
  </p:normalViewPr>
  <p:slideViewPr>
    <p:cSldViewPr snapToGrid="0">
      <p:cViewPr varScale="1">
        <p:scale>
          <a:sx n="84" d="100"/>
          <a:sy n="84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02:17:11.6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79.81641"/>
      <inkml:brushProperty name="anchorY" value="8183.12842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09:05:2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713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22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the question</a:t>
            </a:r>
          </a:p>
          <a:p>
            <a:r>
              <a:rPr lang="x-none" dirty="0"/>
              <a:t>correct pronunciation if possible</a:t>
            </a:r>
          </a:p>
        </p:txBody>
      </p:sp>
    </p:spTree>
    <p:extLst>
      <p:ext uri="{BB962C8B-B14F-4D97-AF65-F5344CB8AC3E}">
        <p14:creationId xmlns:p14="http://schemas.microsoft.com/office/powerpoint/2010/main" val="67880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53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1" name="Google Shape;4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0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1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8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29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7679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0" r:id="rId6"/>
    <p:sldLayoutId id="2147483731" r:id="rId7"/>
    <p:sldLayoutId id="214748373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10/3/2024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publicdomainpictures.net/view-image.php?image=103410&amp;picture=check-mark-on-red-plate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customXml" Target="../ink/ink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hool bus and cow in front of a white board&#10;&#10;Description automatically generated">
            <a:extLst>
              <a:ext uri="{FF2B5EF4-FFF2-40B4-BE49-F238E27FC236}">
                <a16:creationId xmlns:a16="http://schemas.microsoft.com/office/drawing/2014/main" id="{49354BB2-2200-3CFC-B070-877161D6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64785" y="246386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325EC-69D8-5C9A-02D4-C59B2121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119659"/>
            <a:ext cx="8879118" cy="272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E6AB4-3DE3-B4D2-67B6-5F70AA303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00495" y="3370486"/>
            <a:ext cx="278128" cy="27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4318F-3CBD-CBB4-C03B-7130E7683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89797" y="3370486"/>
            <a:ext cx="278128" cy="27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Track 28">
            <a:hlinkClick r:id="" action="ppaction://media"/>
            <a:extLst>
              <a:ext uri="{FF2B5EF4-FFF2-40B4-BE49-F238E27FC236}">
                <a16:creationId xmlns:a16="http://schemas.microsoft.com/office/drawing/2014/main" id="{656F2EDC-BB61-16E8-CB81-460A0C577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3950" y="1119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6D91938-9FEF-E008-D8AE-EE57E09C3135}"/>
              </a:ext>
            </a:extLst>
          </p:cNvPr>
          <p:cNvSpPr/>
          <p:nvPr/>
        </p:nvSpPr>
        <p:spPr>
          <a:xfrm>
            <a:off x="133589" y="2656430"/>
            <a:ext cx="4377267" cy="2222759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0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1.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Hello, Nam. </a:t>
            </a:r>
          </a:p>
          <a:p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Hello, Ms Hoa.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What day is it today? </a:t>
            </a:r>
            <a:b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Nam: It’s Wednesday.</a:t>
            </a:r>
            <a:b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Ms Hoa: OK. </a:t>
            </a:r>
          </a:p>
          <a:p>
            <a:pPr algn="ctr"/>
            <a:endParaRPr lang="x-none" b="1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D4EF593-3249-6324-3BCC-07420ADF647E}"/>
              </a:ext>
            </a:extLst>
          </p:cNvPr>
          <p:cNvSpPr/>
          <p:nvPr/>
        </p:nvSpPr>
        <p:spPr>
          <a:xfrm>
            <a:off x="4606977" y="2656430"/>
            <a:ext cx="4377267" cy="225525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2.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Hello, Mai.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Hello, Mr Long.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What day is </a:t>
            </a:r>
            <a:r>
              <a:rPr lang="x-none" sz="2200" i="1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it today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? </a:t>
            </a:r>
          </a:p>
          <a:p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Mai: It’s Thursday.</a:t>
            </a:r>
            <a:b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</a:t>
            </a:r>
            <a:r>
              <a:rPr lang="x-none" sz="2200" i="1" dirty="0">
                <a:solidFill>
                  <a:srgbClr val="1D6D5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Mr Long: Good. </a:t>
            </a:r>
          </a:p>
          <a:p>
            <a:pPr algn="ctr"/>
            <a:endParaRPr lang="x-none" sz="2200" i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14:cNvPr>
              <p14:cNvContentPartPr/>
              <p14:nvPr/>
            </p14:nvContentPartPr>
            <p14:xfrm>
              <a:off x="7585925" y="-59379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8285" y="-6114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88A9CB-C28C-21C1-EB32-8F40F019F1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4852" y="-14610"/>
            <a:ext cx="8154650" cy="2556731"/>
          </a:xfrm>
          <a:prstGeom prst="rect">
            <a:avLst/>
          </a:prstGeom>
        </p:spPr>
      </p:pic>
      <p:pic>
        <p:nvPicPr>
          <p:cNvPr id="2" name="Track 28">
            <a:hlinkClick r:id="" action="ppaction://media"/>
            <a:extLst>
              <a:ext uri="{FF2B5EF4-FFF2-40B4-BE49-F238E27FC236}">
                <a16:creationId xmlns:a16="http://schemas.microsoft.com/office/drawing/2014/main" id="{E634B2E3-5BD1-BEB4-B897-6D656DA22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7377" y="-14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842462" y="2422458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b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86195" y="1127961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8505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7B3E6A-A5BF-38F9-BCE8-80993D86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5"/>
            <a:ext cx="9148429" cy="4945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ACDE2A-B728-D75F-0374-4BE7D6BD48C7}"/>
              </a:ext>
            </a:extLst>
          </p:cNvPr>
          <p:cNvSpPr txBox="1"/>
          <p:nvPr/>
        </p:nvSpPr>
        <p:spPr>
          <a:xfrm>
            <a:off x="1782850" y="1245621"/>
            <a:ext cx="156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Monday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D617F-B081-D55A-1809-8DA5C12DB180}"/>
              </a:ext>
            </a:extLst>
          </p:cNvPr>
          <p:cNvSpPr txBox="1"/>
          <p:nvPr/>
        </p:nvSpPr>
        <p:spPr>
          <a:xfrm>
            <a:off x="1875722" y="2364305"/>
            <a:ext cx="147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Friday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B8C0-7CAF-FD5A-9D6B-674DA3547D58}"/>
              </a:ext>
            </a:extLst>
          </p:cNvPr>
          <p:cNvSpPr txBox="1"/>
          <p:nvPr/>
        </p:nvSpPr>
        <p:spPr>
          <a:xfrm>
            <a:off x="1263070" y="3024088"/>
            <a:ext cx="19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368FF-037B-A179-7306-2750E042538C}"/>
              </a:ext>
            </a:extLst>
          </p:cNvPr>
          <p:cNvSpPr txBox="1"/>
          <p:nvPr/>
        </p:nvSpPr>
        <p:spPr>
          <a:xfrm>
            <a:off x="1623832" y="3451922"/>
            <a:ext cx="112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7F705-5874-73E8-3DAC-67AE0FF71864}"/>
              </a:ext>
            </a:extLst>
          </p:cNvPr>
          <p:cNvSpPr txBox="1"/>
          <p:nvPr/>
        </p:nvSpPr>
        <p:spPr>
          <a:xfrm>
            <a:off x="3260298" y="4142772"/>
            <a:ext cx="12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today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D10EC-2F7B-D409-2102-850DDE815BA2}"/>
              </a:ext>
            </a:extLst>
          </p:cNvPr>
          <p:cNvSpPr txBox="1"/>
          <p:nvPr/>
        </p:nvSpPr>
        <p:spPr>
          <a:xfrm>
            <a:off x="1389397" y="4549470"/>
            <a:ext cx="219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 Thursday</a:t>
            </a:r>
          </a:p>
        </p:txBody>
      </p:sp>
    </p:spTree>
    <p:extLst>
      <p:ext uri="{BB962C8B-B14F-4D97-AF65-F5344CB8AC3E}">
        <p14:creationId xmlns:p14="http://schemas.microsoft.com/office/powerpoint/2010/main" val="2181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p3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4" name="Google Shape;4174;p32"/>
          <p:cNvSpPr txBox="1">
            <a:spLocks noGrp="1"/>
          </p:cNvSpPr>
          <p:nvPr>
            <p:ph type="title"/>
          </p:nvPr>
        </p:nvSpPr>
        <p:spPr>
          <a:xfrm>
            <a:off x="1824691" y="2504266"/>
            <a:ext cx="5612100" cy="165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75" name="Google Shape;4175;p3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  <p:grpSp>
        <p:nvGrpSpPr>
          <p:cNvPr id="4176" name="Google Shape;4176;p3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177" name="Google Shape;4177;p3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3" name="Google Shape;4273;p3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274" name="Google Shape;4274;p3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1" name="Google Shape;4381;p3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382" name="Google Shape;4382;p3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5" name="Google Shape;4385;p3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386" name="Google Shape;4386;p3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3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393" name="Google Shape;4393;p3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4" name="Google Shape;4404;p3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405" name="Google Shape;4405;p3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4" name="Google Shape;4414;p3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415" name="Google Shape;4415;p3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3" name="Google Shape;4423;p3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424" name="Google Shape;4424;p3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19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2A330-5A0B-EEAD-2715-546F8B56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7" y="-1499"/>
            <a:ext cx="8064707" cy="51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618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6AF4C7-0C23-7976-D8CD-CA9E12D4B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6"/>
                    </a14:imgEffect>
                  </a14:imgLayer>
                </a14:imgProps>
              </a:ext>
            </a:extLst>
          </a:blip>
          <a:srcRect t="60266" r="63458"/>
          <a:stretch/>
        </p:blipFill>
        <p:spPr>
          <a:xfrm>
            <a:off x="1859738" y="1397749"/>
            <a:ext cx="5314521" cy="3221182"/>
          </a:xfrm>
          <a:prstGeom prst="rect">
            <a:avLst/>
          </a:prstGeom>
          <a:scene3d>
            <a:camera prst="orthographicFront">
              <a:rot lat="3000000" lon="1200000" rev="0"/>
            </a:camera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9D9DD8-304D-AF57-03FC-32DD8FB1AD87}"/>
              </a:ext>
            </a:extLst>
          </p:cNvPr>
          <p:cNvSpPr txBox="1"/>
          <p:nvPr/>
        </p:nvSpPr>
        <p:spPr>
          <a:xfrm>
            <a:off x="4072040" y="204716"/>
            <a:ext cx="4498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rgbClr val="0070C0"/>
                </a:solidFill>
              </a:rPr>
              <a:t>GUESS THE WORD</a:t>
            </a:r>
            <a:r>
              <a:rPr lang="en-US" sz="3000" dirty="0">
                <a:solidFill>
                  <a:srgbClr val="0070C0"/>
                </a:solidFill>
              </a:rPr>
              <a:t>S.</a:t>
            </a:r>
            <a:endParaRPr lang="x-none" sz="30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D19B6-1967-6BB8-0B86-FFD2CFB56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23" r="63516"/>
          <a:stretch/>
        </p:blipFill>
        <p:spPr>
          <a:xfrm rot="700976">
            <a:off x="1305690" y="1675160"/>
            <a:ext cx="6532622" cy="2666359"/>
          </a:xfrm>
          <a:prstGeom prst="rect">
            <a:avLst/>
          </a:prstGeom>
          <a:scene3d>
            <a:camera prst="orthographicFront">
              <a:rot lat="60000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254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CFF4D-B9FA-FCA2-829E-C8C9D2BD2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t="74259" r="75047"/>
          <a:stretch/>
        </p:blipFill>
        <p:spPr>
          <a:xfrm>
            <a:off x="2490456" y="1767046"/>
            <a:ext cx="4530436" cy="2628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97F82-B577-7675-D2CA-471AC954E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259" r="75047"/>
          <a:stretch/>
        </p:blipFill>
        <p:spPr>
          <a:xfrm>
            <a:off x="2490456" y="1798633"/>
            <a:ext cx="4421563" cy="256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D02C6-64AB-1BB4-A088-D7A38151A24E}"/>
              </a:ext>
            </a:extLst>
          </p:cNvPr>
          <p:cNvSpPr txBox="1"/>
          <p:nvPr/>
        </p:nvSpPr>
        <p:spPr>
          <a:xfrm>
            <a:off x="5242064" y="747588"/>
            <a:ext cx="41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0070C0"/>
                </a:solidFill>
              </a:rPr>
              <a:t>5 </a:t>
            </a:r>
            <a:r>
              <a:rPr lang="vi-VN" sz="3200" dirty="0">
                <a:solidFill>
                  <a:srgbClr val="0070C0"/>
                </a:solidFill>
              </a:rPr>
              <a:t>seconds to </a:t>
            </a:r>
            <a:r>
              <a:rPr lang="vi-VN" sz="3200">
                <a:solidFill>
                  <a:srgbClr val="0070C0"/>
                </a:solidFill>
              </a:rPr>
              <a:t>find it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91" y="2614689"/>
            <a:ext cx="5342998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637397" y="2669612"/>
            <a:ext cx="493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LESSON 1 -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PERIOD 2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67887" y="4826162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468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FFEC30-E7D9-ECF8-198F-D6BCB7E9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3" r="92689"/>
          <a:stretch/>
        </p:blipFill>
        <p:spPr>
          <a:xfrm>
            <a:off x="1880435" y="1795957"/>
            <a:ext cx="1240900" cy="2942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A198D-95FB-F9F6-E752-463E02713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3" r="75417"/>
          <a:stretch/>
        </p:blipFill>
        <p:spPr>
          <a:xfrm>
            <a:off x="1880435" y="1231094"/>
            <a:ext cx="4650994" cy="3532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0B2F1-5869-85CA-2E9F-A46B2A789D69}"/>
              </a:ext>
            </a:extLst>
          </p:cNvPr>
          <p:cNvSpPr txBox="1"/>
          <p:nvPr/>
        </p:nvSpPr>
        <p:spPr>
          <a:xfrm>
            <a:off x="4397189" y="83683"/>
            <a:ext cx="5042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0070C0"/>
                </a:solidFill>
              </a:rPr>
              <a:t>10 seconds to spell and say the word </a:t>
            </a:r>
            <a:r>
              <a:rPr lang="x-none" sz="3200">
                <a:solidFill>
                  <a:srgbClr val="0070C0"/>
                </a:solidFill>
              </a:rPr>
              <a:t>out </a:t>
            </a:r>
            <a:r>
              <a:rPr lang="vi-VN" sz="3200">
                <a:solidFill>
                  <a:srgbClr val="0070C0"/>
                </a:solidFill>
              </a:rPr>
              <a:t>loud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E74B57-F2E4-7419-9246-3A3CA27DB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60" r="83214" b="1477"/>
          <a:stretch/>
        </p:blipFill>
        <p:spPr>
          <a:xfrm>
            <a:off x="2018103" y="1449771"/>
            <a:ext cx="5269596" cy="3313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12A2B-BF02-72B0-FCE2-2CFB09ECDEDD}"/>
              </a:ext>
            </a:extLst>
          </p:cNvPr>
          <p:cNvSpPr txBox="1"/>
          <p:nvPr/>
        </p:nvSpPr>
        <p:spPr>
          <a:xfrm>
            <a:off x="4821981" y="380398"/>
            <a:ext cx="432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0070C0"/>
                </a:solidFill>
              </a:rPr>
              <a:t>5</a:t>
            </a:r>
            <a:r>
              <a:rPr lang="vi-VN" sz="320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seconds to say the word </a:t>
            </a:r>
            <a:r>
              <a:rPr lang="vi-VN" sz="3200">
                <a:solidFill>
                  <a:srgbClr val="0070C0"/>
                </a:solidFill>
              </a:rPr>
              <a:t>out loud </a:t>
            </a:r>
            <a:r>
              <a:rPr lang="x-none" sz="3200">
                <a:solidFill>
                  <a:srgbClr val="0070C0"/>
                </a:solidFill>
              </a:rPr>
              <a:t> </a:t>
            </a:r>
            <a:endParaRPr lang="x-non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4B360-A0A4-769F-D7B6-E1FD3F2F4925}"/>
              </a:ext>
            </a:extLst>
          </p:cNvPr>
          <p:cNvSpPr txBox="1"/>
          <p:nvPr/>
        </p:nvSpPr>
        <p:spPr>
          <a:xfrm>
            <a:off x="4069829" y="826641"/>
            <a:ext cx="472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70C0"/>
                </a:solidFill>
              </a:rPr>
              <a:t>Which letter</a:t>
            </a:r>
            <a:r>
              <a:rPr lang="en-US" sz="3200">
                <a:solidFill>
                  <a:srgbClr val="0070C0"/>
                </a:solidFill>
              </a:rPr>
              <a:t> is </a:t>
            </a:r>
            <a:r>
              <a:rPr lang="vi-VN" sz="3200">
                <a:solidFill>
                  <a:srgbClr val="0070C0"/>
                </a:solidFill>
              </a:rPr>
              <a:t>missing</a:t>
            </a:r>
            <a:r>
              <a:rPr lang="vi-VN" sz="3200" dirty="0">
                <a:solidFill>
                  <a:srgbClr val="0070C0"/>
                </a:solidFill>
              </a:rPr>
              <a:t>?</a:t>
            </a:r>
            <a:endParaRPr lang="x-none" sz="3200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FA564A-2E73-E3D9-0C27-4E6E6F58D4EE}"/>
              </a:ext>
            </a:extLst>
          </p:cNvPr>
          <p:cNvGrpSpPr/>
          <p:nvPr/>
        </p:nvGrpSpPr>
        <p:grpSpPr>
          <a:xfrm>
            <a:off x="2021169" y="1802547"/>
            <a:ext cx="5949789" cy="2274153"/>
            <a:chOff x="2152811" y="1827947"/>
            <a:chExt cx="3430891" cy="18433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2B77AC-8EB2-1FDC-0261-DDD385F8E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8021" r="69806" b="-1"/>
            <a:stretch/>
          </p:blipFill>
          <p:spPr>
            <a:xfrm>
              <a:off x="2152811" y="2115404"/>
              <a:ext cx="3430891" cy="1404866"/>
            </a:xfrm>
            <a:prstGeom prst="rect">
              <a:avLst/>
            </a:prstGeom>
          </p:spPr>
        </p:pic>
        <p:sp>
          <p:nvSpPr>
            <p:cNvPr id="5" name="Explosion 2 4">
              <a:extLst>
                <a:ext uri="{FF2B5EF4-FFF2-40B4-BE49-F238E27FC236}">
                  <a16:creationId xmlns:a16="http://schemas.microsoft.com/office/drawing/2014/main" id="{F1A1B0E3-9FA5-9B20-6C6B-693318404460}"/>
                </a:ext>
              </a:extLst>
            </p:cNvPr>
            <p:cNvSpPr/>
            <p:nvPr/>
          </p:nvSpPr>
          <p:spPr>
            <a:xfrm>
              <a:off x="2152811" y="2115403"/>
              <a:ext cx="682388" cy="1555845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Explosion 2 5">
              <a:extLst>
                <a:ext uri="{FF2B5EF4-FFF2-40B4-BE49-F238E27FC236}">
                  <a16:creationId xmlns:a16="http://schemas.microsoft.com/office/drawing/2014/main" id="{DF1FE6C1-5B0C-8ABB-D570-2856B92DD4C2}"/>
                </a:ext>
              </a:extLst>
            </p:cNvPr>
            <p:cNvSpPr/>
            <p:nvPr/>
          </p:nvSpPr>
          <p:spPr>
            <a:xfrm>
              <a:off x="3493827" y="1827947"/>
              <a:ext cx="545910" cy="169232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58A6A7-AACC-E5A3-969B-A59714BB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4" r="69644"/>
          <a:stretch/>
        </p:blipFill>
        <p:spPr>
          <a:xfrm>
            <a:off x="1896481" y="1959707"/>
            <a:ext cx="6074477" cy="21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208318" y="124389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501574" y="34365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42125" y="35050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321408" y="124945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257692" y="1293667"/>
            <a:ext cx="2748271" cy="7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sz="25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428469" y="42967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sz="3600"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21449" y="358782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300742" y="135609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270566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346925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324797" y="234911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</a:pPr>
            <a:r>
              <a:rPr lang="en-US" sz="30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b="1"/>
          </a:p>
        </p:txBody>
      </p:sp>
      <p:sp>
        <p:nvSpPr>
          <p:cNvPr id="3122" name="Google Shape;3122;p3"/>
          <p:cNvSpPr txBox="1"/>
          <p:nvPr/>
        </p:nvSpPr>
        <p:spPr>
          <a:xfrm>
            <a:off x="2403656" y="2254208"/>
            <a:ext cx="2708727" cy="13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tick.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520260" y="3481164"/>
            <a:ext cx="3298500" cy="55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read.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125751" y="1351893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play.  </a:t>
            </a:r>
            <a:endParaRPr sz="32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247650" y="2274591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</a:pPr>
            <a:r>
              <a:rPr lang="en-US" sz="3200" b="1" i="0" u="none" strike="noStrike" cap="none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lang="vi-VN" sz="2000" b="1" i="0" u="none" strike="noStrike" cap="none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66884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453;p21">
            <a:extLst>
              <a:ext uri="{FF2B5EF4-FFF2-40B4-BE49-F238E27FC236}">
                <a16:creationId xmlns:a16="http://schemas.microsoft.com/office/drawing/2014/main" id="{EECB7651-0B23-6888-CAA9-D99328E88981}"/>
              </a:ext>
            </a:extLst>
          </p:cNvPr>
          <p:cNvSpPr txBox="1">
            <a:spLocks/>
          </p:cNvSpPr>
          <p:nvPr/>
        </p:nvSpPr>
        <p:spPr>
          <a:xfrm>
            <a:off x="904992" y="2556410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6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riecito"/>
              <a:buNone/>
              <a:defRPr sz="36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and guess.</a:t>
            </a:r>
          </a:p>
        </p:txBody>
      </p: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1DE6E-3019-FD68-C2A7-D856A1E67D72}"/>
              </a:ext>
            </a:extLst>
          </p:cNvPr>
          <p:cNvSpPr txBox="1"/>
          <p:nvPr/>
        </p:nvSpPr>
        <p:spPr>
          <a:xfrm>
            <a:off x="1278851" y="1342980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B1F6D-F77F-E9DF-5344-EBF20582F0BB}"/>
              </a:ext>
            </a:extLst>
          </p:cNvPr>
          <p:cNvSpPr txBox="1"/>
          <p:nvPr/>
        </p:nvSpPr>
        <p:spPr>
          <a:xfrm>
            <a:off x="1278851" y="2386178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5CB0B-D6D9-680B-4E23-D78E776B4698}"/>
              </a:ext>
            </a:extLst>
          </p:cNvPr>
          <p:cNvSpPr txBox="1"/>
          <p:nvPr/>
        </p:nvSpPr>
        <p:spPr>
          <a:xfrm>
            <a:off x="1278851" y="3419387"/>
            <a:ext cx="575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chemeClr val="accent5">
                    <a:lumMod val="50000"/>
                  </a:schemeClr>
                </a:solidFill>
                <a:latin typeface="Bradley Hand" pitchFamily="2" charset="77"/>
              </a:rPr>
              <a:t>What day is it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40938-5CC3-0111-A02B-3FB8CA87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47" y="1292706"/>
            <a:ext cx="2437161" cy="34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48F0B9-5C1E-8380-2E9C-449DF4D5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5" r="77494"/>
          <a:stretch/>
        </p:blipFill>
        <p:spPr>
          <a:xfrm>
            <a:off x="2356290" y="1722665"/>
            <a:ext cx="5100578" cy="2103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7E49E-5A18-4E08-ECBB-624C6122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82" r="83748" b="586"/>
          <a:stretch/>
        </p:blipFill>
        <p:spPr>
          <a:xfrm>
            <a:off x="2359541" y="1142724"/>
            <a:ext cx="5100578" cy="3576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04F1C-7E8E-B930-9C0D-C80BF2B60122}"/>
              </a:ext>
            </a:extLst>
          </p:cNvPr>
          <p:cNvSpPr txBox="1"/>
          <p:nvPr/>
        </p:nvSpPr>
        <p:spPr>
          <a:xfrm>
            <a:off x="2414712" y="267978"/>
            <a:ext cx="553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14:cNvPr>
              <p14:cNvContentPartPr/>
              <p14:nvPr/>
            </p14:nvContentPartPr>
            <p14:xfrm>
              <a:off x="-202626" y="25101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66A8B9-39EF-C142-73BF-C7B397E091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266" y="23301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8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205256" y="63917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0F376-DB52-F4C4-848A-03A0B620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66" r="69211"/>
          <a:stretch/>
        </p:blipFill>
        <p:spPr>
          <a:xfrm>
            <a:off x="2152629" y="1797966"/>
            <a:ext cx="5657623" cy="2215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AB652-446A-A340-3BA6-C792AA3A2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76377" r="75992" b="1251"/>
          <a:stretch/>
        </p:blipFill>
        <p:spPr>
          <a:xfrm>
            <a:off x="2051442" y="1797966"/>
            <a:ext cx="5575490" cy="28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042929" y="357258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94492-544C-7593-2022-1E2DD085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1" r="77341"/>
          <a:stretch/>
        </p:blipFill>
        <p:spPr>
          <a:xfrm>
            <a:off x="2170912" y="1436916"/>
            <a:ext cx="5117150" cy="31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58B7B-5DCE-4A3D-E489-D6ED2729877C}"/>
              </a:ext>
            </a:extLst>
          </p:cNvPr>
          <p:cNvSpPr txBox="1"/>
          <p:nvPr/>
        </p:nvSpPr>
        <p:spPr>
          <a:xfrm>
            <a:off x="2402158" y="243639"/>
            <a:ext cx="537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What day is it today?</a:t>
            </a:r>
            <a:endParaRPr lang="en-US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CCC14-669E-25AF-9416-CAC16E79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39" r="76272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984B-9C42-7765-BC0B-A9ACFE048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66" r="83455"/>
          <a:stretch/>
        </p:blipFill>
        <p:spPr>
          <a:xfrm>
            <a:off x="2155371" y="1151164"/>
            <a:ext cx="5619904" cy="33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255</Words>
  <Application>Microsoft Office PowerPoint</Application>
  <PresentationFormat>On-screen Show (16:9)</PresentationFormat>
  <Paragraphs>56</Paragraphs>
  <Slides>22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Bradley Hand</vt:lpstr>
      <vt:lpstr>American Typewriter</vt:lpstr>
      <vt:lpstr>Comic Sans MS</vt:lpstr>
      <vt:lpstr>Book Antiqua</vt:lpstr>
      <vt:lpstr>Arial</vt:lpstr>
      <vt:lpstr>Calibri</vt:lpstr>
      <vt:lpstr>Barriecito</vt:lpstr>
      <vt:lpstr>Dosis</vt:lpstr>
      <vt:lpstr>Lucida Handwriting</vt:lpstr>
      <vt:lpstr>Calibri Light</vt:lpstr>
      <vt:lpstr>2_Basic English for Korean Speakers Workshop by Slidesgo</vt:lpstr>
      <vt:lpstr>1_Basic English for Korean Speakers Workshop by Slidesgo</vt:lpstr>
      <vt:lpstr>Custom Design</vt:lpstr>
      <vt:lpstr>PowerPoint Presentation</vt:lpstr>
      <vt:lpstr>My week 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 Listen and tick.</vt:lpstr>
      <vt:lpstr>PowerPoint Presentation</vt:lpstr>
      <vt:lpstr>PowerPoint Presentation</vt:lpstr>
      <vt:lpstr>Activity 5 Look, complete  and read.</vt:lpstr>
      <vt:lpstr>PowerPoint Presentation</vt:lpstr>
      <vt:lpstr>Activity 6 Let’s play.</vt:lpstr>
      <vt:lpstr>PowerPoint Presentation</vt:lpstr>
      <vt:lpstr>Fun corner &amp; wrap-up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Minh Ngọc Bùi</cp:lastModifiedBy>
  <cp:revision>81</cp:revision>
  <dcterms:modified xsi:type="dcterms:W3CDTF">2024-10-03T10:12:51Z</dcterms:modified>
</cp:coreProperties>
</file>