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94" r:id="rId3"/>
    <p:sldId id="265" r:id="rId4"/>
    <p:sldId id="269" r:id="rId5"/>
    <p:sldId id="298" r:id="rId6"/>
    <p:sldId id="287" r:id="rId7"/>
    <p:sldId id="297" r:id="rId8"/>
    <p:sldId id="270" r:id="rId9"/>
    <p:sldId id="288" r:id="rId10"/>
    <p:sldId id="289" r:id="rId11"/>
    <p:sldId id="285" r:id="rId12"/>
    <p:sldId id="281" r:id="rId13"/>
    <p:sldId id="290" r:id="rId14"/>
    <p:sldId id="296" r:id="rId15"/>
    <p:sldId id="291" r:id="rId16"/>
    <p:sldId id="295" r:id="rId17"/>
    <p:sldId id="293"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67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5769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13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4705179"/>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2024/10/3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2024/10/3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2024/10/3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40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075244"/>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2024/10/3</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4.xml"/><Relationship Id="rId5" Type="http://schemas.openxmlformats.org/officeDocument/2006/relationships/audio" Target="../media/audio10.wav"/><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t="35313" b="20813"/>
          <a:stretch>
            <a:fillRect/>
          </a:stretch>
        </p:blipFill>
        <p:spPr bwMode="auto">
          <a:xfrm>
            <a:off x="-7938" y="-136525"/>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a:latin typeface="HP001 4 hàng" panose="020B0603050302020204" pitchFamily="34" charset="0"/>
                <a:ea typeface="字魂17号-萌趣果冻体"/>
                <a:cs typeface="Times New Roman" panose="02020603050405020304" pitchFamily="18" charset="0"/>
              </a:rPr>
              <a:t>Xin chào tất cả các con!</a:t>
            </a:r>
            <a:endParaRPr lang="zh-CN" altLang="en-US" sz="7200" b="1">
              <a:latin typeface="HP001 4 hàng" panose="020B0603050302020204" pitchFamily="34" charset="0"/>
              <a:ea typeface="字魂17号-萌趣果冻体"/>
              <a:cs typeface="Times New Roman" panose="02020603050405020304" pitchFamily="18" charset="0"/>
            </a:endParaRPr>
          </a:p>
        </p:txBody>
      </p:sp>
    </p:spTree>
    <p:extLst>
      <p:ext uri="{BB962C8B-B14F-4D97-AF65-F5344CB8AC3E}">
        <p14:creationId xmlns:p14="http://schemas.microsoft.com/office/powerpoint/2010/main" val="370950138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5"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Times New Roman" panose="02020603050405020304" pitchFamily="18" charset="0"/>
                <a:cs typeface="Times New Roman" panose="02020603050405020304" pitchFamily="18" charset="0"/>
              </a:rPr>
              <a:t>Thật lãng phí làm sao, vì HẬU ĐẬU nên bao nhiêu đồ đạc bị hỏng, bị rơi bẩn không thể sử dụng tiếp được nữa. Hậu đậu là không cẩn thận, hay làm rơi, làm vỡ đồ đạc</a:t>
            </a:r>
            <a:r>
              <a:rPr lang="vi-VN" sz="360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mj-lt"/>
                <a:cs typeface="Calibri" panose="020F0502020204030204" pitchFamily="34" charset="0"/>
              </a:rPr>
              <a:t>Em đã đánh vỡ bát bao giờ chưa</a:t>
            </a:r>
            <a:r>
              <a:rPr lang="en-US" sz="3600" dirty="0">
                <a:latin typeface="+mj-lt"/>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mj-lt"/>
              <a:cs typeface="Calibri" panose="020F0502020204030204" pitchFamily="34" charset="0"/>
            </a:endParaRPr>
          </a:p>
        </p:txBody>
      </p:sp>
      <p:sp>
        <p:nvSpPr>
          <p:cNvPr id="4" name="Rectangle 3">
            <a:extLst>
              <a:ext uri="{FF2B5EF4-FFF2-40B4-BE49-F238E27FC236}">
                <a16:creationId xmlns:a16="http://schemas.microsoft.com/office/drawing/2014/main" xmlns=""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Times New Roman" panose="02020603050405020304" pitchFamily="18" charset="0"/>
                <a:cs typeface="Times New Roman" panose="02020603050405020304" pitchFamily="18" charset="0"/>
              </a:rPr>
              <a:t>Điều</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gì</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xảy</a:t>
            </a:r>
            <a:r>
              <a:rPr lang="en-US" sz="3600" noProof="0" dirty="0">
                <a:latin typeface="Times New Roman" panose="02020603050405020304" pitchFamily="18" charset="0"/>
                <a:cs typeface="Times New Roman" panose="02020603050405020304" pitchFamily="18" charset="0"/>
              </a:rPr>
              <a:t> ra </a:t>
            </a:r>
            <a:r>
              <a:rPr lang="en-US" sz="3600" noProof="0" dirty="0" err="1">
                <a:latin typeface="Times New Roman" panose="02020603050405020304" pitchFamily="18" charset="0"/>
                <a:cs typeface="Times New Roman" panose="02020603050405020304" pitchFamily="18" charset="0"/>
              </a:rPr>
              <a:t>sau</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đó</a:t>
            </a:r>
            <a:r>
              <a:rPr lang="en-US" sz="3600" noProof="0" dirty="0">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Times New Roman" panose="02020603050405020304" pitchFamily="18" charset="0"/>
                <a:cs typeface="Times New Roman" panose="02020603050405020304" pitchFamily="18" charset="0"/>
              </a:rPr>
              <a:t>Vì</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sao</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em</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lại</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đánh</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vỡ</a:t>
            </a:r>
            <a:r>
              <a:rPr lang="en-US" sz="3600" noProof="0" dirty="0">
                <a:latin typeface="Times New Roman" panose="02020603050405020304" pitchFamily="18" charset="0"/>
                <a:cs typeface="Times New Roman" panose="02020603050405020304" pitchFamily="18" charset="0"/>
              </a:rPr>
              <a:t> </a:t>
            </a:r>
            <a:r>
              <a:rPr lang="en-US" sz="3600" noProof="0" dirty="0" err="1">
                <a:latin typeface="Times New Roman" panose="02020603050405020304" pitchFamily="18" charset="0"/>
                <a:cs typeface="Times New Roman" panose="02020603050405020304" pitchFamily="18" charset="0"/>
              </a:rPr>
              <a:t>bát</a:t>
            </a:r>
            <a:r>
              <a:rPr lang="en-US" sz="3600" noProof="0" dirty="0">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5A394643-2E75-4078-91EE-E9C48529CC44}"/>
              </a:ext>
            </a:extLst>
          </p:cNvPr>
          <p:cNvSpPr/>
          <p:nvPr/>
        </p:nvSpPr>
        <p:spPr>
          <a:xfrm>
            <a:off x="2124889" y="5372413"/>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mj-lt"/>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mj-lt"/>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862322"/>
          </a:xfrm>
          <a:prstGeom prst="rect">
            <a:avLst/>
          </a:prstGeom>
          <a:noFill/>
          <a:ln w="9525">
            <a:noFill/>
          </a:ln>
        </p:spPr>
        <p:txBody>
          <a:bodyPr wrap="square">
            <a:spAutoFit/>
          </a:bodyPr>
          <a:lstStyle/>
          <a:p>
            <a:pPr lvl="0" algn="just"/>
            <a:r>
              <a:rPr lang="vi-VN" sz="3600" dirty="0">
                <a:solidFill>
                  <a:prstClr val="black"/>
                </a:solidFill>
                <a:latin typeface="+mj-lt"/>
                <a:cs typeface="Calibri" panose="020F0502020204030204" pitchFamily="34" charset="0"/>
              </a:rPr>
              <a:t>Người xưa hay có câu “Trăm hay không bằng tay quen” bởi vậy bí kíp giúp ta </a:t>
            </a:r>
            <a:r>
              <a:rPr lang="en-US" sz="3600" dirty="0">
                <a:solidFill>
                  <a:prstClr val="black"/>
                </a:solidFill>
                <a:latin typeface="+mj-lt"/>
                <a:cs typeface="Calibri" panose="020F0502020204030204" pitchFamily="34" charset="0"/>
              </a:rPr>
              <a:t> </a:t>
            </a:r>
            <a:r>
              <a:rPr lang="vi-VN" sz="3600" dirty="0">
                <a:solidFill>
                  <a:prstClr val="black"/>
                </a:solidFill>
                <a:latin typeface="+mj-lt"/>
                <a:cs typeface="Calibri" panose="020F0502020204030204" pitchFamily="34" charset="0"/>
              </a:rPr>
              <a:t>rèn luyện tính cẩn thận chính là: </a:t>
            </a:r>
            <a:r>
              <a:rPr lang="vi-VN" sz="3600" b="1" dirty="0">
                <a:solidFill>
                  <a:prstClr val="black"/>
                </a:solidFill>
                <a:latin typeface="+mj-lt"/>
                <a:cs typeface="Calibri" panose="020F0502020204030204" pitchFamily="34" charset="0"/>
              </a:rPr>
              <a:t>“LÀM NHIỀU CHO QUEN TAY – TẬP TRUNG, </a:t>
            </a:r>
            <a:r>
              <a:rPr lang="en-US" sz="3600" b="1" dirty="0">
                <a:solidFill>
                  <a:prstClr val="black"/>
                </a:solidFill>
                <a:latin typeface="+mj-lt"/>
                <a:cs typeface="Calibri" panose="020F0502020204030204" pitchFamily="34" charset="0"/>
              </a:rPr>
              <a:t> </a:t>
            </a:r>
            <a:r>
              <a:rPr lang="vi-VN" sz="3600" b="1" dirty="0">
                <a:solidFill>
                  <a:prstClr val="black"/>
                </a:solidFill>
                <a:latin typeface="+mj-lt"/>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mj-lt"/>
              <a:cs typeface="Calibri" panose="020F0502020204030204" pitchFamily="34" charset="0"/>
            </a:endParaRPr>
          </a:p>
        </p:txBody>
      </p:sp>
      <p:sp>
        <p:nvSpPr>
          <p:cNvPr id="2" name="Text Box 1"/>
          <p:cNvSpPr txBox="1"/>
          <p:nvPr/>
        </p:nvSpPr>
        <p:spPr>
          <a:xfrm>
            <a:off x="1799952" y="882746"/>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Times New Roman" panose="02020603050405020304" pitchFamily="18" charset="0"/>
                <a:cs typeface="Times New Roman" panose="02020603050405020304" pitchFamily="18" charset="0"/>
              </a:rPr>
              <a:t>Mở</a:t>
            </a:r>
            <a:r>
              <a:rPr lang="en-US" sz="7200" b="1" dirty="0" smtClean="0">
                <a:solidFill>
                  <a:schemeClr val="bg1"/>
                </a:solidFill>
                <a:latin typeface="Times New Roman" panose="02020603050405020304" pitchFamily="18" charset="0"/>
                <a:cs typeface="Times New Roman" panose="02020603050405020304" pitchFamily="18" charset="0"/>
              </a:rPr>
              <a:t> </a:t>
            </a:r>
            <a:r>
              <a:rPr lang="en-US" sz="7200" b="1" dirty="0" err="1" smtClean="0">
                <a:solidFill>
                  <a:schemeClr val="bg1"/>
                </a:solidFill>
                <a:latin typeface="Times New Roman" panose="02020603050405020304" pitchFamily="18" charset="0"/>
                <a:cs typeface="Times New Roman" panose="02020603050405020304" pitchFamily="18" charset="0"/>
              </a:rPr>
              <a:t>rộng</a:t>
            </a:r>
            <a:endParaRPr lang="en-US" sz="7200" b="1" dirty="0" smtClean="0">
              <a:solidFill>
                <a:schemeClr val="bg1"/>
              </a:solidFill>
              <a:latin typeface="Times New Roman" panose="02020603050405020304" pitchFamily="18" charset="0"/>
              <a:cs typeface="Times New Roman" panose="02020603050405020304" pitchFamily="18" charset="0"/>
            </a:endParaRPr>
          </a:p>
          <a:p>
            <a:pPr algn="ctr"/>
            <a:r>
              <a:rPr lang="en-US" sz="7200" b="1" dirty="0" err="1" smtClean="0">
                <a:solidFill>
                  <a:schemeClr val="bg1"/>
                </a:solidFill>
                <a:latin typeface="Times New Roman" panose="02020603050405020304" pitchFamily="18" charset="0"/>
                <a:cs typeface="Times New Roman" panose="02020603050405020304" pitchFamily="18" charset="0"/>
              </a:rPr>
              <a:t>Tổng</a:t>
            </a:r>
            <a:r>
              <a:rPr lang="en-US" sz="7200" b="1" dirty="0" smtClean="0">
                <a:solidFill>
                  <a:schemeClr val="bg1"/>
                </a:solidFill>
                <a:latin typeface="Times New Roman" panose="02020603050405020304" pitchFamily="18" charset="0"/>
                <a:cs typeface="Times New Roman" panose="02020603050405020304" pitchFamily="18" charset="0"/>
              </a:rPr>
              <a:t> </a:t>
            </a:r>
            <a:r>
              <a:rPr lang="en-US" sz="7200" b="1" dirty="0" err="1" smtClean="0">
                <a:solidFill>
                  <a:schemeClr val="bg1"/>
                </a:solidFill>
                <a:latin typeface="Times New Roman" panose="02020603050405020304" pitchFamily="18" charset="0"/>
                <a:cs typeface="Times New Roman" panose="02020603050405020304" pitchFamily="18" charset="0"/>
              </a:rPr>
              <a:t>kết</a:t>
            </a:r>
            <a:r>
              <a:rPr lang="en-US" sz="7200" b="1" dirty="0" smtClean="0">
                <a:solidFill>
                  <a:schemeClr val="bg1"/>
                </a:solidFill>
                <a:latin typeface="Times New Roman" panose="02020603050405020304" pitchFamily="18" charset="0"/>
                <a:cs typeface="Times New Roman" panose="02020603050405020304" pitchFamily="18" charset="0"/>
              </a:rPr>
              <a:t> </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18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EBCC25A-C4AE-4786-9613-62CD574E7607}"/>
              </a:ext>
            </a:extLst>
          </p:cNvPr>
          <p:cNvSpPr/>
          <p:nvPr/>
        </p:nvSpPr>
        <p:spPr>
          <a:xfrm>
            <a:off x="2853612" y="19594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prstClr val="white"/>
                </a:solidFill>
                <a:latin typeface="Times New Roman" panose="02020603050405020304" pitchFamily="18" charset="0"/>
                <a:cs typeface="Times New Roman" panose="02020603050405020304" pitchFamily="18" charset="0"/>
              </a:rPr>
              <a:t>Thực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hành</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cắm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hoa</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theo</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tổ</a:t>
            </a:r>
            <a:r>
              <a:rPr lang="en-US" sz="3200" dirty="0">
                <a:solidFill>
                  <a:prstClr val="white"/>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Chuẩn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bị</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nguyên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lọ</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kéo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39A480E4-F1C2-4FE2-A2C1-43AE2962C03A}"/>
              </a:ext>
            </a:extLst>
          </p:cNvPr>
          <p:cNvPicPr>
            <a:picLocks noChangeAspect="1"/>
          </p:cNvPicPr>
          <p:nvPr/>
        </p:nvPicPr>
        <p:blipFill>
          <a:blip r:embed="rId3"/>
          <a:stretch>
            <a:fillRect/>
          </a:stretch>
        </p:blipFill>
        <p:spPr>
          <a:xfrm>
            <a:off x="2853612" y="2887825"/>
            <a:ext cx="6581775" cy="3276600"/>
          </a:xfrm>
          <a:prstGeom prst="rect">
            <a:avLst/>
          </a:prstGeom>
        </p:spPr>
      </p:pic>
    </p:spTree>
    <p:extLst>
      <p:ext uri="{BB962C8B-B14F-4D97-AF65-F5344CB8AC3E}">
        <p14:creationId xmlns:p14="http://schemas.microsoft.com/office/powerpoint/2010/main" val="2493708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941983"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HĐ</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về</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nhà</a:t>
            </a:r>
            <a:endParaRPr lang="en-US" sz="7200" b="1" dirty="0">
              <a:solidFill>
                <a:schemeClr val="bg1"/>
              </a:solidFill>
              <a:latin typeface="Arial" pitchFamily="34" charset="0"/>
              <a:cs typeface="Arial" pitchFamily="34" charset="0"/>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0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5AD3E89-574F-4BFF-82D2-CF99A8D816FE}"/>
              </a:ext>
            </a:extLst>
          </p:cNvPr>
          <p:cNvSpPr txBox="1"/>
          <p:nvPr/>
        </p:nvSpPr>
        <p:spPr>
          <a:xfrm>
            <a:off x="3209925" y="447675"/>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a16="http://schemas.microsoft.com/office/drawing/2014/main" xmlns="" id="{1B6D575F-D6C7-493F-A409-72B6EE04C4FD}"/>
              </a:ext>
            </a:extLst>
          </p:cNvPr>
          <p:cNvPicPr>
            <a:picLocks noChangeAspect="1"/>
          </p:cNvPicPr>
          <p:nvPr/>
        </p:nvPicPr>
        <p:blipFill>
          <a:blip r:embed="rId3"/>
          <a:stretch>
            <a:fillRect/>
          </a:stretch>
        </p:blipFill>
        <p:spPr>
          <a:xfrm>
            <a:off x="1074655" y="1732845"/>
            <a:ext cx="10011265" cy="3968832"/>
          </a:xfrm>
          <a:prstGeom prst="rect">
            <a:avLst/>
          </a:prstGeom>
        </p:spPr>
      </p:pic>
    </p:spTree>
    <p:extLst>
      <p:ext uri="{BB962C8B-B14F-4D97-AF65-F5344CB8AC3E}">
        <p14:creationId xmlns:p14="http://schemas.microsoft.com/office/powerpoint/2010/main" val="1122927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Củng cố bài học</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0CB3A0-F86D-4969-BF2E-620359097C76}"/>
              </a:ext>
            </a:extLst>
          </p:cNvPr>
          <p:cNvSpPr/>
          <p:nvPr/>
        </p:nvSpPr>
        <p:spPr>
          <a:xfrm>
            <a:off x="2444620" y="2767310"/>
            <a:ext cx="7032273" cy="1524772"/>
          </a:xfrm>
          <a:prstGeom prst="rect">
            <a:avLst/>
          </a:prstGeom>
          <a:noFill/>
        </p:spPr>
        <p:txBody>
          <a:bodyPr wrap="none" lIns="91440" tIns="45720" rIns="91440" bIns="45720">
            <a:prstTxWarp prst="textArchUp">
              <a:avLst/>
            </a:prstTxWarp>
            <a:spAutoFit/>
          </a:bodyPr>
          <a:lstStyle/>
          <a:p>
            <a:pPr algn="ctr"/>
            <a:r>
              <a:rPr lang="en-US" sz="13800" b="1" smtClean="0">
                <a:solidFill>
                  <a:srgbClr val="0070C0"/>
                </a:solidFill>
                <a:latin typeface="Times New Roman" panose="02020603050405020304" pitchFamily="18" charset="0"/>
                <a:cs typeface="Times New Roman" panose="02020603050405020304" pitchFamily="18" charset="0"/>
              </a:rPr>
              <a:t>SÁCH </a:t>
            </a:r>
            <a:r>
              <a:rPr lang="en-US" sz="13800" b="1">
                <a:solidFill>
                  <a:srgbClr val="0070C0"/>
                </a:solidFill>
                <a:latin typeface="Times New Roman" panose="02020603050405020304" pitchFamily="18" charset="0"/>
                <a:cs typeface="Times New Roman" panose="02020603050405020304" pitchFamily="18" charset="0"/>
              </a:rPr>
              <a:t>KẾT NỐI TRI THỨC VỚI CUỘC SỐNG</a:t>
            </a:r>
          </a:p>
          <a:p>
            <a:pPr algn="ctr"/>
            <a:r>
              <a:rPr lang="en-US" sz="13800" b="1">
                <a:solidFill>
                  <a:srgbClr val="0070C0"/>
                </a:solidFill>
                <a:latin typeface="Times New Roman" panose="02020603050405020304" pitchFamily="18" charset="0"/>
                <a:cs typeface="Times New Roman" panose="02020603050405020304" pitchFamily="18" charset="0"/>
              </a:rPr>
              <a:t>MÔN</a:t>
            </a:r>
            <a:r>
              <a:rPr lang="en-US" sz="13800" b="1">
                <a:solidFill>
                  <a:srgbClr val="0070C0"/>
                </a:solidFill>
                <a:latin typeface="Times New Roman" panose="02020603050405020304" pitchFamily="18" charset="0"/>
                <a:cs typeface="Times New Roman" panose="02020603050405020304" pitchFamily="18" charset="0"/>
              </a:rPr>
              <a:t>: </a:t>
            </a:r>
            <a:r>
              <a:rPr lang="en-US" sz="13800" b="1" smtClean="0">
                <a:solidFill>
                  <a:srgbClr val="0070C0"/>
                </a:solidFill>
                <a:latin typeface="Times New Roman" panose="02020603050405020304" pitchFamily="18" charset="0"/>
                <a:cs typeface="Times New Roman" panose="02020603050405020304" pitchFamily="18" charset="0"/>
              </a:rPr>
              <a:t>HOẠT ĐỘNG TRẢI NGHIỆM 2</a:t>
            </a:r>
            <a:endParaRPr lang="en-US" sz="13800" b="1">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noProof="0" smtClean="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endPar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DBD6F9C1-7504-4F23-B2FA-FAE4B508547C}"/>
              </a:ext>
            </a:extLst>
          </p:cNvPr>
          <p:cNvSpPr txBox="1"/>
          <p:nvPr/>
        </p:nvSpPr>
        <p:spPr>
          <a:xfrm>
            <a:off x="1668544" y="472224"/>
            <a:ext cx="9681328" cy="1015663"/>
          </a:xfrm>
          <a:prstGeom prst="rect">
            <a:avLst/>
          </a:prstGeom>
          <a:noFill/>
        </p:spPr>
        <p:txBody>
          <a:bodyPr wrap="square" rtlCol="0">
            <a:spAutoFit/>
          </a:bodyPr>
          <a:lstStyle/>
          <a:p>
            <a:pPr algn="ctr"/>
            <a:r>
              <a:rPr lang="en-US" sz="2000">
                <a:solidFill>
                  <a:srgbClr val="002060"/>
                </a:solidFill>
                <a:latin typeface="Times New Roman" panose="02020603050405020304" pitchFamily="18" charset="0"/>
                <a:cs typeface="Times New Roman" panose="02020603050405020304" pitchFamily="18" charset="0"/>
              </a:rPr>
              <a:t>ỦY BAN NHÂN DÂN HUYỆN AN LÃO</a:t>
            </a:r>
          </a:p>
          <a:p>
            <a:pPr algn="ctr"/>
            <a:r>
              <a:rPr lang="en-US" sz="2000" b="1">
                <a:solidFill>
                  <a:srgbClr val="002060"/>
                </a:solidFill>
                <a:latin typeface="Times New Roman" panose="02020603050405020304" pitchFamily="18" charset="0"/>
                <a:cs typeface="Times New Roman" panose="02020603050405020304" pitchFamily="18" charset="0"/>
              </a:rPr>
              <a:t>TRƯỜNG TIỂU HỌC QUANG TRUNG</a:t>
            </a:r>
          </a:p>
          <a:p>
            <a:pPr algn="ctr"/>
            <a:r>
              <a:rPr lang="en-US" sz="2000" b="1">
                <a:solidFill>
                  <a:srgbClr val="002060"/>
                </a:solidFill>
                <a:latin typeface="Times New Roman" panose="02020603050405020304" pitchFamily="18" charset="0"/>
                <a:cs typeface="Times New Roman" panose="02020603050405020304" pitchFamily="18" charset="0"/>
              </a:rPr>
              <a:t>------------------------------------</a:t>
            </a:r>
            <a:endParaRPr lang="en-US" sz="2000" b="1">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055043" y="3432870"/>
            <a:ext cx="7268065" cy="769441"/>
          </a:xfrm>
          <a:prstGeom prst="rect">
            <a:avLst/>
          </a:prstGeom>
        </p:spPr>
        <p:txBody>
          <a:bodyPr wrap="square">
            <a:spAutoFit/>
          </a:bodyPr>
          <a:lstStyle/>
          <a:p>
            <a:pPr lvl="0" algn="ctr">
              <a:defRPr/>
            </a:pPr>
            <a:r>
              <a:rPr lang="en-US" sz="4400" b="1">
                <a:ln w="38100">
                  <a:solidFill>
                    <a:srgbClr val="ED7D31"/>
                  </a:solidFill>
                  <a:prstDash val="solid"/>
                </a:ln>
                <a:solidFill>
                  <a:srgbClr val="ED7D31">
                    <a:lumMod val="40000"/>
                    <a:lumOff val="60000"/>
                  </a:srgbClr>
                </a:solidFill>
              </a:rPr>
              <a:t>Bài 4: Tay khéo, tay đảm</a:t>
            </a:r>
            <a:endParaRPr lang="en-US" sz="4400" b="1" dirty="0">
              <a:ln w="38100">
                <a:solidFill>
                  <a:srgbClr val="ED7D31"/>
                </a:solidFill>
                <a:prstDash val="solid"/>
              </a:ln>
              <a:solidFill>
                <a:srgbClr val="ED7D31">
                  <a:lumMod val="40000"/>
                  <a:lumOff val="60000"/>
                </a:srgbClr>
              </a:solidFill>
            </a:endParaRPr>
          </a:p>
        </p:txBody>
      </p:sp>
      <p:sp>
        <p:nvSpPr>
          <p:cNvPr id="5" name="TextBox 4"/>
          <p:cNvSpPr txBox="1"/>
          <p:nvPr/>
        </p:nvSpPr>
        <p:spPr>
          <a:xfrm>
            <a:off x="3827282" y="5505254"/>
            <a:ext cx="3858749" cy="584775"/>
          </a:xfrm>
          <a:prstGeom prst="rect">
            <a:avLst/>
          </a:prstGeom>
          <a:noFill/>
        </p:spPr>
        <p:txBody>
          <a:bodyPr wrap="none" rtlCol="0">
            <a:spAutoFit/>
          </a:bodyPr>
          <a:lstStyle/>
          <a:p>
            <a:r>
              <a:rPr lang="en-US" sz="3200" i="1" smtClean="0">
                <a:solidFill>
                  <a:srgbClr val="00B050"/>
                </a:solidFill>
              </a:rPr>
              <a:t>Giáo viên: Bùi Thị Nhã</a:t>
            </a:r>
            <a:endParaRPr lang="en-US" sz="3200" i="1">
              <a:solidFill>
                <a:srgbClr val="00B050"/>
              </a:solidFill>
            </a:endParaRPr>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circle(in)">
                                      <p:cBhvr>
                                        <p:cTn id="2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B8EC15B-2351-4D7E-8AEC-DE4C0639432E}"/>
              </a:ext>
            </a:extLst>
          </p:cNvPr>
          <p:cNvSpPr txBox="1"/>
          <p:nvPr/>
        </p:nvSpPr>
        <p:spPr>
          <a:xfrm>
            <a:off x="4270342" y="914204"/>
            <a:ext cx="639775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Snap ITC" panose="04040A07060A02020202" pitchFamily="82" charset="0"/>
              </a:rPr>
              <a:t>Mục</a:t>
            </a:r>
            <a:r>
              <a:rPr kumimoji="0" lang="en-US" sz="5000" b="0" i="0" u="none" strike="noStrike" kern="1200" cap="none" spc="0" normalizeH="0" baseline="0" noProof="0" dirty="0">
                <a:ln>
                  <a:noFill/>
                </a:ln>
                <a:solidFill>
                  <a:srgbClr val="7030A0"/>
                </a:solidFill>
                <a:effectLst/>
                <a:uLnTx/>
                <a:uFillTx/>
                <a:latin typeface="Snap ITC" panose="04040A07060A02020202" pitchFamily="82" charset="0"/>
              </a:rPr>
              <a:t> </a:t>
            </a:r>
            <a:r>
              <a:rPr kumimoji="0" lang="en-US" sz="5000" b="0" i="0" u="none" strike="noStrike" kern="1200" cap="none" spc="0" normalizeH="0" baseline="0" noProof="0" dirty="0" err="1">
                <a:ln>
                  <a:noFill/>
                </a:ln>
                <a:solidFill>
                  <a:srgbClr val="7030A0"/>
                </a:solidFill>
                <a:effectLst/>
                <a:uLnTx/>
                <a:uFillTx/>
                <a:latin typeface="Snap ITC" panose="04040A07060A02020202" pitchFamily="82" charset="0"/>
              </a:rPr>
              <a:t>tiêu</a:t>
            </a:r>
            <a:r>
              <a:rPr kumimoji="0" lang="en-US" sz="5000" b="0" i="0" u="none" strike="noStrike" kern="1200" cap="none" spc="0" normalizeH="0" baseline="0" noProof="0" dirty="0">
                <a:ln>
                  <a:noFill/>
                </a:ln>
                <a:solidFill>
                  <a:srgbClr val="7030A0"/>
                </a:solidFill>
                <a:effectLst/>
                <a:uLnTx/>
                <a:uFillTx/>
                <a:latin typeface="Snap ITC" panose="04040A07060A02020202" pitchFamily="82" charset="0"/>
              </a:rPr>
              <a:t> </a:t>
            </a:r>
            <a:r>
              <a:rPr kumimoji="0" lang="en-US" sz="5000" b="0" i="0" u="none" strike="noStrike" kern="1200" cap="none" spc="0" normalizeH="0" baseline="0" noProof="0" dirty="0" err="1">
                <a:ln>
                  <a:noFill/>
                </a:ln>
                <a:solidFill>
                  <a:srgbClr val="7030A0"/>
                </a:solidFill>
                <a:effectLst/>
                <a:uLnTx/>
                <a:uFillTx/>
                <a:latin typeface="Snap ITC" panose="04040A07060A02020202" pitchFamily="82" charset="0"/>
              </a:rPr>
              <a:t>bài</a:t>
            </a:r>
            <a:r>
              <a:rPr kumimoji="0" lang="en-US" sz="5000" b="0" i="0" u="none" strike="noStrike" kern="1200" cap="none" spc="0" normalizeH="0" baseline="0" noProof="0" dirty="0">
                <a:ln>
                  <a:noFill/>
                </a:ln>
                <a:solidFill>
                  <a:srgbClr val="7030A0"/>
                </a:solidFill>
                <a:effectLst/>
                <a:uLnTx/>
                <a:uFillTx/>
                <a:latin typeface="Snap ITC" panose="04040A07060A02020202" pitchFamily="82" charset="0"/>
              </a:rPr>
              <a:t> </a:t>
            </a:r>
            <a:r>
              <a:rPr kumimoji="0" lang="en-US" sz="5000" b="0" i="0" u="none" strike="noStrike" kern="1200" cap="none" spc="0" normalizeH="0" baseline="0" noProof="0" dirty="0" err="1">
                <a:ln>
                  <a:noFill/>
                </a:ln>
                <a:solidFill>
                  <a:srgbClr val="7030A0"/>
                </a:solidFill>
                <a:effectLst/>
                <a:uLnTx/>
                <a:uFillTx/>
                <a:latin typeface="Snap ITC" panose="04040A07060A02020202" pitchFamily="82" charset="0"/>
              </a:rPr>
              <a:t>học</a:t>
            </a:r>
            <a:endParaRPr kumimoji="0" lang="en-US" sz="5000" b="0" i="0" u="none" strike="noStrike" kern="1200" cap="none" spc="0" normalizeH="0" baseline="0" noProof="0" dirty="0">
              <a:ln>
                <a:noFill/>
              </a:ln>
              <a:solidFill>
                <a:srgbClr val="7030A0"/>
              </a:solidFill>
              <a:effectLst/>
              <a:uLnTx/>
              <a:uFillTx/>
              <a:latin typeface="Snap ITC" panose="04040A07060A02020202" pitchFamily="82" charset="0"/>
            </a:endParaRPr>
          </a:p>
        </p:txBody>
      </p:sp>
      <p:sp>
        <p:nvSpPr>
          <p:cNvPr id="3" name="TextBox 2">
            <a:extLst>
              <a:ext uri="{FF2B5EF4-FFF2-40B4-BE49-F238E27FC236}">
                <a16:creationId xmlns:a16="http://schemas.microsoft.com/office/drawing/2014/main" xmlns="" id="{639A2585-1C89-4F4F-B097-51C171329DC5}"/>
              </a:ext>
            </a:extLst>
          </p:cNvPr>
          <p:cNvSpPr txBox="1"/>
          <p:nvPr/>
        </p:nvSpPr>
        <p:spPr>
          <a:xfrm>
            <a:off x="1348032" y="2869006"/>
            <a:ext cx="9530499" cy="661720"/>
          </a:xfrm>
          <a:prstGeom prst="rect">
            <a:avLst/>
          </a:prstGeom>
          <a:noFill/>
        </p:spPr>
        <p:txBody>
          <a:bodyPr wrap="square" rtlCol="0">
            <a:spAutoFit/>
          </a:bodyPr>
          <a:lstStyle/>
          <a:p>
            <a:pPr algn="just"/>
            <a:r>
              <a:rPr lang="vi-VN" sz="3700" dirty="0">
                <a:solidFill>
                  <a:srgbClr val="FF0000"/>
                </a:solidFill>
                <a:latin typeface="+mj-lt"/>
                <a:cs typeface="Arial" panose="020B0604020202020204" pitchFamily="34" charset="0"/>
              </a:rPr>
              <a:t>Làm việc nhà đ</a:t>
            </a:r>
            <a:r>
              <a:rPr lang="en-US" sz="3700" dirty="0">
                <a:solidFill>
                  <a:srgbClr val="FF0000"/>
                </a:solidFill>
                <a:latin typeface="+mj-lt"/>
                <a:cs typeface="Arial" panose="020B0604020202020204" pitchFamily="34" charset="0"/>
              </a:rPr>
              <a:t>ể</a:t>
            </a:r>
            <a:r>
              <a:rPr lang="vi-VN" sz="3700" dirty="0">
                <a:solidFill>
                  <a:srgbClr val="FF0000"/>
                </a:solidFill>
                <a:latin typeface="+mj-lt"/>
                <a:cs typeface="Arial" panose="020B0604020202020204" pitchFamily="34" charset="0"/>
              </a:rPr>
              <a:t> rèn luyện sự khéo tay, cẩn thận.</a:t>
            </a:r>
            <a:endParaRPr lang="en-US" sz="3700" dirty="0">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Khởi</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5678"/>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a16="http://schemas.microsoft.com/office/drawing/2014/main" xmlns="" id="{E0EFE36F-707A-4C08-8F06-D2520328FC96}"/>
              </a:ext>
            </a:extLst>
          </p:cNvPr>
          <p:cNvPicPr>
            <a:picLocks noChangeAspect="1"/>
          </p:cNvPicPr>
          <p:nvPr>
            <a:videoFile r:link="rId1"/>
            <p:extLst>
              <p:ext uri="{DAA4B4D4-6D71-4841-9C94-3DE7FCFB9230}">
                <p14:media xmlns:p14="http://schemas.microsoft.com/office/powerpoint/2010/main" r:embed="rId2">
                  <p14:trim st="4313"/>
                </p14:media>
              </p:ext>
            </p:extLst>
          </p:nvPr>
        </p:nvPicPr>
        <p:blipFill>
          <a:blip r:embed="rId5"/>
          <a:stretch>
            <a:fillRect/>
          </a:stretch>
        </p:blipFill>
        <p:spPr>
          <a:xfrm>
            <a:off x="1105825" y="552265"/>
            <a:ext cx="9753600" cy="5486400"/>
          </a:xfrm>
          <a:prstGeom prst="rect">
            <a:avLst/>
          </a:prstGeom>
        </p:spPr>
      </p:pic>
    </p:spTree>
    <p:extLst>
      <p:ext uri="{BB962C8B-B14F-4D97-AF65-F5344CB8AC3E}">
        <p14:creationId xmlns:p14="http://schemas.microsoft.com/office/powerpoint/2010/main" val="38172012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Khám</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phá</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8982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latin typeface="Times New Roman" panose="02020603050405020304" pitchFamily="18" charset="0"/>
                <a:cs typeface="Times New Roman" panose="02020603050405020304" pitchFamily="18" charset="0"/>
              </a:rPr>
              <a:t>K</a:t>
            </a:r>
            <a:r>
              <a:rPr lang="vi-VN" sz="3200" dirty="0">
                <a:solidFill>
                  <a:prstClr val="white"/>
                </a:solidFill>
                <a:latin typeface="Times New Roman" panose="02020603050405020304" pitchFamily="18" charset="0"/>
                <a:cs typeface="Times New Roman" panose="02020603050405020304" pitchFamily="18" charset="0"/>
              </a:rPr>
              <a:t>ể câu chuyện về Cậu bé hậu đậu</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99DD9685-4F97-43BB-9506-FB697F1E3047}"/>
              </a:ext>
            </a:extLst>
          </p:cNvPr>
          <p:cNvSpPr/>
          <p:nvPr/>
        </p:nvSpPr>
        <p:spPr>
          <a:xfrm>
            <a:off x="733425" y="1760375"/>
            <a:ext cx="10363199" cy="30402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 </a:t>
            </a:r>
            <a:r>
              <a:rPr lang="vi-VN" sz="2800" dirty="0">
                <a:latin typeface="+mj-lt"/>
                <a:cs typeface="Calibri" panose="020F0502020204030204" pitchFamily="34" charset="0"/>
              </a:rPr>
              <a:t>“Ngày xửa ngày xưa, ở hành tinh Xủng Xoảng có một cậu bé tên là Úi Chà! Cậu bé </a:t>
            </a:r>
            <a:r>
              <a:rPr lang="en-US" sz="2800" dirty="0">
                <a:latin typeface="+mj-lt"/>
                <a:cs typeface="Calibri" panose="020F0502020204030204" pitchFamily="34" charset="0"/>
              </a:rPr>
              <a:t> </a:t>
            </a:r>
            <a:r>
              <a:rPr lang="vi-VN" sz="2800" dirty="0">
                <a:latin typeface="+mj-lt"/>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2800" dirty="0">
                <a:latin typeface="+mj-lt"/>
                <a:cs typeface="Calibri" panose="020F0502020204030204" pitchFamily="34" charset="0"/>
              </a:rPr>
              <a:t> </a:t>
            </a:r>
            <a:r>
              <a:rPr lang="vi-VN" sz="2800" dirty="0">
                <a:latin typeface="+mj-lt"/>
                <a:cs typeface="Calibri" panose="020F0502020204030204" pitchFamily="34" charset="0"/>
              </a:rPr>
              <a:t>Chà vừa xem điện thoại</a:t>
            </a:r>
            <a:r>
              <a:rPr lang="en-US" sz="2800" dirty="0">
                <a:latin typeface="+mj-lt"/>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tạo</a:t>
            </a:r>
            <a:r>
              <a:rPr lang="en-US" sz="3200" dirty="0"/>
              <a:t> ra </a:t>
            </a:r>
            <a:r>
              <a:rPr lang="en-US" sz="3200" dirty="0" err="1"/>
              <a:t>âm</a:t>
            </a:r>
            <a:r>
              <a:rPr lang="en-US" sz="3200" dirty="0"/>
              <a:t> </a:t>
            </a:r>
            <a:r>
              <a:rPr lang="en-US" sz="3200" dirty="0" err="1"/>
              <a:t>thanh</a:t>
            </a:r>
            <a:r>
              <a:rPr lang="en-US" sz="3200" dirty="0"/>
              <a:t> </a:t>
            </a:r>
            <a:r>
              <a:rPr lang="en-US" sz="3200" dirty="0" err="1"/>
              <a:t>gì</a:t>
            </a:r>
            <a:r>
              <a:rPr lang="en-US" sz="3200" dirty="0"/>
              <a:t>?</a:t>
            </a:r>
          </a:p>
        </p:txBody>
      </p:sp>
      <p:sp>
        <p:nvSpPr>
          <p:cNvPr id="5" name="Cloud 4">
            <a:extLst>
              <a:ext uri="{FF2B5EF4-FFF2-40B4-BE49-F238E27FC236}">
                <a16:creationId xmlns:a16="http://schemas.microsoft.com/office/drawing/2014/main" xmlns="" id="{1DED1F1F-9DD0-4907-823D-B9E4F55AA97D}"/>
              </a:ext>
            </a:extLst>
          </p:cNvPr>
          <p:cNvSpPr/>
          <p:nvPr/>
        </p:nvSpPr>
        <p:spPr>
          <a:xfrm>
            <a:off x="30765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xoảng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11253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mj-lt"/>
                <a:cs typeface="Calibri" panose="020F0502020204030204" pitchFamily="34" charset="0"/>
              </a:rPr>
              <a:t>Vì mải với tay lấy rô bốt trái cây nên Úi Chà </a:t>
            </a:r>
            <a:r>
              <a:rPr lang="en-US" sz="3600" dirty="0">
                <a:solidFill>
                  <a:prstClr val="black"/>
                </a:solidFill>
                <a:latin typeface="+mj-lt"/>
                <a:cs typeface="Calibri" panose="020F0502020204030204" pitchFamily="34" charset="0"/>
              </a:rPr>
              <a:t> </a:t>
            </a:r>
            <a:r>
              <a:rPr lang="vi-VN" sz="3600" dirty="0">
                <a:solidFill>
                  <a:prstClr val="black"/>
                </a:solidFill>
                <a:latin typeface="+mj-lt"/>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Calibri" panose="020F0502020204030204"/>
              </a:rPr>
              <a:t>Nước đổ như thế nào, rơi xuống đâu, làm ướt đồ đạc nào trong nhà </a:t>
            </a:r>
          </a:p>
          <a:p>
            <a:pPr lvl="0" algn="ctr"/>
            <a:r>
              <a:rPr lang="vi-VN" sz="3200">
                <a:solidFill>
                  <a:prstClr val="white"/>
                </a:solidFill>
                <a:latin typeface="Calibri" panose="020F0502020204030204"/>
              </a:rPr>
              <a:t>không?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loud 4">
            <a:extLst>
              <a:ext uri="{FF2B5EF4-FFF2-40B4-BE49-F238E27FC236}">
                <a16:creationId xmlns:a16="http://schemas.microsoft.com/office/drawing/2014/main" xmlns="" id="{39C48171-22F2-4F18-9BF2-99179002C414}"/>
              </a:ext>
            </a:extLst>
          </p:cNvPr>
          <p:cNvSpPr/>
          <p:nvPr/>
        </p:nvSpPr>
        <p:spPr>
          <a:xfrm>
            <a:off x="2181226" y="2085974"/>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Times New Roman" panose="02020603050405020304" pitchFamily="18" charset="0"/>
                <a:cs typeface="Times New Roman" panose="02020603050405020304" pitchFamily="18" charset="0"/>
              </a:rPr>
              <a:t>Nước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đổ</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đầy</a:t>
            </a:r>
            <a:r>
              <a:rPr lang="en-US" sz="3200" dirty="0">
                <a:solidFill>
                  <a:prstClr val="white"/>
                </a:solidFill>
                <a:latin typeface="Times New Roman" panose="02020603050405020304" pitchFamily="18" charset="0"/>
                <a:cs typeface="Times New Roman" panose="02020603050405020304" pitchFamily="18" charset="0"/>
              </a:rPr>
              <a:t> ra </a:t>
            </a:r>
            <a:r>
              <a:rPr lang="en-US" sz="3200" dirty="0" err="1">
                <a:solidFill>
                  <a:prstClr val="white"/>
                </a:solidFill>
                <a:latin typeface="Times New Roman" panose="02020603050405020304" pitchFamily="18" charset="0"/>
                <a:cs typeface="Times New Roman" panose="02020603050405020304" pitchFamily="18" charset="0"/>
              </a:rPr>
              <a:t>nhà</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ướt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hết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bàn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ghế</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đồ</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đạc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trong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nhà</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483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3809999" y="2409825"/>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Calibri" panose="020F0502020204030204"/>
              </a:rPr>
              <a:t>Điều gì xảy ra tiếp</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xmlns="" id="{147B5C0C-955C-49C8-9005-B9CF3D7CAF7A}"/>
              </a:ext>
            </a:extLst>
          </p:cNvPr>
          <p:cNvSpPr/>
          <p:nvPr/>
        </p:nvSpPr>
        <p:spPr>
          <a:xfrm>
            <a:off x="3809998" y="2409824"/>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Cậu</a:t>
            </a:r>
            <a:r>
              <a:rPr lang="en-US" sz="3200" dirty="0">
                <a:solidFill>
                  <a:prstClr val="white"/>
                </a:solidFill>
                <a:latin typeface="Calibri" panose="020F0502020204030204"/>
              </a:rPr>
              <a:t> </a:t>
            </a:r>
            <a:r>
              <a:rPr lang="en-US" sz="3200" dirty="0" err="1">
                <a:solidFill>
                  <a:prstClr val="white"/>
                </a:solidFill>
                <a:latin typeface="Calibri" panose="020F0502020204030204"/>
              </a:rPr>
              <a:t>bé</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rổ</a:t>
            </a:r>
            <a:r>
              <a:rPr lang="en-US" sz="3200" dirty="0">
                <a:solidFill>
                  <a:prstClr val="white"/>
                </a:solidFill>
                <a:latin typeface="Calibri" panose="020F0502020204030204"/>
              </a:rPr>
              <a:t> </a:t>
            </a:r>
            <a:r>
              <a:rPr lang="en-US" sz="3200" dirty="0" err="1">
                <a:solidFill>
                  <a:prstClr val="white"/>
                </a:solidFill>
                <a:latin typeface="Calibri" panose="020F0502020204030204"/>
              </a:rPr>
              <a:t>rau</a:t>
            </a:r>
            <a:r>
              <a:rPr lang="en-US" sz="3200" dirty="0">
                <a:solidFill>
                  <a:prstClr val="white"/>
                </a:solidFill>
                <a:latin typeface="Calibri" panose="020F0502020204030204"/>
              </a:rPr>
              <a:t> </a:t>
            </a:r>
            <a:r>
              <a:rPr lang="en-US" sz="3200" dirty="0" err="1">
                <a:solidFill>
                  <a:prstClr val="white"/>
                </a:solidFill>
                <a:latin typeface="Calibri" panose="020F0502020204030204"/>
              </a:rPr>
              <a:t>xuống</a:t>
            </a:r>
            <a:r>
              <a:rPr lang="en-US" sz="3200" dirty="0">
                <a:solidFill>
                  <a:prstClr val="white"/>
                </a:solidFill>
                <a:latin typeface="Calibri" panose="020F0502020204030204"/>
              </a:rPr>
              <a:t> </a:t>
            </a:r>
            <a:r>
              <a:rPr lang="en-US" sz="3200" dirty="0" err="1">
                <a:solidFill>
                  <a:prstClr val="white"/>
                </a:solidFill>
                <a:latin typeface="Calibri" panose="020F0502020204030204"/>
              </a:rPr>
              <a:t>đất</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476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456</Words>
  <Application>Microsoft Office PowerPoint</Application>
  <PresentationFormat>Widescreen</PresentationFormat>
  <Paragraphs>45</Paragraphs>
  <Slides>17</Slides>
  <Notes>6</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SimSun</vt:lpstr>
      <vt:lpstr>Arial</vt:lpstr>
      <vt:lpstr>Calibri</vt:lpstr>
      <vt:lpstr>Calibri Light</vt:lpstr>
      <vt:lpstr>HP001 4 hàng</vt:lpstr>
      <vt:lpstr>Snap ITC</vt:lpstr>
      <vt:lpstr>Times New Roman</vt:lpstr>
      <vt:lpstr>字魂17号-萌趣果冻体</vt:lpstr>
      <vt:lpstr>等线</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STD_NHA</cp:lastModifiedBy>
  <cp:revision>12</cp:revision>
  <dcterms:created xsi:type="dcterms:W3CDTF">2021-06-08T09:22:31Z</dcterms:created>
  <dcterms:modified xsi:type="dcterms:W3CDTF">2024-10-03T15:36:05Z</dcterms:modified>
</cp:coreProperties>
</file>