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03" r:id="rId3"/>
    <p:sldId id="293" r:id="rId4"/>
    <p:sldId id="259" r:id="rId5"/>
    <p:sldId id="294" r:id="rId6"/>
    <p:sldId id="260" r:id="rId7"/>
    <p:sldId id="261" r:id="rId8"/>
    <p:sldId id="262" r:id="rId9"/>
    <p:sldId id="264" r:id="rId10"/>
    <p:sldId id="295" r:id="rId11"/>
    <p:sldId id="296" r:id="rId12"/>
    <p:sldId id="298" r:id="rId13"/>
    <p:sldId id="267" r:id="rId14"/>
    <p:sldId id="299" r:id="rId15"/>
    <p:sldId id="272" r:id="rId16"/>
    <p:sldId id="300" r:id="rId17"/>
    <p:sldId id="270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213-A26E-4229-9EF8-AC850BAF0A5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5043A-E829-464F-9559-C506B0CF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79873">
            <a:extLst>
              <a:ext uri="{FF2B5EF4-FFF2-40B4-BE49-F238E27FC236}">
                <a16:creationId xmlns:a16="http://schemas.microsoft.com/office/drawing/2014/main" id="{FD972263-F11A-49FD-8FA3-1FA5B2D46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文本占位符 79874">
            <a:extLst>
              <a:ext uri="{FF2B5EF4-FFF2-40B4-BE49-F238E27FC236}">
                <a16:creationId xmlns:a16="http://schemas.microsoft.com/office/drawing/2014/main" id="{5D458D19-9C82-4233-8B7B-77699CB1A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灯片编号占位符 1">
            <a:extLst>
              <a:ext uri="{FF2B5EF4-FFF2-40B4-BE49-F238E27FC236}">
                <a16:creationId xmlns:a16="http://schemas.microsoft.com/office/drawing/2014/main" id="{C2A3E7DF-70AA-4A98-8F3D-6458B8803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32928-17B2-4E65-8582-6107AD33281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1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4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7A8006-39EA-4140-901F-623280A8A7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215348"/>
            <a:ext cx="1002726" cy="10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6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hyperlink" Target="https://youtu.be/3k5JYLaxOXA?si=35FLjsUamjO7RYbe" TargetMode="External"/><Relationship Id="rId12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wmf"/><Relationship Id="rId1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4350" y="0"/>
            <a:ext cx="1651634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2684022"/>
            <a:ext cx="8534402" cy="423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72" y="2828978"/>
            <a:ext cx="2127917" cy="4281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7575" y="3174621"/>
            <a:ext cx="2023356" cy="3592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634" y="6041340"/>
            <a:ext cx="2341379" cy="683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D50316-3B4B-4AEF-9F7B-2DE29D044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1861" y="3259984"/>
            <a:ext cx="4706520" cy="755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3A35F-4821-429F-B39B-B36077B06F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117" y="2296670"/>
            <a:ext cx="5432007" cy="957155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E0E5D346-6970-42C6-9B49-C3A7A192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446" y="122847"/>
            <a:ext cx="6040706" cy="19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/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CẤP TRƯỜNG </a:t>
            </a:r>
          </a:p>
          <a:p>
            <a:pPr algn="ctr"/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</a:p>
          <a:p>
            <a:pPr algn="ctr"/>
            <a:r>
              <a:rPr lang="en-US" altLang="en-US" sz="2397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</a:t>
            </a:r>
            <a:endParaRPr lang="en-US" altLang="en-US" sz="239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7D4E9-F47D-467F-820E-751603A59FAB}"/>
              </a:ext>
            </a:extLst>
          </p:cNvPr>
          <p:cNvSpPr txBox="1"/>
          <p:nvPr/>
        </p:nvSpPr>
        <p:spPr>
          <a:xfrm>
            <a:off x="3079782" y="3878251"/>
            <a:ext cx="57306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7A74A22-E3A2-4978-9062-39F68EDF7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756" y="5844312"/>
            <a:ext cx="5479444" cy="5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196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196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6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196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196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3196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6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196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Thu </a:t>
            </a:r>
            <a:r>
              <a:rPr lang="en-US" altLang="en-US" sz="3196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Hiền</a:t>
            </a:r>
            <a:endParaRPr lang="en-US" altLang="en-US" sz="3196" b="1" i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E4CD18-1BE6-4BD8-9B68-05B44A97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36736-3457-48F9-AAF1-C771C866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60" y="2354624"/>
            <a:ext cx="3031922" cy="3873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1C953-AE0C-433C-9252-9AC5B7BBC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95" y="1028107"/>
            <a:ext cx="5462489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6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-389129" y="20673"/>
            <a:ext cx="7324725" cy="812447"/>
            <a:chOff x="1461407" y="450289"/>
            <a:chExt cx="8825593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461407" y="566260"/>
              <a:ext cx="8753994" cy="131419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0309285-FFB2-44BB-8FE9-DA9D18132987}"/>
              </a:ext>
            </a:extLst>
          </p:cNvPr>
          <p:cNvSpPr/>
          <p:nvPr/>
        </p:nvSpPr>
        <p:spPr>
          <a:xfrm flipH="1">
            <a:off x="6691001" y="943291"/>
            <a:ext cx="5431075" cy="75090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thấy gì trong bức tranh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BA021AB0-56A6-40A8-82CE-F8DA8D1D3152}"/>
              </a:ext>
            </a:extLst>
          </p:cNvPr>
          <p:cNvSpPr/>
          <p:nvPr/>
        </p:nvSpPr>
        <p:spPr>
          <a:xfrm flipH="1">
            <a:off x="6691001" y="1980060"/>
            <a:ext cx="5431075" cy="104780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Em hãy nhận xét sự tham gia của các bạn như thế nào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6AFFC89-B360-443B-BD34-45DC88E4A956}"/>
              </a:ext>
            </a:extLst>
          </p:cNvPr>
          <p:cNvSpPr/>
          <p:nvPr/>
        </p:nvSpPr>
        <p:spPr>
          <a:xfrm flipH="1">
            <a:off x="6621077" y="3424307"/>
            <a:ext cx="5570922" cy="104780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22213-3853-43C0-B7E9-04753C3CB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14" y="943292"/>
            <a:ext cx="6644892" cy="59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0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4F8F042-CDF5-4971-8B05-45BB657CD27F}"/>
              </a:ext>
            </a:extLst>
          </p:cNvPr>
          <p:cNvSpPr/>
          <p:nvPr/>
        </p:nvSpPr>
        <p:spPr>
          <a:xfrm>
            <a:off x="5774413" y="4558960"/>
            <a:ext cx="6297846" cy="943705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Các bạn rất tích cực và hào hứng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926" y="5332210"/>
            <a:ext cx="1268334" cy="162049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5721349" y="1090865"/>
            <a:ext cx="6403975" cy="158565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A7E6AD-5E08-424B-922C-C9221C63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6896"/>
            <a:ext cx="7010400" cy="943704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4F5EE0E-AF7E-473F-8724-000ABC23ECF3}"/>
              </a:ext>
            </a:extLst>
          </p:cNvPr>
          <p:cNvSpPr/>
          <p:nvPr/>
        </p:nvSpPr>
        <p:spPr>
          <a:xfrm>
            <a:off x="5717120" y="2873036"/>
            <a:ext cx="6543040" cy="157174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9B80F7-0727-4F39-BF64-CA0B44FBF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815" y="1090866"/>
            <a:ext cx="5672774" cy="57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8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D9190D1-238D-4720-A00C-6B75C472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8B0C9DB5-8CD6-4719-A8BF-0D763BF9207A}"/>
              </a:ext>
            </a:extLst>
          </p:cNvPr>
          <p:cNvSpPr/>
          <p:nvPr/>
        </p:nvSpPr>
        <p:spPr>
          <a:xfrm>
            <a:off x="1166495" y="685799"/>
            <a:ext cx="10025380" cy="2911961"/>
          </a:xfrm>
          <a:prstGeom prst="wedgeRoundRectCallout">
            <a:avLst>
              <a:gd name="adj1" fmla="val 1925"/>
              <a:gd name="adj2" fmla="val 66619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hoạt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sự quan tâm, đùm bọc, yêu thương đồng bào bằng việc giúp đỡ, chia sẻ một phần của mình với những người có hoàn cảnh khó kh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hơn.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D2850B-539B-4B46-B293-294951F2B744}"/>
              </a:ext>
            </a:extLst>
          </p:cNvPr>
          <p:cNvGrpSpPr/>
          <p:nvPr/>
        </p:nvGrpSpPr>
        <p:grpSpPr>
          <a:xfrm>
            <a:off x="4698261" y="3946039"/>
            <a:ext cx="3159864" cy="2688726"/>
            <a:chOff x="8183140" y="3092148"/>
            <a:chExt cx="3722805" cy="37228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90D51E-7360-4678-ADF6-EEBC5FD7689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lum bright="10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3140" y="3092148"/>
              <a:ext cx="3722805" cy="37228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0959A17-B7BF-474B-AE17-E477C7E4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171" y="3191179"/>
              <a:ext cx="3524742" cy="352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667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61541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E768C-0A8F-44D3-978A-0F276EB3BE59}"/>
              </a:ext>
            </a:extLst>
          </p:cNvPr>
          <p:cNvSpPr txBox="1"/>
          <p:nvPr/>
        </p:nvSpPr>
        <p:spPr>
          <a:xfrm>
            <a:off x="3841216" y="2817948"/>
            <a:ext cx="4509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2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1475A-ED57-481D-B6A9-1C1B3785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8" y="685800"/>
            <a:ext cx="10883702" cy="43434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E08C14-601A-4710-983A-3CD8C1169A1D}"/>
              </a:ext>
            </a:extLst>
          </p:cNvPr>
          <p:cNvGrpSpPr/>
          <p:nvPr/>
        </p:nvGrpSpPr>
        <p:grpSpPr>
          <a:xfrm>
            <a:off x="3901789" y="4060704"/>
            <a:ext cx="3916499" cy="2746185"/>
            <a:chOff x="1197026" y="4232126"/>
            <a:chExt cx="3751815" cy="26307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F61DFF-DA5C-4F9C-A167-987487B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CDEBD-A514-41CB-B791-2EF52E3C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D1129D4-1A93-4C5E-856E-CC8D210587CE}"/>
              </a:ext>
            </a:extLst>
          </p:cNvPr>
          <p:cNvSpPr txBox="1"/>
          <p:nvPr/>
        </p:nvSpPr>
        <p:spPr>
          <a:xfrm>
            <a:off x="1149386" y="1112983"/>
            <a:ext cx="906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những hoạt động kết nối với cộng đồng của trường em?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530FF-9F4A-4C39-BDF9-210A0F997DFB}"/>
              </a:ext>
            </a:extLst>
          </p:cNvPr>
          <p:cNvSpPr txBox="1"/>
          <p:nvPr/>
        </p:nvSpPr>
        <p:spPr>
          <a:xfrm>
            <a:off x="1149385" y="2460503"/>
            <a:ext cx="8185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tham gia hoạt động nào? Em thích hoạt động nào nhất? Vì sao?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73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B76C5B-379C-439C-89C3-0A4648385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2530162"/>
            <a:ext cx="3031922" cy="3873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9B4CA-EBD6-49DA-997B-80B61980E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30" y="2489273"/>
            <a:ext cx="2626544" cy="37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1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BA5B2-A707-4447-BE11-36FD4339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C71976-6057-4855-A9D5-E4E69BA9E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67" y="303943"/>
            <a:ext cx="11987733" cy="1024052"/>
          </a:xfrm>
          <a:prstGeom prst="rect">
            <a:avLst/>
          </a:prstGeom>
        </p:spPr>
      </p:pic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52F4A615-9840-4EA2-BF95-12F08C085FCF}"/>
              </a:ext>
            </a:extLst>
          </p:cNvPr>
          <p:cNvSpPr/>
          <p:nvPr/>
        </p:nvSpPr>
        <p:spPr>
          <a:xfrm>
            <a:off x="297296" y="1544872"/>
            <a:ext cx="11685154" cy="10240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BC16B-A7F8-470F-8F3C-C62A2145669F}"/>
              </a:ext>
            </a:extLst>
          </p:cNvPr>
          <p:cNvSpPr txBox="1"/>
          <p:nvPr/>
        </p:nvSpPr>
        <p:spPr>
          <a:xfrm>
            <a:off x="790574" y="410982"/>
            <a:ext cx="11066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hoạt động kết nối với cộng đồng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7EF7DF04-CD97-4C12-B7CC-F39836B60929}"/>
              </a:ext>
            </a:extLst>
          </p:cNvPr>
          <p:cNvSpPr/>
          <p:nvPr/>
        </p:nvSpPr>
        <p:spPr>
          <a:xfrm>
            <a:off x="297296" y="2785801"/>
            <a:ext cx="8826794" cy="6323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- 19.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37770E6B-F477-4D3C-960F-C71D9048F30A}"/>
              </a:ext>
            </a:extLst>
          </p:cNvPr>
          <p:cNvSpPr/>
          <p:nvPr/>
        </p:nvSpPr>
        <p:spPr>
          <a:xfrm>
            <a:off x="297295" y="3621478"/>
            <a:ext cx="10599305" cy="98552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các sản phẩm từ nguyên liệu tái chế để gây quỹ bảo vệ môi trường.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Diagonal Corners Rounded 36">
            <a:extLst>
              <a:ext uri="{FF2B5EF4-FFF2-40B4-BE49-F238E27FC236}">
                <a16:creationId xmlns:a16="http://schemas.microsoft.com/office/drawing/2014/main" id="{1B543612-8DF3-4469-BD4A-434C483307C8}"/>
              </a:ext>
            </a:extLst>
          </p:cNvPr>
          <p:cNvSpPr/>
          <p:nvPr/>
        </p:nvSpPr>
        <p:spPr>
          <a:xfrm>
            <a:off x="297295" y="4784260"/>
            <a:ext cx="8826794" cy="10506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các sản phẩm như pin, chai nhựa, vỏ hộp sữa để lấy cây xanh.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624ECEB-AB18-44AB-A5CE-5355A9682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5065968"/>
            <a:ext cx="1402598" cy="179203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A9FDDF1-9F8F-493B-88FE-B150D7AF7D95}"/>
              </a:ext>
            </a:extLst>
          </p:cNvPr>
          <p:cNvSpPr/>
          <p:nvPr/>
        </p:nvSpPr>
        <p:spPr>
          <a:xfrm>
            <a:off x="297295" y="6017878"/>
            <a:ext cx="10599304" cy="6323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chủ nhật xanh: vệ sinh trường học, đường làng ngõ xóm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35" grpId="0" animBg="1"/>
      <p:bldP spid="36" grpId="0" animBg="1"/>
      <p:bldP spid="3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947" y="1524000"/>
            <a:ext cx="6068105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7" y="696520"/>
            <a:ext cx="3339249" cy="671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635284"/>
            <a:ext cx="3505200" cy="6222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3559375" y="2259554"/>
            <a:ext cx="50732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  <p:pic>
        <p:nvPicPr>
          <p:cNvPr id="11" name="Nhacnen">
            <a:hlinkClick r:id="" action="ppaction://media"/>
            <a:extLst>
              <a:ext uri="{FF2B5EF4-FFF2-40B4-BE49-F238E27FC236}">
                <a16:creationId xmlns:a16="http://schemas.microsoft.com/office/drawing/2014/main" id="{5105BA81-6CFC-4D74-86EF-98DD964EB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28932" y="486895"/>
            <a:ext cx="828517" cy="8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4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207 0.07523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71696" descr="21">
            <a:extLst>
              <a:ext uri="{FF2B5EF4-FFF2-40B4-BE49-F238E27FC236}">
                <a16:creationId xmlns:a16="http://schemas.microsoft.com/office/drawing/2014/main" id="{EB75FB7F-0AB8-4612-B124-A45D8670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"/>
            <a:ext cx="122586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71683" descr="PPT素材-06">
            <a:extLst>
              <a:ext uri="{FF2B5EF4-FFF2-40B4-BE49-F238E27FC236}">
                <a16:creationId xmlns:a16="http://schemas.microsoft.com/office/drawing/2014/main" id="{CB42AFC8-9B2B-4417-9EA6-F52C85B6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3476625"/>
            <a:ext cx="38814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71690">
            <a:extLst>
              <a:ext uri="{FF2B5EF4-FFF2-40B4-BE49-F238E27FC236}">
                <a16:creationId xmlns:a16="http://schemas.microsoft.com/office/drawing/2014/main" id="{AB384B91-1C39-42E7-818C-528304A9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1709739"/>
            <a:ext cx="21018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在此输入文字</a:t>
            </a:r>
          </a:p>
        </p:txBody>
      </p:sp>
      <p:pic>
        <p:nvPicPr>
          <p:cNvPr id="12293" name="图片 71695" descr="2">
            <a:extLst>
              <a:ext uri="{FF2B5EF4-FFF2-40B4-BE49-F238E27FC236}">
                <a16:creationId xmlns:a16="http://schemas.microsoft.com/office/drawing/2014/main" id="{498955C9-157A-4AA3-8574-FCF4F9B2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719139"/>
            <a:ext cx="1685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2055">
            <a:hlinkClick r:id="rId7"/>
            <a:extLst>
              <a:ext uri="{FF2B5EF4-FFF2-40B4-BE49-F238E27FC236}">
                <a16:creationId xmlns:a16="http://schemas.microsoft.com/office/drawing/2014/main" id="{3AF39A2E-1DDE-484A-B387-B304695D255B}"/>
              </a:ext>
            </a:extLst>
          </p:cNvPr>
          <p:cNvSpPr txBox="1"/>
          <p:nvPr/>
        </p:nvSpPr>
        <p:spPr>
          <a:xfrm>
            <a:off x="4238625" y="1891507"/>
            <a:ext cx="6134100" cy="2006810"/>
          </a:xfrm>
          <a:prstGeom prst="rect">
            <a:avLst/>
          </a:prstGeom>
          <a:noFill/>
          <a:ln w="9525">
            <a:noFill/>
          </a:ln>
        </p:spPr>
        <p:txBody>
          <a:bodyPr lIns="55733" tIns="27866" rIns="55733" bIns="27866">
            <a:spAutoFit/>
          </a:bodyPr>
          <a:lstStyle/>
          <a:p>
            <a:pPr algn="ctr" defTabSz="914558" eaLnBrk="0" fontAlgn="base" hangingPunct="0">
              <a:lnSpc>
                <a:spcPct val="150000"/>
              </a:lnSpc>
              <a:spcBef>
                <a:spcPts val="731"/>
              </a:spcBef>
              <a:spcAft>
                <a:spcPct val="0"/>
              </a:spcAft>
              <a:defRPr/>
            </a:pPr>
            <a:r>
              <a:rPr lang="en-US" altLang="zh-CN" sz="96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9600" b="1" dirty="0">
                <a:solidFill>
                  <a:schemeClr val="accent4"/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động</a:t>
            </a:r>
            <a:endParaRPr lang="en-US" altLang="zh-CN" sz="9600" b="1" dirty="0">
              <a:solidFill>
                <a:schemeClr val="accent4"/>
              </a:solidFill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295" name="Object 46">
            <a:extLst>
              <a:ext uri="{FF2B5EF4-FFF2-40B4-BE49-F238E27FC236}">
                <a16:creationId xmlns:a16="http://schemas.microsoft.com/office/drawing/2014/main" id="{2FB6EC11-7AD6-489A-967C-7E5781747200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434388" y="3517901"/>
          <a:ext cx="61912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12295" name="Object 46">
                        <a:extLst>
                          <a:ext uri="{FF2B5EF4-FFF2-40B4-BE49-F238E27FC236}">
                            <a16:creationId xmlns:a16="http://schemas.microsoft.com/office/drawing/2014/main" id="{2FB6EC11-7AD6-489A-967C-7E578174720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388" y="3517901"/>
                        <a:ext cx="61912" cy="15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7" descr="Spladge">
            <a:extLst>
              <a:ext uri="{FF2B5EF4-FFF2-40B4-BE49-F238E27FC236}">
                <a16:creationId xmlns:a16="http://schemas.microsoft.com/office/drawing/2014/main" id="{266D9361-B2E9-407F-83E4-08EB3345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9" y="3355975"/>
            <a:ext cx="206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22">
            <a:extLst>
              <a:ext uri="{FF2B5EF4-FFF2-40B4-BE49-F238E27FC236}">
                <a16:creationId xmlns:a16="http://schemas.microsoft.com/office/drawing/2014/main" id="{DE6BDA6F-AB89-4011-B302-681C9B38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4" y="3205164"/>
            <a:ext cx="788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 sz="1500">
              <a:solidFill>
                <a:srgbClr val="FF0066"/>
              </a:solidFill>
            </a:endParaRPr>
          </a:p>
        </p:txBody>
      </p:sp>
      <p:graphicFrame>
        <p:nvGraphicFramePr>
          <p:cNvPr id="12298" name="Object 61">
            <a:extLst>
              <a:ext uri="{FF2B5EF4-FFF2-40B4-BE49-F238E27FC236}">
                <a16:creationId xmlns:a16="http://schemas.microsoft.com/office/drawing/2014/main" id="{216C10E4-A3A7-4B45-AEBC-4AB7AD583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513" y="4308476"/>
          <a:ext cx="61912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12298" name="Object 61">
                        <a:extLst>
                          <a:ext uri="{FF2B5EF4-FFF2-40B4-BE49-F238E27FC236}">
                            <a16:creationId xmlns:a16="http://schemas.microsoft.com/office/drawing/2014/main" id="{216C10E4-A3A7-4B45-AEBC-4AB7AD583A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4308476"/>
                        <a:ext cx="61912" cy="15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69">
            <a:extLst>
              <a:ext uri="{FF2B5EF4-FFF2-40B4-BE49-F238E27FC236}">
                <a16:creationId xmlns:a16="http://schemas.microsoft.com/office/drawing/2014/main" id="{BC7CA31E-47C4-47C7-82A6-D6B29E94D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5675" y="3560764"/>
          <a:ext cx="63500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12299" name="Object 69">
                        <a:extLst>
                          <a:ext uri="{FF2B5EF4-FFF2-40B4-BE49-F238E27FC236}">
                            <a16:creationId xmlns:a16="http://schemas.microsoft.com/office/drawing/2014/main" id="{BC7CA31E-47C4-47C7-82A6-D6B29E94D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3560764"/>
                        <a:ext cx="63500" cy="15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76">
            <a:extLst>
              <a:ext uri="{FF2B5EF4-FFF2-40B4-BE49-F238E27FC236}">
                <a16:creationId xmlns:a16="http://schemas.microsoft.com/office/drawing/2014/main" id="{8F8FB467-623E-400D-B83F-1520D7EE6D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7775" y="3425826"/>
          <a:ext cx="496888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43200" imgH="4267200" progId="">
                  <p:embed/>
                </p:oleObj>
              </mc:Choice>
              <mc:Fallback>
                <p:oleObj name="Equation" r:id="rId13" imgW="2743200" imgH="4267200" progId="">
                  <p:embed/>
                  <p:pic>
                    <p:nvPicPr>
                      <p:cNvPr id="12300" name="Object 176">
                        <a:extLst>
                          <a:ext uri="{FF2B5EF4-FFF2-40B4-BE49-F238E27FC236}">
                            <a16:creationId xmlns:a16="http://schemas.microsoft.com/office/drawing/2014/main" id="{8F8FB467-623E-400D-B83F-1520D7EE6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3425826"/>
                        <a:ext cx="496888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95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815" y="1"/>
            <a:ext cx="1232467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028" y="3612592"/>
            <a:ext cx="2209800" cy="319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F8603-FC33-481C-B3A7-599D9EF17B2D}"/>
              </a:ext>
            </a:extLst>
          </p:cNvPr>
          <p:cNvSpPr txBox="1"/>
          <p:nvPr/>
        </p:nvSpPr>
        <p:spPr>
          <a:xfrm>
            <a:off x="891723" y="287232"/>
            <a:ext cx="7915950" cy="76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Mọi người trong hình 1 đang làm gì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6889C-B2A6-4BB4-AA05-18B7661AADAE}"/>
              </a:ext>
            </a:extLst>
          </p:cNvPr>
          <p:cNvSpPr txBox="1"/>
          <p:nvPr/>
        </p:nvSpPr>
        <p:spPr>
          <a:xfrm>
            <a:off x="848416" y="956623"/>
            <a:ext cx="8853707" cy="76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 đã tham gia hoạt động như vậy chưa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E8099-6E76-42A5-AE88-D44E82ABD0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62" t="2218" r="3696"/>
          <a:stretch/>
        </p:blipFill>
        <p:spPr>
          <a:xfrm>
            <a:off x="200026" y="1711535"/>
            <a:ext cx="9767002" cy="4859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7D0F6-A558-4BC5-B657-A8120DE5B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93" y="0"/>
            <a:ext cx="828923" cy="75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270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62F3B9-C78F-4098-8D35-FB49C2B2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2161541"/>
            <a:ext cx="7315200" cy="2513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CA188-944A-4935-8354-04BDCAF4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61541"/>
            <a:ext cx="2209800" cy="3192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9E9737-254C-42BA-859B-38AC2D54D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58" y="2321426"/>
            <a:ext cx="607214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E4CD18-1BE6-4BD8-9B68-05B44A97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684" y="2589091"/>
            <a:ext cx="2995061" cy="43266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4CEB5-495E-4E44-8D0B-44C605FBD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377" y="837657"/>
            <a:ext cx="8583912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93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793BA5-8222-4213-AEFF-02FEB2E4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0" y="20674"/>
            <a:ext cx="11239500" cy="788952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1929967" y="566259"/>
              <a:ext cx="8285434" cy="107611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hoạt động của trường Minh, Hoa trong mỗi hình và cho biết 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6659A9-F9D6-4E52-86C2-36B55443D2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8" r="2296" b="-1458"/>
          <a:stretch/>
        </p:blipFill>
        <p:spPr>
          <a:xfrm>
            <a:off x="0" y="956697"/>
            <a:ext cx="6610350" cy="5988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0309285-FFB2-44BB-8FE9-DA9D18132987}"/>
              </a:ext>
            </a:extLst>
          </p:cNvPr>
          <p:cNvSpPr/>
          <p:nvPr/>
        </p:nvSpPr>
        <p:spPr>
          <a:xfrm flipH="1">
            <a:off x="6784738" y="928182"/>
            <a:ext cx="5431075" cy="175661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BA021AB0-56A6-40A8-82CE-F8DA8D1D3152}"/>
              </a:ext>
            </a:extLst>
          </p:cNvPr>
          <p:cNvSpPr/>
          <p:nvPr/>
        </p:nvSpPr>
        <p:spPr>
          <a:xfrm flipH="1">
            <a:off x="6760924" y="3250145"/>
            <a:ext cx="5431075" cy="104780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6AFFC89-B360-443B-BD34-45DC88E4A956}"/>
              </a:ext>
            </a:extLst>
          </p:cNvPr>
          <p:cNvSpPr/>
          <p:nvPr/>
        </p:nvSpPr>
        <p:spPr>
          <a:xfrm flipH="1">
            <a:off x="6760923" y="4845499"/>
            <a:ext cx="5431075" cy="104780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5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7029FE9-294A-4ECD-ACBE-CAA86733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30" y="574458"/>
            <a:ext cx="8751940" cy="11781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B76C5B-379C-439C-89C3-0A4648385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2530162"/>
            <a:ext cx="3031922" cy="3873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79B4CA-EBD6-49DA-997B-80B61980E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30" y="2489273"/>
            <a:ext cx="2626544" cy="37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89" y="0"/>
            <a:ext cx="12215813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4F8F042-CDF5-4971-8B05-45BB657CD27F}"/>
              </a:ext>
            </a:extLst>
          </p:cNvPr>
          <p:cNvSpPr/>
          <p:nvPr/>
        </p:nvSpPr>
        <p:spPr>
          <a:xfrm>
            <a:off x="6131757" y="2281446"/>
            <a:ext cx="5855417" cy="150876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Việc làm này thể hiện sự đùm bọc, yêu thương đồng bào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102" y="5382745"/>
            <a:ext cx="1207922" cy="147525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6096000" y="137660"/>
            <a:ext cx="5926933" cy="186491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C9905A-2866-4F0B-9CB9-2E8F548C0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2968"/>
          <a:stretch/>
        </p:blipFill>
        <p:spPr>
          <a:xfrm>
            <a:off x="1" y="-104775"/>
            <a:ext cx="5980906" cy="696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4F5EE0E-AF7E-473F-8724-000ABC23ECF3}"/>
              </a:ext>
            </a:extLst>
          </p:cNvPr>
          <p:cNvSpPr/>
          <p:nvPr/>
        </p:nvSpPr>
        <p:spPr>
          <a:xfrm>
            <a:off x="6017157" y="4027149"/>
            <a:ext cx="6216016" cy="1296953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Các bạn tham gia rất nhiệt tình, hào hứng, tự giác và rất tích cực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870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B74DC7-8085-4986-91EB-9E4E5F97C192}"/>
              </a:ext>
            </a:extLst>
          </p:cNvPr>
          <p:cNvPicPr/>
          <p:nvPr/>
        </p:nvPicPr>
        <p:blipFill rotWithShape="1">
          <a:blip r:embed="rId2"/>
          <a:srcRect l="55849" t="26452" r="4385" b="27689"/>
          <a:stretch/>
        </p:blipFill>
        <p:spPr bwMode="auto">
          <a:xfrm>
            <a:off x="0" y="0"/>
            <a:ext cx="6057899" cy="338328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Phát động ủng hộ, quyên góp &quot;Vì Miền Trung thân yêu&quot; - Trường THCS Nguyễn  Văn Cừ">
            <a:extLst>
              <a:ext uri="{FF2B5EF4-FFF2-40B4-BE49-F238E27FC236}">
                <a16:creationId xmlns:a16="http://schemas.microsoft.com/office/drawing/2014/main" id="{463CB43F-1194-4386-8FEC-218AE2C4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4100" y="0"/>
            <a:ext cx="598169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inh viên trưởng thành từ những trải nghiệm và việc làm thiết thực vì cộng  đồng - Trường Đại học Trà Vinh">
            <a:extLst>
              <a:ext uri="{FF2B5EF4-FFF2-40B4-BE49-F238E27FC236}">
                <a16:creationId xmlns:a16="http://schemas.microsoft.com/office/drawing/2014/main" id="{7743A450-630D-4040-94EA-0B92D4FD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4720"/>
            <a:ext cx="606552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S quyên góp hơn 200 triệu đồng – Chương trình Từ thiện Vì Miền Trung lần  2 - Hệ thống trường quốc tế Việt Úc - VAS">
            <a:extLst>
              <a:ext uri="{FF2B5EF4-FFF2-40B4-BE49-F238E27FC236}">
                <a16:creationId xmlns:a16="http://schemas.microsoft.com/office/drawing/2014/main" id="{71C8A4EB-4197-410A-B1A4-AED09EE9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4100" y="3474720"/>
            <a:ext cx="59817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A9187B-5D10-48DB-8BB9-FBD9EF11CA43}"/>
              </a:ext>
            </a:extLst>
          </p:cNvPr>
          <p:cNvSpPr/>
          <p:nvPr/>
        </p:nvSpPr>
        <p:spPr>
          <a:xfrm>
            <a:off x="4480560" y="2052320"/>
            <a:ext cx="3653789" cy="213868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69802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467</Words>
  <Application>Microsoft Office PowerPoint</Application>
  <PresentationFormat>Widescreen</PresentationFormat>
  <Paragraphs>38</Paragraphs>
  <Slides>18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SimHei</vt:lpstr>
      <vt:lpstr>Arial</vt:lpstr>
      <vt:lpstr>Calibri</vt:lpstr>
      <vt:lpstr>Calibri Light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Lenovo</cp:lastModifiedBy>
  <cp:revision>43</cp:revision>
  <dcterms:created xsi:type="dcterms:W3CDTF">2022-07-12T21:45:45Z</dcterms:created>
  <dcterms:modified xsi:type="dcterms:W3CDTF">2024-10-06T02:52:37Z</dcterms:modified>
</cp:coreProperties>
</file>