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34" r:id="rId2"/>
    <p:sldId id="279" r:id="rId3"/>
    <p:sldId id="285" r:id="rId4"/>
    <p:sldId id="282" r:id="rId5"/>
    <p:sldId id="304" r:id="rId6"/>
    <p:sldId id="293" r:id="rId7"/>
    <p:sldId id="290" r:id="rId8"/>
    <p:sldId id="306" r:id="rId9"/>
    <p:sldId id="307" r:id="rId10"/>
    <p:sldId id="308" r:id="rId11"/>
    <p:sldId id="310" r:id="rId12"/>
    <p:sldId id="29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2173" autoAdjust="0"/>
  </p:normalViewPr>
  <p:slideViewPr>
    <p:cSldViewPr snapToGrid="0">
      <p:cViewPr varScale="1">
        <p:scale>
          <a:sx n="55" d="100"/>
          <a:sy n="55" d="100"/>
        </p:scale>
        <p:origin x="106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4D01-7738-4E29-A7BE-9C77444E4995}" type="datetimeFigureOut">
              <a:rPr lang="en-US" smtClean="0"/>
              <a:t>11/10/2024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E4649-28F6-44DB-A74A-B5F45421A25C}" type="slidenum">
              <a:rPr lang="en-US" smtClean="0"/>
              <a:t>‹#›</a:t>
            </a:fld>
            <a:endParaRPr lang="en-US"/>
          </a:p>
        </p:txBody>
      </p:sp>
    </p:spTree>
    <p:extLst>
      <p:ext uri="{BB962C8B-B14F-4D97-AF65-F5344CB8AC3E}">
        <p14:creationId xmlns:p14="http://schemas.microsoft.com/office/powerpoint/2010/main" val="5817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t>1</a:t>
            </a:fld>
            <a:endParaRPr lang="zh-CN" altLang="en-US"/>
          </a:p>
        </p:txBody>
      </p:sp>
    </p:spTree>
    <p:extLst>
      <p:ext uri="{BB962C8B-B14F-4D97-AF65-F5344CB8AC3E}">
        <p14:creationId xmlns:p14="http://schemas.microsoft.com/office/powerpoint/2010/main" val="121530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366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6202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86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6</a:t>
            </a:fld>
            <a:endParaRPr lang="en-US"/>
          </a:p>
        </p:txBody>
      </p:sp>
    </p:spTree>
    <p:extLst>
      <p:ext uri="{BB962C8B-B14F-4D97-AF65-F5344CB8AC3E}">
        <p14:creationId xmlns:p14="http://schemas.microsoft.com/office/powerpoint/2010/main" val="126863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12</a:t>
            </a:fld>
            <a:endParaRPr lang="en-US"/>
          </a:p>
        </p:txBody>
      </p:sp>
    </p:spTree>
    <p:extLst>
      <p:ext uri="{BB962C8B-B14F-4D97-AF65-F5344CB8AC3E}">
        <p14:creationId xmlns:p14="http://schemas.microsoft.com/office/powerpoint/2010/main" val="399078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4012F6D-D38C-4D40-A1B9-7F503AF9D077}" type="slidenum">
              <a:rPr lang="en-US" altLang="en-US" smtClean="0"/>
              <a:pPr/>
              <a:t>‹#›</a:t>
            </a:fld>
            <a:endParaRPr lang="en-US" altLang="en-US"/>
          </a:p>
        </p:txBody>
      </p:sp>
    </p:spTree>
    <p:extLst>
      <p:ext uri="{BB962C8B-B14F-4D97-AF65-F5344CB8AC3E}">
        <p14:creationId xmlns:p14="http://schemas.microsoft.com/office/powerpoint/2010/main" val="8306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CF19D2C-6CB7-476A-B006-CF1FEBAA7CF9}" type="slidenum">
              <a:rPr lang="en-US" altLang="en-US" smtClean="0"/>
              <a:pPr/>
              <a:t>‹#›</a:t>
            </a:fld>
            <a:endParaRPr lang="en-US" altLang="en-US"/>
          </a:p>
        </p:txBody>
      </p:sp>
    </p:spTree>
    <p:extLst>
      <p:ext uri="{BB962C8B-B14F-4D97-AF65-F5344CB8AC3E}">
        <p14:creationId xmlns:p14="http://schemas.microsoft.com/office/powerpoint/2010/main" val="113204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082F0DD-7A89-4CF3-B7EE-BFA86D58AAAA}" type="slidenum">
              <a:rPr lang="en-US" altLang="en-US" smtClean="0"/>
              <a:pPr/>
              <a:t>‹#›</a:t>
            </a:fld>
            <a:endParaRPr lang="en-US" altLang="en-US"/>
          </a:p>
        </p:txBody>
      </p:sp>
    </p:spTree>
    <p:extLst>
      <p:ext uri="{BB962C8B-B14F-4D97-AF65-F5344CB8AC3E}">
        <p14:creationId xmlns:p14="http://schemas.microsoft.com/office/powerpoint/2010/main" val="177934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2F810F-A1B2-4F71-8ADA-2DB2A4BF3B6A}" type="slidenum">
              <a:rPr lang="en-US" altLang="en-US" smtClean="0"/>
              <a:pPr/>
              <a:t>‹#›</a:t>
            </a:fld>
            <a:endParaRPr lang="en-US" altLang="en-US"/>
          </a:p>
        </p:txBody>
      </p:sp>
      <p:sp>
        <p:nvSpPr>
          <p:cNvPr id="8" name="Rectangle 7">
            <a:extLst>
              <a:ext uri="{FF2B5EF4-FFF2-40B4-BE49-F238E27FC236}">
                <a16:creationId xmlns:a16="http://schemas.microsoft.com/office/drawing/2014/main" id="{5879649D-9E1C-4EC6-9C12-A2ACC6FEECC1}"/>
              </a:ext>
            </a:extLst>
          </p:cNvPr>
          <p:cNvSpPr/>
          <p:nvPr/>
        </p:nvSpPr>
        <p:spPr>
          <a:xfrm>
            <a:off x="335360" y="332656"/>
            <a:ext cx="11521280" cy="6192688"/>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Assorted circles and squares">
            <a:extLst>
              <a:ext uri="{FF2B5EF4-FFF2-40B4-BE49-F238E27FC236}">
                <a16:creationId xmlns:a16="http://schemas.microsoft.com/office/drawing/2014/main" id="{528D3581-FF3A-4714-8BE5-C7FE140C9F8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735149" y="0"/>
            <a:ext cx="2297642" cy="2297642"/>
          </a:xfrm>
          <a:prstGeom prst="rect">
            <a:avLst/>
          </a:prstGeom>
        </p:spPr>
      </p:pic>
    </p:spTree>
    <p:extLst>
      <p:ext uri="{BB962C8B-B14F-4D97-AF65-F5344CB8AC3E}">
        <p14:creationId xmlns:p14="http://schemas.microsoft.com/office/powerpoint/2010/main" val="229387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913111-08A0-4429-8EB6-FA2D50B3D80D}" type="slidenum">
              <a:rPr lang="en-US" altLang="en-US" smtClean="0"/>
              <a:pPr/>
              <a:t>‹#›</a:t>
            </a:fld>
            <a:endParaRPr lang="en-US" altLang="en-US"/>
          </a:p>
        </p:txBody>
      </p:sp>
    </p:spTree>
    <p:extLst>
      <p:ext uri="{BB962C8B-B14F-4D97-AF65-F5344CB8AC3E}">
        <p14:creationId xmlns:p14="http://schemas.microsoft.com/office/powerpoint/2010/main" val="329479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3A31D7B-F39D-4D0F-AAC4-F23F02FE2060}" type="slidenum">
              <a:rPr lang="en-US" altLang="en-US" smtClean="0"/>
              <a:pPr/>
              <a:t>‹#›</a:t>
            </a:fld>
            <a:endParaRPr lang="en-US" altLang="en-US"/>
          </a:p>
        </p:txBody>
      </p:sp>
    </p:spTree>
    <p:extLst>
      <p:ext uri="{BB962C8B-B14F-4D97-AF65-F5344CB8AC3E}">
        <p14:creationId xmlns:p14="http://schemas.microsoft.com/office/powerpoint/2010/main" val="289452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538FBF9-1A65-4F25-81EB-A284C44218B0}" type="slidenum">
              <a:rPr lang="en-US" altLang="en-US" smtClean="0"/>
              <a:pPr/>
              <a:t>‹#›</a:t>
            </a:fld>
            <a:endParaRPr lang="en-US" altLang="en-US"/>
          </a:p>
        </p:txBody>
      </p:sp>
    </p:spTree>
    <p:extLst>
      <p:ext uri="{BB962C8B-B14F-4D97-AF65-F5344CB8AC3E}">
        <p14:creationId xmlns:p14="http://schemas.microsoft.com/office/powerpoint/2010/main" val="374356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74ACC67-013A-431F-9A0F-AC55D1EA5D72}" type="slidenum">
              <a:rPr lang="en-US" altLang="en-US" smtClean="0"/>
              <a:pPr/>
              <a:t>‹#›</a:t>
            </a:fld>
            <a:endParaRPr lang="en-US" altLang="en-US"/>
          </a:p>
        </p:txBody>
      </p:sp>
    </p:spTree>
    <p:extLst>
      <p:ext uri="{BB962C8B-B14F-4D97-AF65-F5344CB8AC3E}">
        <p14:creationId xmlns:p14="http://schemas.microsoft.com/office/powerpoint/2010/main" val="222026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53F3672-D54A-4B37-9AC7-CC4B520712E6}" type="slidenum">
              <a:rPr lang="en-US" altLang="en-US" smtClean="0"/>
              <a:pPr/>
              <a:t>‹#›</a:t>
            </a:fld>
            <a:endParaRPr lang="en-US" altLang="en-US"/>
          </a:p>
        </p:txBody>
      </p:sp>
    </p:spTree>
    <p:extLst>
      <p:ext uri="{BB962C8B-B14F-4D97-AF65-F5344CB8AC3E}">
        <p14:creationId xmlns:p14="http://schemas.microsoft.com/office/powerpoint/2010/main" val="50850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BEF696E-CCAD-4644-A12F-8956DB12CDA2}" type="slidenum">
              <a:rPr lang="en-US" altLang="en-US" smtClean="0"/>
              <a:pPr/>
              <a:t>‹#›</a:t>
            </a:fld>
            <a:endParaRPr lang="en-US" altLang="en-US"/>
          </a:p>
        </p:txBody>
      </p:sp>
    </p:spTree>
    <p:extLst>
      <p:ext uri="{BB962C8B-B14F-4D97-AF65-F5344CB8AC3E}">
        <p14:creationId xmlns:p14="http://schemas.microsoft.com/office/powerpoint/2010/main" val="369424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78DAC45-21E0-40FB-A9D1-EE9C6417FCD8}" type="slidenum">
              <a:rPr lang="en-US" altLang="en-US" smtClean="0"/>
              <a:pPr/>
              <a:t>‹#›</a:t>
            </a:fld>
            <a:endParaRPr lang="en-US" altLang="en-US"/>
          </a:p>
        </p:txBody>
      </p:sp>
    </p:spTree>
    <p:extLst>
      <p:ext uri="{BB962C8B-B14F-4D97-AF65-F5344CB8AC3E}">
        <p14:creationId xmlns:p14="http://schemas.microsoft.com/office/powerpoint/2010/main" val="210486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799DFF03-7955-4399-8B1B-8FDE3AC46766}"/>
              </a:ext>
            </a:extLst>
          </p:cNvPr>
          <p:cNvGrpSpPr/>
          <p:nvPr userDrawn="1"/>
        </p:nvGrpSpPr>
        <p:grpSpPr>
          <a:xfrm>
            <a:off x="-2568661" y="0"/>
            <a:ext cx="17941948" cy="8517861"/>
            <a:chOff x="-2568661" y="0"/>
            <a:chExt cx="17941948" cy="8517861"/>
          </a:xfrm>
        </p:grpSpPr>
        <p:sp>
          <p:nvSpPr>
            <p:cNvPr id="5" name="Oval 4">
              <a:extLst>
                <a:ext uri="{FF2B5EF4-FFF2-40B4-BE49-F238E27FC236}">
                  <a16:creationId xmlns:a16="http://schemas.microsoft.com/office/drawing/2014/main" id="{EBEE559A-4AB4-4586-A8E3-A8850013A582}"/>
                </a:ext>
              </a:extLst>
            </p:cNvPr>
            <p:cNvSpPr>
              <a:spLocks noChangeAspect="1"/>
            </p:cNvSpPr>
            <p:nvPr userDrawn="1">
              <p:custDataLst>
                <p:tags r:id="rId13"/>
              </p:custDataLst>
            </p:nvPr>
          </p:nvSpPr>
          <p:spPr>
            <a:xfrm>
              <a:off x="-2568661" y="7710616"/>
              <a:ext cx="807245" cy="807245"/>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Oval 5">
              <a:extLst>
                <a:ext uri="{FF2B5EF4-FFF2-40B4-BE49-F238E27FC236}">
                  <a16:creationId xmlns:a16="http://schemas.microsoft.com/office/drawing/2014/main" id="{D08CDD2E-97B5-43D4-9166-5BC5D3B8F28B}"/>
                </a:ext>
              </a:extLst>
            </p:cNvPr>
            <p:cNvSpPr>
              <a:spLocks noChangeAspect="1"/>
            </p:cNvSpPr>
            <p:nvPr userDrawn="1">
              <p:custDataLst>
                <p:tags r:id="rId14"/>
              </p:custDataLst>
            </p:nvPr>
          </p:nvSpPr>
          <p:spPr>
            <a:xfrm>
              <a:off x="14566042" y="0"/>
              <a:ext cx="807245" cy="807245"/>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4157409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image" Target="../media/image5.sv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12.png"/><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image" Target="../media/image5.sv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130" y="8485"/>
            <a:ext cx="13937023" cy="734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3241861" y="2095113"/>
            <a:ext cx="5989378" cy="67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615" tIns="60807" rIns="121615" bIns="60807">
            <a:spAutoFit/>
          </a:bodyPr>
          <a:lstStyle>
            <a:lvl1pPr defTabSz="913130">
              <a:spcBef>
                <a:spcPct val="20000"/>
              </a:spcBef>
              <a:buChar char="•"/>
              <a:defRPr sz="4200">
                <a:solidFill>
                  <a:schemeClr val="tx1"/>
                </a:solidFill>
                <a:latin typeface="Arial" panose="020B0604020202020204" pitchFamily="34" charset="0"/>
              </a:defRPr>
            </a:lvl1pPr>
            <a:lvl2pPr marL="742950" indent="-285750" defTabSz="913130">
              <a:spcBef>
                <a:spcPct val="20000"/>
              </a:spcBef>
              <a:buChar char="–"/>
              <a:defRPr sz="3700">
                <a:solidFill>
                  <a:schemeClr val="tx1"/>
                </a:solidFill>
                <a:latin typeface="Arial" panose="020B0604020202020204" pitchFamily="34" charset="0"/>
              </a:defRPr>
            </a:lvl2pPr>
            <a:lvl3pPr marL="1143000" indent="-228600" defTabSz="913130">
              <a:spcBef>
                <a:spcPct val="20000"/>
              </a:spcBef>
              <a:buChar char="•"/>
              <a:defRPr sz="3200">
                <a:solidFill>
                  <a:schemeClr val="tx1"/>
                </a:solidFill>
                <a:latin typeface="Arial" panose="020B0604020202020204" pitchFamily="34" charset="0"/>
              </a:defRPr>
            </a:lvl3pPr>
            <a:lvl4pPr marL="1600200" indent="-228600" defTabSz="913130">
              <a:spcBef>
                <a:spcPct val="20000"/>
              </a:spcBef>
              <a:buChar char="–"/>
              <a:defRPr sz="2600">
                <a:solidFill>
                  <a:schemeClr val="tx1"/>
                </a:solidFill>
                <a:latin typeface="Arial" panose="020B0604020202020204" pitchFamily="34" charset="0"/>
              </a:defRPr>
            </a:lvl4pPr>
            <a:lvl5pPr marL="2057400" indent="-228600" defTabSz="913130">
              <a:spcBef>
                <a:spcPct val="20000"/>
              </a:spcBef>
              <a:buChar char="»"/>
              <a:defRPr sz="2600">
                <a:solidFill>
                  <a:schemeClr val="tx1"/>
                </a:solidFill>
                <a:latin typeface="Arial" panose="020B0604020202020204" pitchFamily="34" charset="0"/>
              </a:defRPr>
            </a:lvl5pPr>
            <a:lvl6pPr marL="25146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9pPr>
          </a:lstStyle>
          <a:p>
            <a:pPr algn="ctr" defTabSz="910214" fontAlgn="base">
              <a:spcBef>
                <a:spcPct val="50000"/>
              </a:spcBef>
              <a:spcAft>
                <a:spcPct val="0"/>
              </a:spcAft>
              <a:buNone/>
              <a:defRPr/>
            </a:pPr>
            <a:r>
              <a:rPr lang="en-US" altLang="vi-VN" sz="3591" b="1"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TOÁN </a:t>
            </a:r>
            <a:r>
              <a:rPr lang="vi-VN" altLang="vi-VN" sz="3591"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a:t>
            </a:r>
            <a:endParaRPr lang="en-US" altLang="vi-VN" sz="3591"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819387" y="1321992"/>
            <a:ext cx="11205457" cy="6226612"/>
          </a:xfrm>
          <a:prstGeom prst="rect">
            <a:avLst/>
          </a:prstGeom>
          <a:noFill/>
        </p:spPr>
        <p:txBody>
          <a:bodyPr spcFirstLastPara="1" wrap="none" lIns="121615" tIns="60807" rIns="121615" bIns="60807" numCol="1">
            <a:prstTxWarp prst="textArchUp">
              <a:avLst>
                <a:gd name="adj" fmla="val 10800000"/>
              </a:avLst>
            </a:prstTxWarp>
            <a:spAutoFit/>
          </a:bodyPr>
          <a:lstStyle/>
          <a:p>
            <a:pPr algn="ctr" defTabSz="912114">
              <a:defRPr/>
            </a:pPr>
            <a:r>
              <a:rPr lang="en-US" sz="32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SÁCH KẾT NỐI TRI THỨC VỚI CUỘC SỐNG – NĂM HỌC 2024 - 2025</a:t>
            </a:r>
          </a:p>
        </p:txBody>
      </p:sp>
      <p:sp>
        <p:nvSpPr>
          <p:cNvPr id="9" name="Rectangle 8"/>
          <p:cNvSpPr/>
          <p:nvPr/>
        </p:nvSpPr>
        <p:spPr>
          <a:xfrm>
            <a:off x="1588468" y="215937"/>
            <a:ext cx="9296164" cy="736837"/>
          </a:xfrm>
          <a:prstGeom prst="rect">
            <a:avLst/>
          </a:prstGeom>
          <a:noFill/>
        </p:spPr>
        <p:txBody>
          <a:bodyPr wrap="none" lIns="121615" tIns="60807" rIns="121615" bIns="60807">
            <a:spAutoFit/>
            <a:scene3d>
              <a:camera prst="orthographicFront"/>
              <a:lightRig rig="harsh" dir="t"/>
            </a:scene3d>
            <a:sp3d extrusionH="57150" prstMaterial="matte">
              <a:bevelT w="63500" h="12700" prst="angle"/>
              <a:contourClr>
                <a:schemeClr val="bg1">
                  <a:lumMod val="65000"/>
                </a:schemeClr>
              </a:contourClr>
            </a:sp3d>
          </a:bodyPr>
          <a:lstStyle/>
          <a:p>
            <a:pPr algn="ctr" defTabSz="912114">
              <a:defRPr/>
            </a:pPr>
            <a:r>
              <a:rPr lang="en-US" sz="3990" b="1" dirty="0">
                <a:solidFill>
                  <a:srgbClr val="FF0000"/>
                </a:solidFill>
                <a:latin typeface="Time nes New Roman"/>
                <a:cs typeface="Arial" panose="020B0604020202020204" pitchFamily="34" charset="0"/>
              </a:rPr>
              <a:t>TRƯỜNG TIỂU HỌC QUANG TRUNG </a:t>
            </a:r>
            <a:endParaRPr lang="en-US" sz="3990" b="1" dirty="0">
              <a:solidFill>
                <a:srgbClr val="FF0000"/>
              </a:solidFill>
              <a:latin typeface="Calibri" panose="020F0502020204030204"/>
              <a:cs typeface="Arial" panose="020B0604020202020204" pitchFamily="34" charset="0"/>
            </a:endParaRPr>
          </a:p>
        </p:txBody>
      </p:sp>
      <p:sp>
        <p:nvSpPr>
          <p:cNvPr id="12" name="Rectangle 11"/>
          <p:cNvSpPr/>
          <p:nvPr/>
        </p:nvSpPr>
        <p:spPr>
          <a:xfrm>
            <a:off x="1867370" y="2955155"/>
            <a:ext cx="9233209" cy="1107687"/>
          </a:xfrm>
          <a:prstGeom prst="rect">
            <a:avLst/>
          </a:prstGeom>
        </p:spPr>
        <p:txBody>
          <a:bodyPr wrap="square" lIns="121615" tIns="60807" rIns="121615" bIns="60807">
            <a:spAutoFit/>
          </a:bodyPr>
          <a:lst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a:lstStyle>
          <a:p>
            <a:pPr algn="ctr" defTabSz="1448614">
              <a:defRPr/>
            </a:pP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trải</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đơn</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vị</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đại</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lượng</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2118305" y="4290961"/>
            <a:ext cx="12161838" cy="598421"/>
          </a:xfrm>
          <a:prstGeom prst="rect">
            <a:avLst/>
          </a:prstGeom>
        </p:spPr>
        <p:txBody>
          <a:bodyPr lIns="106158" tIns="53079" rIns="106158" bIns="53079">
            <a:spAutoFit/>
          </a:bodyPr>
          <a:lstStyle/>
          <a:p>
            <a:pPr algn="ctr">
              <a:buFont typeface="Arial" panose="020B0604020202020204" pitchFamily="34" charset="0"/>
              <a:buNone/>
              <a:defRPr/>
            </a:pP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Đỗ</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Hường</a:t>
            </a:r>
            <a:endPar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196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Hộp Văn bản 12">
            <a:extLst>
              <a:ext uri="{FF2B5EF4-FFF2-40B4-BE49-F238E27FC236}">
                <a16:creationId xmlns:a16="http://schemas.microsoft.com/office/drawing/2014/main" id="{149370EC-3A58-F698-E798-B1BB6D19DA23}"/>
              </a:ext>
            </a:extLst>
          </p:cNvPr>
          <p:cNvSpPr txBox="1"/>
          <p:nvPr/>
        </p:nvSpPr>
        <p:spPr>
          <a:xfrm>
            <a:off x="1774285" y="514309"/>
            <a:ext cx="4677806" cy="715089"/>
          </a:xfrm>
          <a:prstGeom prst="roundRect">
            <a:avLst/>
          </a:prstGeom>
          <a:noFill/>
          <a:ln w="19050">
            <a:solidFill>
              <a:srgbClr val="35AA6E"/>
            </a:solidFill>
            <a:prstDash val="sysDash"/>
          </a:ln>
        </p:spPr>
        <p:txBody>
          <a:bodyPr wrap="none" rtlCol="0">
            <a:spAutoFit/>
          </a:bodyPr>
          <a:lstStyle/>
          <a:p>
            <a:pPr lvl="0">
              <a:defRPr/>
            </a:pPr>
            <a:r>
              <a:rPr lang="en-US" sz="36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Chọn</a:t>
            </a:r>
            <a:r>
              <a:rPr lang="en-US" sz="36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câu</a:t>
            </a:r>
            <a:r>
              <a:rPr lang="en-US" sz="36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trả</a:t>
            </a:r>
            <a:r>
              <a:rPr lang="en-US" sz="36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lời</a:t>
            </a:r>
            <a:r>
              <a:rPr lang="en-US" sz="36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đúng</a:t>
            </a:r>
            <a:r>
              <a:rPr lang="en-US" sz="36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4" name="Hình ảnh 4">
            <a:extLst>
              <a:ext uri="{FF2B5EF4-FFF2-40B4-BE49-F238E27FC236}">
                <a16:creationId xmlns:a16="http://schemas.microsoft.com/office/drawing/2014/main" id="{4E646B76-1CCE-E4D4-C175-EDB7D91ED99F}"/>
              </a:ext>
            </a:extLst>
          </p:cNvPr>
          <p:cNvPicPr>
            <a:picLocks noChangeAspect="1"/>
          </p:cNvPicPr>
          <p:nvPr/>
        </p:nvPicPr>
        <p:blipFill>
          <a:blip r:embed="rId3"/>
          <a:stretch>
            <a:fillRect/>
          </a:stretch>
        </p:blipFill>
        <p:spPr>
          <a:xfrm>
            <a:off x="615771" y="227517"/>
            <a:ext cx="1030313" cy="1286367"/>
          </a:xfrm>
          <a:prstGeom prst="rect">
            <a:avLst/>
          </a:prstGeom>
        </p:spPr>
      </p:pic>
      <p:sp>
        <p:nvSpPr>
          <p:cNvPr id="5" name="TextBox 4">
            <a:extLst>
              <a:ext uri="{FF2B5EF4-FFF2-40B4-BE49-F238E27FC236}">
                <a16:creationId xmlns:a16="http://schemas.microsoft.com/office/drawing/2014/main" id="{3D653919-39FC-3BE7-F045-628EF73CD05A}"/>
              </a:ext>
            </a:extLst>
          </p:cNvPr>
          <p:cNvSpPr txBox="1"/>
          <p:nvPr/>
        </p:nvSpPr>
        <p:spPr>
          <a:xfrm>
            <a:off x="934278" y="1333914"/>
            <a:ext cx="9869557" cy="1077218"/>
          </a:xfrm>
          <a:prstGeom prst="rect">
            <a:avLst/>
          </a:prstGeom>
          <a:noFill/>
        </p:spPr>
        <p:txBody>
          <a:bodyPr wrap="square" rtlCol="0">
            <a:spAutoFit/>
          </a:bodyPr>
          <a:lstStyle/>
          <a:p>
            <a:pPr algn="just"/>
            <a:r>
              <a:rPr lang="vi-VN" sz="3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 mua 3 bộ dây </a:t>
            </a:r>
            <a:r>
              <a:rPr lang="en-US" sz="3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đè</a:t>
            </a:r>
            <a:r>
              <a:rPr lang="vi-VN" sz="3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n có giá như hình dưới đây để trang trí trại của lớp.</a:t>
            </a:r>
            <a:endParaRPr lang="vi-VN"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08D531CA-62F8-705B-71FC-5ED6421C5E72}"/>
              </a:ext>
            </a:extLst>
          </p:cNvPr>
          <p:cNvPicPr>
            <a:picLocks noChangeAspect="1"/>
          </p:cNvPicPr>
          <p:nvPr/>
        </p:nvPicPr>
        <p:blipFill>
          <a:blip r:embed="rId4"/>
          <a:stretch>
            <a:fillRect/>
          </a:stretch>
        </p:blipFill>
        <p:spPr>
          <a:xfrm>
            <a:off x="7038754" y="1975095"/>
            <a:ext cx="4369982" cy="1275438"/>
          </a:xfrm>
          <a:prstGeom prst="rect">
            <a:avLst/>
          </a:prstGeom>
        </p:spPr>
      </p:pic>
      <p:sp>
        <p:nvSpPr>
          <p:cNvPr id="13" name="TextBox 12">
            <a:extLst>
              <a:ext uri="{FF2B5EF4-FFF2-40B4-BE49-F238E27FC236}">
                <a16:creationId xmlns:a16="http://schemas.microsoft.com/office/drawing/2014/main" id="{0F9E6DD5-012F-622D-A5CD-383F721A5B75}"/>
              </a:ext>
            </a:extLst>
          </p:cNvPr>
          <p:cNvSpPr txBox="1"/>
          <p:nvPr/>
        </p:nvSpPr>
        <p:spPr>
          <a:xfrm>
            <a:off x="934277" y="3265416"/>
            <a:ext cx="9869557" cy="584775"/>
          </a:xfrm>
          <a:prstGeom prst="rect">
            <a:avLst/>
          </a:prstGeom>
          <a:noFill/>
        </p:spPr>
        <p:txBody>
          <a:bodyPr wrap="square" rtlCol="0">
            <a:spAutoFit/>
          </a:bodyPr>
          <a:lstStyle/>
          <a:p>
            <a:pPr algn="just"/>
            <a:r>
              <a:rPr lang="vi-VN" sz="3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 dùng tờ tiền nào để vừa đủ trả cho người bán hàng?</a:t>
            </a:r>
            <a:endParaRPr lang="vi-VN" sz="3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3FFC9456-AC78-D7DC-6C55-FD5C62453230}"/>
              </a:ext>
            </a:extLst>
          </p:cNvPr>
          <p:cNvPicPr>
            <a:picLocks noChangeAspect="1"/>
          </p:cNvPicPr>
          <p:nvPr/>
        </p:nvPicPr>
        <p:blipFill>
          <a:blip r:embed="rId5"/>
          <a:stretch>
            <a:fillRect/>
          </a:stretch>
        </p:blipFill>
        <p:spPr>
          <a:xfrm>
            <a:off x="2144390" y="3898821"/>
            <a:ext cx="7665247" cy="1103244"/>
          </a:xfrm>
          <a:prstGeom prst="rect">
            <a:avLst/>
          </a:prstGeom>
        </p:spPr>
      </p:pic>
      <p:sp>
        <p:nvSpPr>
          <p:cNvPr id="16" name="TextBox 15">
            <a:extLst>
              <a:ext uri="{FF2B5EF4-FFF2-40B4-BE49-F238E27FC236}">
                <a16:creationId xmlns:a16="http://schemas.microsoft.com/office/drawing/2014/main" id="{DF60FD7B-CFD2-D473-F6E4-C9BFAC644BB9}"/>
              </a:ext>
            </a:extLst>
          </p:cNvPr>
          <p:cNvSpPr txBox="1"/>
          <p:nvPr/>
        </p:nvSpPr>
        <p:spPr>
          <a:xfrm>
            <a:off x="2144390" y="5298960"/>
            <a:ext cx="8080513" cy="954107"/>
          </a:xfrm>
          <a:prstGeom prst="rect">
            <a:avLst/>
          </a:prstGeom>
          <a:noFill/>
        </p:spPr>
        <p:txBody>
          <a:bodyPr wrap="square" rtlCol="0">
            <a:spAutoFit/>
          </a:bodyPr>
          <a:lstStyle/>
          <a:p>
            <a:pPr algn="ct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Tổng</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giá</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tiền</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ba</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bộ</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dây</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đèn</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30 000 + 34 000 + 36 000 = 100 000 (</a:t>
            </a: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đồng</a:t>
            </a:r>
            <a:r>
              <a:rPr lang="en-US"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7" name="Oval 16">
            <a:extLst>
              <a:ext uri="{FF2B5EF4-FFF2-40B4-BE49-F238E27FC236}">
                <a16:creationId xmlns:a16="http://schemas.microsoft.com/office/drawing/2014/main" id="{D3169C5E-359D-CDF9-01CD-5D7D57AC9492}"/>
              </a:ext>
            </a:extLst>
          </p:cNvPr>
          <p:cNvSpPr/>
          <p:nvPr/>
        </p:nvSpPr>
        <p:spPr>
          <a:xfrm>
            <a:off x="2144390" y="4450443"/>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136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barn(inVertical)">
                                      <p:cBhvr>
                                        <p:cTn id="15" dur="5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barn(inVertical)">
                                      <p:cBhvr>
                                        <p:cTn id="20" dur="500"/>
                                        <p:tgtEl>
                                          <p:spTgt spid="1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F55C32-78FE-184F-3AA4-1C9A69CEE08B}"/>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123814" y="358897"/>
            <a:ext cx="4667693" cy="6044746"/>
          </a:xfrm>
          <a:prstGeom prst="rect">
            <a:avLst/>
          </a:prstGeom>
        </p:spPr>
      </p:pic>
      <p:sp>
        <p:nvSpPr>
          <p:cNvPr id="3" name="Hộp Văn bản 12">
            <a:extLst>
              <a:ext uri="{FF2B5EF4-FFF2-40B4-BE49-F238E27FC236}">
                <a16:creationId xmlns:a16="http://schemas.microsoft.com/office/drawing/2014/main" id="{7950CBF3-CDD5-5582-4BE2-D94789108601}"/>
              </a:ext>
            </a:extLst>
          </p:cNvPr>
          <p:cNvSpPr txBox="1"/>
          <p:nvPr/>
        </p:nvSpPr>
        <p:spPr>
          <a:xfrm>
            <a:off x="457200" y="432100"/>
            <a:ext cx="6507127" cy="5414248"/>
          </a:xfrm>
          <a:prstGeom prst="roundRect">
            <a:avLst/>
          </a:prstGeom>
          <a:noFill/>
          <a:ln w="19050">
            <a:solidFill>
              <a:srgbClr val="FCC963"/>
            </a:solidFill>
            <a:prstDash val="sysDash"/>
          </a:ln>
        </p:spPr>
        <p:txBody>
          <a:bodyPr wrap="square" rtlCol="0">
            <a:spAutoFit/>
          </a:bodyPr>
          <a:lstStyle/>
          <a:p>
            <a:pPr lvl="0" algn="ctr">
              <a:defRPr/>
            </a:pP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Hoạt động theo nhóm.</a:t>
            </a:r>
          </a:p>
          <a:p>
            <a:pPr marL="457200" lvl="0" indent="-457200" algn="just">
              <a:buFont typeface="Wingdings" panose="05000000000000000000" pitchFamily="2" charset="2"/>
              <a:buChar char="q"/>
              <a:defRPr/>
            </a:pPr>
            <a:r>
              <a:rPr lang="vi-VN"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Một em đóng vai người bán hàng, các em còn lại đóng vai người mua hàng.</a:t>
            </a:r>
          </a:p>
          <a:p>
            <a:pPr marL="457200" lvl="0" indent="-457200" algn="just">
              <a:buFont typeface="Wingdings" panose="05000000000000000000" pitchFamily="2" charset="2"/>
              <a:buChar char="q"/>
              <a:defRPr/>
            </a:pPr>
            <a:r>
              <a:rPr lang="vi-VN"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Các em dùng các tấm bìa, tờ giấy in mặt đồng tiền để mua bán.</a:t>
            </a:r>
          </a:p>
          <a:p>
            <a:pPr marL="457200" lvl="0" indent="-457200" algn="just">
              <a:buFont typeface="Wingdings" panose="05000000000000000000" pitchFamily="2" charset="2"/>
              <a:buChar char="q"/>
              <a:defRPr/>
            </a:pPr>
            <a:r>
              <a:rPr lang="vi-VN"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Lần lượt, mỗi người mua chọn từ một đến ba đồ vật khác nhau có trong cửa hàng. Người mua đưa cho người bán số tiền bằng hoặc hơn số tiền cần trả cho các đồ vật chọn mua. Nếu số tiền người mua đưa nhiều hơn số tiền cần trả, người bán phải đưa lại tiền thừa (nếu cần).</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6811273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08E797AF-E36A-4AA6-A0FA-A51CEE40B9FF}"/>
              </a:ext>
            </a:extLst>
          </p:cNvPr>
          <p:cNvPicPr>
            <a:picLocks noChangeAspect="1"/>
          </p:cNvPicPr>
          <p:nvPr/>
        </p:nvPicPr>
        <p:blipFill rotWithShape="1">
          <a:blip r:embed="rId3">
            <a:extLst>
              <a:ext uri="{28A0092B-C50C-407E-A947-70E740481C1C}">
                <a14:useLocalDpi xmlns:a14="http://schemas.microsoft.com/office/drawing/2010/main" val="0"/>
              </a:ext>
            </a:extLst>
          </a:blip>
          <a:srcRect l="16017" t="1" r="14625" b="-3024"/>
          <a:stretch/>
        </p:blipFill>
        <p:spPr>
          <a:xfrm>
            <a:off x="335360" y="474300"/>
            <a:ext cx="10775857" cy="5885263"/>
          </a:xfrm>
          <a:prstGeom prst="rect">
            <a:avLst/>
          </a:prstGeom>
        </p:spPr>
      </p:pic>
      <p:pic>
        <p:nvPicPr>
          <p:cNvPr id="3" name="Picture 2">
            <a:extLst>
              <a:ext uri="{FF2B5EF4-FFF2-40B4-BE49-F238E27FC236}">
                <a16:creationId xmlns:a16="http://schemas.microsoft.com/office/drawing/2014/main" id="{8B605D83-66D1-1CC5-2DA1-6C96B4DD67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6287"/>
            <a:ext cx="10267487" cy="2760744"/>
          </a:xfrm>
          <a:prstGeom prst="rect">
            <a:avLst/>
          </a:prstGeom>
        </p:spPr>
      </p:pic>
    </p:spTree>
    <p:extLst>
      <p:ext uri="{BB962C8B-B14F-4D97-AF65-F5344CB8AC3E}">
        <p14:creationId xmlns:p14="http://schemas.microsoft.com/office/powerpoint/2010/main" val="149048977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14419" y="2564904"/>
            <a:ext cx="4286580" cy="4286580"/>
          </a:xfrm>
          <a:prstGeom prst="rect">
            <a:avLst/>
          </a:prstGeom>
        </p:spPr>
      </p:pic>
      <p:pic>
        <p:nvPicPr>
          <p:cNvPr id="3" name="Picture 2">
            <a:extLst>
              <a:ext uri="{FF2B5EF4-FFF2-40B4-BE49-F238E27FC236}">
                <a16:creationId xmlns:a16="http://schemas.microsoft.com/office/drawing/2014/main" id="{859A0744-8E7F-EB39-823B-88016E85CE12}"/>
              </a:ext>
            </a:extLst>
          </p:cNvPr>
          <p:cNvPicPr>
            <a:picLocks noChangeAspect="1"/>
          </p:cNvPicPr>
          <p:nvPr/>
        </p:nvPicPr>
        <p:blipFill>
          <a:blip r:embed="rId11"/>
          <a:stretch>
            <a:fillRect/>
          </a:stretch>
        </p:blipFill>
        <p:spPr>
          <a:xfrm>
            <a:off x="4336059" y="1581752"/>
            <a:ext cx="4255377" cy="3694496"/>
          </a:xfrm>
          <a:prstGeom prst="rect">
            <a:avLst/>
          </a:prstGeom>
        </p:spPr>
      </p:pic>
    </p:spTree>
    <p:extLst>
      <p:ext uri="{BB962C8B-B14F-4D97-AF65-F5344CB8AC3E}">
        <p14:creationId xmlns:p14="http://schemas.microsoft.com/office/powerpoint/2010/main" val="341685724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2">
            <a:extLst>
              <a:ext uri="{28A0092B-C50C-407E-A947-70E740481C1C}">
                <a14:useLocalDpi xmlns:a14="http://schemas.microsoft.com/office/drawing/2010/main" val="0"/>
              </a:ext>
            </a:extLst>
          </a:blip>
          <a:srcRect t="20443" b="30723"/>
          <a:stretch/>
        </p:blipFill>
        <p:spPr>
          <a:xfrm>
            <a:off x="785191" y="-516833"/>
            <a:ext cx="10910953" cy="5128522"/>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723322" y="826345"/>
            <a:ext cx="6354706" cy="230832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457200">
              <a:spcBef>
                <a:spcPct val="50000"/>
              </a:spcBef>
            </a:pPr>
            <a:r>
              <a:rPr lang="en-US" altLang="en-US"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a:t>
            </a:r>
            <a:r>
              <a:rPr lang="vi-VN" altLang="en-US"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hia sẻ kết quả bài tập 4 tiết học trước: Khi làm chai lọc nước, em thử lọc 100 ml nước hết bao nhiêu giây?</a:t>
            </a:r>
            <a:endParaRPr kumimoji="0" lang="en-US" altLang="en-US" sz="3600" b="1" i="0"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2" name="Picture 5">
            <a:extLst>
              <a:ext uri="{FF2B5EF4-FFF2-40B4-BE49-F238E27FC236}">
                <a16:creationId xmlns:a16="http://schemas.microsoft.com/office/drawing/2014/main" id="{67BA68C8-1F52-2C43-8C3E-E8465C924C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323522" y="3839876"/>
            <a:ext cx="2365112" cy="3018124"/>
          </a:xfrm>
          <a:prstGeom prst="rect">
            <a:avLst/>
          </a:prstGeom>
        </p:spPr>
      </p:pic>
    </p:spTree>
    <p:extLst>
      <p:ext uri="{BB962C8B-B14F-4D97-AF65-F5344CB8AC3E}">
        <p14:creationId xmlns:p14="http://schemas.microsoft.com/office/powerpoint/2010/main" val="396005096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alpha val="65000"/>
          </a:srgbClr>
        </a:solidFill>
        <a:effectLst/>
      </p:bgPr>
    </p:bg>
    <p:spTree>
      <p:nvGrpSpPr>
        <p:cNvPr id="1" name=""/>
        <p:cNvGrpSpPr/>
        <p:nvPr/>
      </p:nvGrpSpPr>
      <p:grpSpPr>
        <a:xfrm>
          <a:off x="0" y="0"/>
          <a:ext cx="0" cy="0"/>
          <a:chOff x="0" y="0"/>
          <a:chExt cx="0" cy="0"/>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647859" y="2438839"/>
            <a:ext cx="4394400" cy="4394400"/>
          </a:xfrm>
          <a:prstGeom prst="rect">
            <a:avLst/>
          </a:prstGeom>
        </p:spPr>
      </p:pic>
      <p:sp>
        <p:nvSpPr>
          <p:cNvPr id="58" name="Google Shape;62;p2">
            <a:extLst>
              <a:ext uri="{FF2B5EF4-FFF2-40B4-BE49-F238E27FC236}">
                <a16:creationId xmlns:a16="http://schemas.microsoft.com/office/drawing/2014/main" id="{BDC95D14-4AE7-4813-9F8D-53C9547E03C7}"/>
              </a:ext>
            </a:extLst>
          </p:cNvPr>
          <p:cNvSpPr/>
          <p:nvPr/>
        </p:nvSpPr>
        <p:spPr>
          <a:xfrm>
            <a:off x="768531" y="942394"/>
            <a:ext cx="8219050"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727027" y="922212"/>
            <a:ext cx="8280737"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417443" y="771668"/>
            <a:ext cx="8740865"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610352" y="818726"/>
            <a:ext cx="8454150"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1187381" y="1146071"/>
            <a:ext cx="759652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1441910" y="1269843"/>
            <a:ext cx="7218224"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1651969" y="1371990"/>
            <a:ext cx="690601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130891" y="1764068"/>
            <a:ext cx="589587"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069259" y="1605239"/>
            <a:ext cx="344308"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820057" y="1342224"/>
            <a:ext cx="494685"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111420" y="1205248"/>
            <a:ext cx="494685"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420249" y="1108118"/>
            <a:ext cx="494685"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304446" y="4233750"/>
            <a:ext cx="508324"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191233" y="4544851"/>
            <a:ext cx="508324"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036400" y="4839551"/>
            <a:ext cx="508324"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5" name="Picture 164">
            <a:extLst>
              <a:ext uri="{FF2B5EF4-FFF2-40B4-BE49-F238E27FC236}">
                <a16:creationId xmlns:a16="http://schemas.microsoft.com/office/drawing/2014/main" id="{3B5039E6-9349-41DE-8CF0-F7F142DFA6DD}"/>
              </a:ext>
            </a:extLst>
          </p:cNvPr>
          <p:cNvPicPr>
            <a:picLocks noChangeAspect="1"/>
          </p:cNvPicPr>
          <p:nvPr/>
        </p:nvPicPr>
        <p:blipFill>
          <a:blip r:embed="rId5"/>
          <a:stretch>
            <a:fillRect/>
          </a:stretch>
        </p:blipFill>
        <p:spPr>
          <a:xfrm>
            <a:off x="2568460" y="1456985"/>
            <a:ext cx="4798168" cy="1518036"/>
          </a:xfrm>
          <a:prstGeom prst="rect">
            <a:avLst/>
          </a:prstGeom>
        </p:spPr>
      </p:pic>
      <p:pic>
        <p:nvPicPr>
          <p:cNvPr id="26" name="Graphic 25" descr="Assorted circles and squares">
            <a:extLst>
              <a:ext uri="{FF2B5EF4-FFF2-40B4-BE49-F238E27FC236}">
                <a16:creationId xmlns:a16="http://schemas.microsoft.com/office/drawing/2014/main" id="{D1A6C1C9-B37A-4738-B1A7-24D88A275ED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6616118">
            <a:off x="9797983" y="51156"/>
            <a:ext cx="2754123" cy="2754123"/>
          </a:xfrm>
          <a:prstGeom prst="rect">
            <a:avLst/>
          </a:prstGeom>
        </p:spPr>
      </p:pic>
      <p:pic>
        <p:nvPicPr>
          <p:cNvPr id="24" name="Picture 5">
            <a:extLst>
              <a:ext uri="{FF2B5EF4-FFF2-40B4-BE49-F238E27FC236}">
                <a16:creationId xmlns:a16="http://schemas.microsoft.com/office/drawing/2014/main" id="{C5C4FFC9-BB0D-44C7-A767-11EA879C2B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476050" y="2662941"/>
            <a:ext cx="3251723" cy="4149530"/>
          </a:xfrm>
          <a:prstGeom prst="rect">
            <a:avLst/>
          </a:prstGeom>
        </p:spPr>
      </p:pic>
      <p:pic>
        <p:nvPicPr>
          <p:cNvPr id="3" name="Picture 2">
            <a:extLst>
              <a:ext uri="{FF2B5EF4-FFF2-40B4-BE49-F238E27FC236}">
                <a16:creationId xmlns:a16="http://schemas.microsoft.com/office/drawing/2014/main" id="{2D714FFA-C664-78E9-706B-91E520465DE6}"/>
              </a:ext>
            </a:extLst>
          </p:cNvPr>
          <p:cNvPicPr>
            <a:picLocks noChangeAspect="1"/>
          </p:cNvPicPr>
          <p:nvPr/>
        </p:nvPicPr>
        <p:blipFill>
          <a:blip r:embed="rId10"/>
          <a:stretch>
            <a:fillRect/>
          </a:stretch>
        </p:blipFill>
        <p:spPr>
          <a:xfrm>
            <a:off x="1599464" y="2648801"/>
            <a:ext cx="6658225" cy="1953016"/>
          </a:xfrm>
          <a:prstGeom prst="rect">
            <a:avLst/>
          </a:prstGeom>
        </p:spPr>
      </p:pic>
      <p:sp>
        <p:nvSpPr>
          <p:cNvPr id="4" name="TextBox 3">
            <a:extLst>
              <a:ext uri="{FF2B5EF4-FFF2-40B4-BE49-F238E27FC236}">
                <a16:creationId xmlns:a16="http://schemas.microsoft.com/office/drawing/2014/main" id="{177DD553-E528-3964-E751-D0E3FC92C5CB}"/>
              </a:ext>
            </a:extLst>
          </p:cNvPr>
          <p:cNvSpPr txBox="1"/>
          <p:nvPr/>
        </p:nvSpPr>
        <p:spPr>
          <a:xfrm>
            <a:off x="4273826" y="4412974"/>
            <a:ext cx="3021496"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2)</a:t>
            </a:r>
          </a:p>
        </p:txBody>
      </p:sp>
    </p:spTree>
    <p:extLst>
      <p:ext uri="{BB962C8B-B14F-4D97-AF65-F5344CB8AC3E}">
        <p14:creationId xmlns:p14="http://schemas.microsoft.com/office/powerpoint/2010/main" val="363172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14419" y="2564904"/>
            <a:ext cx="4286580" cy="4286580"/>
          </a:xfrm>
          <a:prstGeom prst="rect">
            <a:avLst/>
          </a:prstGeom>
        </p:spPr>
      </p:pic>
      <p:pic>
        <p:nvPicPr>
          <p:cNvPr id="4" name="Picture 3">
            <a:extLst>
              <a:ext uri="{FF2B5EF4-FFF2-40B4-BE49-F238E27FC236}">
                <a16:creationId xmlns:a16="http://schemas.microsoft.com/office/drawing/2014/main" id="{9CBD615B-296D-3490-12FD-CCC8F736CA26}"/>
              </a:ext>
            </a:extLst>
          </p:cNvPr>
          <p:cNvPicPr>
            <a:picLocks noChangeAspect="1"/>
          </p:cNvPicPr>
          <p:nvPr/>
        </p:nvPicPr>
        <p:blipFill>
          <a:blip r:embed="rId11"/>
          <a:stretch>
            <a:fillRect/>
          </a:stretch>
        </p:blipFill>
        <p:spPr>
          <a:xfrm>
            <a:off x="4219302" y="1860047"/>
            <a:ext cx="4389500" cy="3694496"/>
          </a:xfrm>
          <a:prstGeom prst="rect">
            <a:avLst/>
          </a:prstGeom>
        </p:spPr>
      </p:pic>
    </p:spTree>
    <p:extLst>
      <p:ext uri="{BB962C8B-B14F-4D97-AF65-F5344CB8AC3E}">
        <p14:creationId xmlns:p14="http://schemas.microsoft.com/office/powerpoint/2010/main" val="22037374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3">
            <a:extLst>
              <a:ext uri="{28A0092B-C50C-407E-A947-70E740481C1C}">
                <a14:useLocalDpi xmlns:a14="http://schemas.microsoft.com/office/drawing/2010/main" val="0"/>
              </a:ext>
            </a:extLst>
          </a:blip>
          <a:srcRect t="20443" b="30723"/>
          <a:stretch/>
        </p:blipFill>
        <p:spPr>
          <a:xfrm>
            <a:off x="593643" y="0"/>
            <a:ext cx="11568608" cy="6597351"/>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415209" y="2207976"/>
            <a:ext cx="7885450" cy="19389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a:t>
            </a:r>
            <a:r>
              <a:rPr kumimoji="0" lang="en-US" alt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bạn</a:t>
            </a:r>
            <a:r>
              <a:rPr kumimoji="0" lang="en-US" alt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khối</a:t>
            </a:r>
            <a:r>
              <a:rPr kumimoji="0" lang="en-US" alt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Bốn</a:t>
            </a:r>
            <a:r>
              <a:rPr kumimoji="0" lang="en-US" alt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đang</a:t>
            </a:r>
            <a:r>
              <a:rPr kumimoji="0" lang="en-US" alt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chuẩn</a:t>
            </a:r>
            <a:r>
              <a:rPr kumimoji="0" lang="en-US" alt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bị</a:t>
            </a:r>
            <a:r>
              <a:rPr kumimoji="0" lang="en-US" alt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cho</a:t>
            </a:r>
            <a:r>
              <a:rPr kumimoji="0" lang="en-US" alt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buổi</a:t>
            </a:r>
            <a:r>
              <a:rPr kumimoji="0" lang="en-US" alt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Hội</a:t>
            </a:r>
            <a:r>
              <a:rPr kumimoji="0" lang="en-US" alt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trại</a:t>
            </a:r>
            <a:r>
              <a:rPr kumimoji="0" lang="en-US" alt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mùa</a:t>
            </a:r>
            <a:r>
              <a:rPr kumimoji="0" lang="en-US" alt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Thu </a:t>
            </a:r>
            <a:endParaRPr kumimoji="0" lang="en-US" altLang="en-US" sz="40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của</a:t>
            </a:r>
            <a:r>
              <a:rPr kumimoji="0" lang="en-US" altLang="en-US" sz="40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trường</a:t>
            </a:r>
            <a:endPar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6" name="Picture 5" descr="Cartoon kids in uniform and a tent&#10;&#10;Description automatically generated">
            <a:extLst>
              <a:ext uri="{FF2B5EF4-FFF2-40B4-BE49-F238E27FC236}">
                <a16:creationId xmlns:a16="http://schemas.microsoft.com/office/drawing/2014/main" id="{DFA53A7F-26B1-1B20-F9BA-684B65F9E8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5759" y="3756990"/>
            <a:ext cx="3522187" cy="2898919"/>
          </a:xfrm>
          <a:prstGeom prst="rect">
            <a:avLst/>
          </a:prstGeom>
        </p:spPr>
      </p:pic>
    </p:spTree>
    <p:extLst>
      <p:ext uri="{BB962C8B-B14F-4D97-AF65-F5344CB8AC3E}">
        <p14:creationId xmlns:p14="http://schemas.microsoft.com/office/powerpoint/2010/main" val="340839417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Chọn câu trả lời đúng?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3"/>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algn="just"/>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Em</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cần</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một</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tấm</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gỗ</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để</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làm</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biển</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tên</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trại</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lớp</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mình</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Em</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nên</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chọn</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tấm</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gỗ</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có</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khoảng</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just"/>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 40 mm</a:t>
            </a:r>
            <a:r>
              <a:rPr lang="en-US" sz="3600" b="0" i="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3600" baseline="300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 4 m</a:t>
            </a:r>
            <a:r>
              <a:rPr lang="en-US" sz="3600" b="0" i="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3600" baseline="300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 40 dm</a:t>
            </a:r>
            <a:r>
              <a:rPr lang="en-US" sz="3600" b="0" i="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3600" baseline="300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 40cm</a:t>
            </a:r>
            <a:r>
              <a:rPr lang="en-US" sz="3600" b="0" i="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2</a:t>
            </a:r>
            <a:endPar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09B9B492-3F09-9571-7092-B4380A0D49A7}"/>
              </a:ext>
            </a:extLst>
          </p:cNvPr>
          <p:cNvSpPr/>
          <p:nvPr/>
        </p:nvSpPr>
        <p:spPr>
          <a:xfrm>
            <a:off x="5835940" y="2479882"/>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A9529B-2F11-1CCE-23A9-9525AC708BFC}"/>
              </a:ext>
            </a:extLst>
          </p:cNvPr>
          <p:cNvSpPr/>
          <p:nvPr/>
        </p:nvSpPr>
        <p:spPr>
          <a:xfrm>
            <a:off x="1520550" y="3913048"/>
            <a:ext cx="9783720" cy="1263808"/>
          </a:xfrm>
          <a:prstGeom prst="rect">
            <a:avLst/>
          </a:prstGeom>
          <a:solidFill>
            <a:schemeClr val="accent2">
              <a:lumMod val="20000"/>
              <a:lumOff val="80000"/>
            </a:schemeClr>
          </a:solidFill>
        </p:spPr>
        <p:txBody>
          <a:bodyPr wrap="square" lIns="91440" tIns="45720" rIns="91440" bIns="45720">
            <a:spAutoFit/>
          </a:bodyPr>
          <a:lstStyle/>
          <a:p>
            <a:pPr algn="just">
              <a:lnSpc>
                <a:spcPct val="110000"/>
              </a:lnSpc>
            </a:pPr>
            <a:r>
              <a:rPr lang="en-US" sz="3600" b="1" dirty="0" err="1">
                <a:latin typeface="Times New Roman" panose="02020603050405020304" pitchFamily="18" charset="0"/>
                <a:ea typeface="Cambria" panose="02040503050406030204" pitchFamily="18" charset="0"/>
                <a:cs typeface="Times New Roman" panose="02020603050405020304" pitchFamily="18" charset="0"/>
              </a:rPr>
              <a:t>Giải</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thích</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vi-VN" sz="3600" b="1" dirty="0">
                <a:latin typeface="Times New Roman" panose="02020603050405020304" pitchFamily="18" charset="0"/>
                <a:ea typeface="Cambria" panose="02040503050406030204" pitchFamily="18" charset="0"/>
                <a:cs typeface="Times New Roman" panose="02020603050405020304" pitchFamily="18" charset="0"/>
              </a:rPr>
              <a:t>Tấm bảng có diện tích 40 m</a:t>
            </a:r>
            <a:r>
              <a:rPr lang="nl-NL" sz="36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m</a:t>
            </a:r>
            <a:r>
              <a:rPr lang="nl-NL" sz="3600" b="1" baseline="300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2 </a:t>
            </a:r>
            <a:r>
              <a:rPr lang="vi-VN" sz="3600" b="1" dirty="0">
                <a:latin typeface="Times New Roman" panose="02020603050405020304" pitchFamily="18" charset="0"/>
                <a:ea typeface="Cambria" panose="02040503050406030204" pitchFamily="18" charset="0"/>
                <a:cs typeface="Times New Roman" panose="02020603050405020304" pitchFamily="18" charset="0"/>
              </a:rPr>
              <a:t>quá nhỏ và tấm bảng có diện tích 40 </a:t>
            </a:r>
            <a:r>
              <a:rPr lang="nl-NL" sz="36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m</a:t>
            </a:r>
            <a:r>
              <a:rPr lang="nl-NL" sz="3600" b="1" baseline="300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2</a:t>
            </a:r>
            <a:r>
              <a:rPr lang="vi-VN" sz="3600" b="1" dirty="0">
                <a:latin typeface="Times New Roman" panose="02020603050405020304" pitchFamily="18" charset="0"/>
                <a:ea typeface="Cambria" panose="02040503050406030204" pitchFamily="18" charset="0"/>
                <a:cs typeface="Times New Roman" panose="02020603050405020304" pitchFamily="18" charset="0"/>
              </a:rPr>
              <a:t> quá to.</a:t>
            </a:r>
            <a:endParaRPr lang="en-US" sz="3600" b="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78429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Chọn câu trả lời đúng?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2"/>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lvl="0" algn="just"/>
            <a:r>
              <a:rPr lang="vi-VN"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b) Lớp em được chọn một trong ba vị trí để dựng trại có kích thước như hình dưới đây. Em chọn vị trí nào để có diện tích lớn nhất?</a:t>
            </a:r>
            <a:endPar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509008" y="3332300"/>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4465014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654243" y="608978"/>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6D40FF29-5729-0403-3ACD-705BA135EFD5}"/>
              </a:ext>
            </a:extLst>
          </p:cNvPr>
          <p:cNvSpPr txBox="1"/>
          <p:nvPr/>
        </p:nvSpPr>
        <p:spPr>
          <a:xfrm>
            <a:off x="646044" y="2981739"/>
            <a:ext cx="10853530" cy="2862322"/>
          </a:xfrm>
          <a:prstGeom prst="rect">
            <a:avLst/>
          </a:prstGeom>
          <a:noFill/>
        </p:spPr>
        <p:txBody>
          <a:bodyPr wrap="square" rtlCol="0">
            <a:spAutoFit/>
          </a:bodyPr>
          <a:lstStyle/>
          <a:p>
            <a:pPr algn="just"/>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hình</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chữ</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nhật</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thứ</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nhất</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7 × 5 = 35 (m</a:t>
            </a:r>
            <a:r>
              <a:rPr lang="en-US" sz="3600" b="0" i="0" baseline="300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just"/>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hình</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vuông</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ở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giữa</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6 × 6 = 36 (m</a:t>
            </a:r>
            <a:r>
              <a:rPr lang="en-US" sz="3600" b="0" i="0" baseline="300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just"/>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hình</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chữ</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nhật</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màu</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xanh</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8 × 4 = 32 (m</a:t>
            </a:r>
            <a:r>
              <a:rPr lang="en-US" sz="3600" b="0" i="0" baseline="300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36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just"/>
            <a:r>
              <a:rPr lang="en-US" sz="3600" b="0" i="0" dirty="0"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smtClean="0">
                <a:effectLst/>
                <a:latin typeface="Times New Roman" panose="02020603050405020304" pitchFamily="18" charset="0"/>
                <a:ea typeface="Cambria" panose="02040503050406030204" pitchFamily="18" charset="0"/>
                <a:cs typeface="Times New Roman" panose="02020603050405020304" pitchFamily="18" charset="0"/>
              </a:rPr>
              <a:t>Vậy</a:t>
            </a:r>
            <a:r>
              <a:rPr lang="en-US" sz="3600" b="0" i="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effectLst/>
                <a:latin typeface="Times New Roman" panose="02020603050405020304" pitchFamily="18" charset="0"/>
                <a:ea typeface="Cambria" panose="02040503050406030204" pitchFamily="18" charset="0"/>
                <a:cs typeface="Times New Roman" panose="02020603050405020304" pitchFamily="18" charset="0"/>
              </a:rPr>
              <a:t>chọn</a:t>
            </a:r>
            <a:r>
              <a:rPr lang="en-US" sz="3600" b="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effectLst/>
                <a:latin typeface="Times New Roman" panose="02020603050405020304" pitchFamily="18" charset="0"/>
                <a:ea typeface="Cambria" panose="02040503050406030204" pitchFamily="18" charset="0"/>
                <a:cs typeface="Times New Roman" panose="02020603050405020304" pitchFamily="18" charset="0"/>
              </a:rPr>
              <a:t>vị</a:t>
            </a:r>
            <a:r>
              <a:rPr lang="en-US" sz="3600" b="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effectLst/>
                <a:latin typeface="Times New Roman" panose="02020603050405020304" pitchFamily="18" charset="0"/>
                <a:ea typeface="Cambria" panose="02040503050406030204" pitchFamily="18" charset="0"/>
                <a:cs typeface="Times New Roman" panose="02020603050405020304" pitchFamily="18" charset="0"/>
              </a:rPr>
              <a:t>trí</a:t>
            </a:r>
            <a:r>
              <a:rPr lang="en-US" sz="3600" b="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effectLst/>
                <a:latin typeface="Times New Roman" panose="02020603050405020304" pitchFamily="18" charset="0"/>
                <a:ea typeface="Cambria" panose="02040503050406030204" pitchFamily="18" charset="0"/>
                <a:cs typeface="Times New Roman" panose="02020603050405020304" pitchFamily="18" charset="0"/>
              </a:rPr>
              <a:t>hình</a:t>
            </a:r>
            <a:r>
              <a:rPr lang="en-US" sz="3600" b="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effectLst/>
                <a:latin typeface="Times New Roman" panose="02020603050405020304" pitchFamily="18" charset="0"/>
                <a:ea typeface="Cambria" panose="02040503050406030204" pitchFamily="18" charset="0"/>
                <a:cs typeface="Times New Roman" panose="02020603050405020304" pitchFamily="18" charset="0"/>
              </a:rPr>
              <a:t>vuông</a:t>
            </a:r>
            <a:r>
              <a:rPr lang="en-US" sz="3600" b="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smtClean="0">
                <a:effectLst/>
                <a:latin typeface="Times New Roman" panose="02020603050405020304" pitchFamily="18" charset="0"/>
                <a:ea typeface="Cambria" panose="02040503050406030204" pitchFamily="18" charset="0"/>
                <a:cs typeface="Times New Roman" panose="02020603050405020304" pitchFamily="18" charset="0"/>
              </a:rPr>
              <a:t>phần</a:t>
            </a:r>
            <a:r>
              <a:rPr lang="en-US" sz="3600" b="0" i="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a:t>
            </a:r>
            <a:r>
              <a:rPr lang="en-US" sz="3600" b="0" i="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smtClean="0">
                <a:effectLst/>
                <a:latin typeface="Times New Roman" panose="02020603050405020304" pitchFamily="18" charset="0"/>
                <a:ea typeface="Cambria" panose="02040503050406030204" pitchFamily="18" charset="0"/>
                <a:cs typeface="Times New Roman" panose="02020603050405020304" pitchFamily="18" charset="0"/>
              </a:rPr>
              <a:t>để</a:t>
            </a:r>
            <a:r>
              <a:rPr lang="en-US" sz="3600" b="0" i="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effectLst/>
                <a:latin typeface="Times New Roman" panose="02020603050405020304" pitchFamily="18" charset="0"/>
                <a:ea typeface="Cambria" panose="02040503050406030204" pitchFamily="18" charset="0"/>
                <a:cs typeface="Times New Roman" panose="02020603050405020304" pitchFamily="18" charset="0"/>
              </a:rPr>
              <a:t>có</a:t>
            </a:r>
            <a:r>
              <a:rPr lang="en-US" sz="3600" b="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effectLst/>
                <a:latin typeface="Times New Roman" panose="02020603050405020304" pitchFamily="18" charset="0"/>
                <a:ea typeface="Cambria" panose="02040503050406030204" pitchFamily="18" charset="0"/>
                <a:cs typeface="Times New Roman" panose="02020603050405020304" pitchFamily="18" charset="0"/>
              </a:rPr>
              <a:t>diện</a:t>
            </a:r>
            <a:r>
              <a:rPr lang="en-US" sz="3600" b="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effectLst/>
                <a:latin typeface="Times New Roman" panose="02020603050405020304" pitchFamily="18" charset="0"/>
                <a:ea typeface="Cambria" panose="02040503050406030204" pitchFamily="18" charset="0"/>
                <a:cs typeface="Times New Roman" panose="02020603050405020304" pitchFamily="18" charset="0"/>
              </a:rPr>
              <a:t>tích</a:t>
            </a:r>
            <a:r>
              <a:rPr lang="en-US" sz="3600" b="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effectLst/>
                <a:latin typeface="Times New Roman" panose="02020603050405020304" pitchFamily="18" charset="0"/>
                <a:ea typeface="Cambria" panose="02040503050406030204" pitchFamily="18" charset="0"/>
                <a:cs typeface="Times New Roman" panose="02020603050405020304" pitchFamily="18" charset="0"/>
              </a:rPr>
              <a:t>lớn</a:t>
            </a:r>
            <a:r>
              <a:rPr lang="en-US" sz="3600" b="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0" i="0" dirty="0" err="1">
                <a:effectLst/>
                <a:latin typeface="Times New Roman" panose="02020603050405020304" pitchFamily="18" charset="0"/>
                <a:ea typeface="Cambria" panose="02040503050406030204" pitchFamily="18" charset="0"/>
                <a:cs typeface="Times New Roman" panose="02020603050405020304" pitchFamily="18" charset="0"/>
              </a:rPr>
              <a:t>nhất</a:t>
            </a:r>
            <a:r>
              <a:rPr lang="en-US" sz="3600" b="0" i="0" dirty="0">
                <a:effectLst/>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 name="Oval 6">
            <a:extLst>
              <a:ext uri="{FF2B5EF4-FFF2-40B4-BE49-F238E27FC236}">
                <a16:creationId xmlns:a16="http://schemas.microsoft.com/office/drawing/2014/main" id="{DF373DB1-8734-FA47-0656-2E312EB0D9E0}"/>
              </a:ext>
            </a:extLst>
          </p:cNvPr>
          <p:cNvSpPr/>
          <p:nvPr/>
        </p:nvSpPr>
        <p:spPr>
          <a:xfrm>
            <a:off x="4681331" y="646043"/>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609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530</Words>
  <Application>Microsoft Office PowerPoint</Application>
  <PresentationFormat>Widescreen</PresentationFormat>
  <Paragraphs>40</Paragraphs>
  <Slides>12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Cambria</vt:lpstr>
      <vt:lpstr>等线</vt:lpstr>
      <vt:lpstr>Time nes New Roman</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HaiPhong</cp:lastModifiedBy>
  <cp:revision>30</cp:revision>
  <dcterms:created xsi:type="dcterms:W3CDTF">2023-08-21T11:37:34Z</dcterms:created>
  <dcterms:modified xsi:type="dcterms:W3CDTF">2024-11-10T04:00:39Z</dcterms:modified>
</cp:coreProperties>
</file>