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audio2.wav" ContentType="audio/x-wav"/>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4"/>
  </p:notesMasterIdLst>
  <p:sldIdLst>
    <p:sldId id="621" r:id="rId4"/>
    <p:sldId id="351" r:id="rId5"/>
    <p:sldId id="256" r:id="rId6"/>
    <p:sldId id="263" r:id="rId7"/>
    <p:sldId id="376" r:id="rId8"/>
    <p:sldId id="259" r:id="rId9"/>
    <p:sldId id="258" r:id="rId10"/>
    <p:sldId id="377" r:id="rId11"/>
    <p:sldId id="262" r:id="rId12"/>
    <p:sldId id="257" r:id="rId13"/>
    <p:sldId id="355" r:id="rId14"/>
    <p:sldId id="338" r:id="rId15"/>
    <p:sldId id="356" r:id="rId16"/>
    <p:sldId id="378" r:id="rId17"/>
    <p:sldId id="379" r:id="rId18"/>
    <p:sldId id="380" r:id="rId19"/>
    <p:sldId id="381" r:id="rId20"/>
    <p:sldId id="382" r:id="rId21"/>
    <p:sldId id="383" r:id="rId22"/>
    <p:sldId id="372" r:id="rId23"/>
    <p:sldId id="384" r:id="rId24"/>
    <p:sldId id="385" r:id="rId25"/>
    <p:sldId id="386" r:id="rId26"/>
    <p:sldId id="387" r:id="rId27"/>
    <p:sldId id="388" r:id="rId28"/>
    <p:sldId id="341" r:id="rId29"/>
    <p:sldId id="368" r:id="rId30"/>
    <p:sldId id="619" r:id="rId31"/>
    <p:sldId id="301" r:id="rId32"/>
    <p:sldId id="35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7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napToGrid="0">
      <p:cViewPr varScale="1">
        <p:scale>
          <a:sx n="75" d="100"/>
          <a:sy n="75" d="100"/>
        </p:scale>
        <p:origin x="90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46971-9CE3-4D06-919B-E6A29269D570}" type="datetimeFigureOut">
              <a:rPr lang="en-US" smtClean="0"/>
              <a:t>05-Nov-24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65B5-3980-4777-95AA-8820A7079545}" type="slidenum">
              <a:rPr lang="en-US" smtClean="0"/>
              <a:t>‹#›</a:t>
            </a:fld>
            <a:endParaRPr lang="en-US"/>
          </a:p>
        </p:txBody>
      </p:sp>
    </p:spTree>
    <p:extLst>
      <p:ext uri="{BB962C8B-B14F-4D97-AF65-F5344CB8AC3E}">
        <p14:creationId xmlns:p14="http://schemas.microsoft.com/office/powerpoint/2010/main" val="3514766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2</a:t>
            </a:fld>
            <a:endParaRPr lang="en-US"/>
          </a:p>
        </p:txBody>
      </p:sp>
    </p:spTree>
    <p:extLst>
      <p:ext uri="{BB962C8B-B14F-4D97-AF65-F5344CB8AC3E}">
        <p14:creationId xmlns:p14="http://schemas.microsoft.com/office/powerpoint/2010/main" val="2004264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Mỗi người chúng ta rất cần phải nhận ra những khó khăn đang xảy ra với bản thân. Và quan trọng hơn là phải biết đề ra những biện pháp, cách thức giải quyết để vượt qua những khó khăn đó. Nếu không tìm được biện pháp thì sẽ không thể vượt qua khó khăn. Vậy các bước vượt qua khó khăn là gì? Có những cách cơ bản nào? Tiết học hôm nay sẽ giúp các em tìm thấy câu trả lời cho những vấn đề trên</a:t>
            </a:r>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10</a:t>
            </a:fld>
            <a:endParaRPr lang="en-US"/>
          </a:p>
        </p:txBody>
      </p:sp>
    </p:spTree>
    <p:extLst>
      <p:ext uri="{BB962C8B-B14F-4D97-AF65-F5344CB8AC3E}">
        <p14:creationId xmlns:p14="http://schemas.microsoft.com/office/powerpoint/2010/main" val="4195425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E665B5-3980-4777-95AA-8820A7079545}" type="slidenum">
              <a:rPr lang="en-US" smtClean="0"/>
              <a:t>30</a:t>
            </a:fld>
            <a:endParaRPr lang="en-US"/>
          </a:p>
        </p:txBody>
      </p:sp>
    </p:spTree>
    <p:extLst>
      <p:ext uri="{BB962C8B-B14F-4D97-AF65-F5344CB8AC3E}">
        <p14:creationId xmlns:p14="http://schemas.microsoft.com/office/powerpoint/2010/main" val="3142818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6894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558840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946523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timeline&#10;&#10;Description automatically generated">
            <a:extLst>
              <a:ext uri="{FF2B5EF4-FFF2-40B4-BE49-F238E27FC236}">
                <a16:creationId xmlns:a16="http://schemas.microsoft.com/office/drawing/2014/main" id="{EB9DCE34-1627-2348-DBE0-A7A8AC1C54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80885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5BA99E-0F77-4984-948B-17E56D9271C9}" type="datetimeFigureOut">
              <a:rPr lang="en-US" smtClean="0"/>
              <a:t>05-Nov-24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871389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05-Nov-24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490144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5BA99E-0F77-4984-948B-17E56D9271C9}" type="datetimeFigureOut">
              <a:rPr lang="en-US" smtClean="0"/>
              <a:t>05-Nov-24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8458959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5BA99E-0F77-4984-948B-17E56D9271C9}" type="datetimeFigureOut">
              <a:rPr lang="en-US" smtClean="0"/>
              <a:t>05-Nov-24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818481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F5BA99E-0F77-4984-948B-17E56D9271C9}" type="datetimeFigureOut">
              <a:rPr lang="en-US" smtClean="0"/>
              <a:t>05-Nov-24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13813300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5BA99E-0F77-4984-948B-17E56D9271C9}" type="datetimeFigureOut">
              <a:rPr lang="en-US" smtClean="0"/>
              <a:t>05-Nov-24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151801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5BA99E-0F77-4984-948B-17E56D9271C9}" type="datetimeFigureOut">
              <a:rPr lang="en-US" smtClean="0"/>
              <a:t>05-Nov-24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2208088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81447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05-Nov-24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826128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A99E-0F77-4984-948B-17E56D9271C9}" type="datetimeFigureOut">
              <a:rPr lang="en-US" smtClean="0"/>
              <a:t>05-Nov-24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390309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05-Nov-24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741042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BA99E-0F77-4984-948B-17E56D9271C9}" type="datetimeFigureOut">
              <a:rPr lang="en-US" smtClean="0"/>
              <a:t>05-Nov-24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DC60EF-D126-4A1B-819B-5A48CD2233A9}" type="slidenum">
              <a:rPr lang="en-US" smtClean="0"/>
              <a:t>‹#›</a:t>
            </a:fld>
            <a:endParaRPr lang="en-US"/>
          </a:p>
        </p:txBody>
      </p:sp>
    </p:spTree>
    <p:extLst>
      <p:ext uri="{BB962C8B-B14F-4D97-AF65-F5344CB8AC3E}">
        <p14:creationId xmlns:p14="http://schemas.microsoft.com/office/powerpoint/2010/main" val="32675292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05-Nov-24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1856830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05-Nov-24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363157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05-Nov-24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518786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05-Nov-24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692152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05-Nov-24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0066023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05-Nov-24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267677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33619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05-Nov-24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7546098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05-Nov-24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72350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05-Nov-24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639659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05-Nov-24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422052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05-Nov-24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88072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2024/11/5</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5596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2024/11/5</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3307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2024/11/5</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7542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2024/11/5</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21638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2024/11/5</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32558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2024/11/5</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23289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005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5BA99E-0F77-4984-948B-17E56D9271C9}" type="datetimeFigureOut">
              <a:rPr lang="en-US" smtClean="0"/>
              <a:t>05-Nov-24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DC60EF-D126-4A1B-819B-5A48CD2233A9}" type="slidenum">
              <a:rPr lang="en-US" smtClean="0"/>
              <a:t>‹#›</a:t>
            </a:fld>
            <a:endParaRPr lang="en-US"/>
          </a:p>
        </p:txBody>
      </p:sp>
    </p:spTree>
    <p:extLst>
      <p:ext uri="{BB962C8B-B14F-4D97-AF65-F5344CB8AC3E}">
        <p14:creationId xmlns:p14="http://schemas.microsoft.com/office/powerpoint/2010/main" val="2174685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05-Nov-24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29580789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6.png"/><Relationship Id="rId7" Type="http://schemas.microsoft.com/office/2007/relationships/hdphoto" Target="../media/hdphoto12.wdp"/><Relationship Id="rId12"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3.sv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0.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8.png"/><Relationship Id="rId3" Type="http://schemas.openxmlformats.org/officeDocument/2006/relationships/image" Target="../media/image69.png"/><Relationship Id="rId7" Type="http://schemas.openxmlformats.org/officeDocument/2006/relationships/image" Target="../media/image73.png"/><Relationship Id="rId12" Type="http://schemas.microsoft.com/office/2007/relationships/hdphoto" Target="../media/hdphoto13.wdp"/><Relationship Id="rId2" Type="http://schemas.openxmlformats.org/officeDocument/2006/relationships/image" Target="../media/image64.png"/><Relationship Id="rId1" Type="http://schemas.openxmlformats.org/officeDocument/2006/relationships/slideLayout" Target="../slideLayouts/slideLayout30.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0.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 Id="rId14" Type="http://schemas.openxmlformats.org/officeDocument/2006/relationships/image" Target="../media/image79.svg"/></Relationships>
</file>

<file path=ppt/slides/_rels/slide3.xml.rels><?xml version="1.0" encoding="UTF-8" standalone="yes"?>
<Relationships xmlns="http://schemas.openxmlformats.org/package/2006/relationships"><Relationship Id="rId8" Type="http://schemas.openxmlformats.org/officeDocument/2006/relationships/image" Target="../media/image11.gif"/><Relationship Id="rId13" Type="http://schemas.microsoft.com/office/2007/relationships/hdphoto" Target="../media/hdphoto2.wdp"/><Relationship Id="rId18" Type="http://schemas.microsoft.com/office/2007/relationships/hdphoto" Target="../media/hdphoto4.wdp"/><Relationship Id="rId26" Type="http://schemas.microsoft.com/office/2007/relationships/hdphoto" Target="../media/hdphoto8.wdp"/><Relationship Id="rId3" Type="http://schemas.openxmlformats.org/officeDocument/2006/relationships/slideLayout" Target="../slideLayouts/slideLayout13.xml"/><Relationship Id="rId21" Type="http://schemas.openxmlformats.org/officeDocument/2006/relationships/image" Target="../media/image20.png"/><Relationship Id="rId7" Type="http://schemas.openxmlformats.org/officeDocument/2006/relationships/image" Target="../media/image10.gif"/><Relationship Id="rId12" Type="http://schemas.openxmlformats.org/officeDocument/2006/relationships/image" Target="../media/image15.png"/><Relationship Id="rId17" Type="http://schemas.openxmlformats.org/officeDocument/2006/relationships/image" Target="../media/image18.png"/><Relationship Id="rId25" Type="http://schemas.openxmlformats.org/officeDocument/2006/relationships/image" Target="../media/image22.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29" Type="http://schemas.openxmlformats.org/officeDocument/2006/relationships/image" Target="../media/image24.png"/><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4.gif"/><Relationship Id="rId24" Type="http://schemas.microsoft.com/office/2007/relationships/hdphoto" Target="../media/hdphoto7.wdp"/><Relationship Id="rId32" Type="http://schemas.microsoft.com/office/2007/relationships/hdphoto" Target="../media/hdphoto11.wdp"/><Relationship Id="rId5" Type="http://schemas.openxmlformats.org/officeDocument/2006/relationships/image" Target="../media/image9.png"/><Relationship Id="rId15" Type="http://schemas.openxmlformats.org/officeDocument/2006/relationships/image" Target="../media/image17.png"/><Relationship Id="rId23" Type="http://schemas.openxmlformats.org/officeDocument/2006/relationships/image" Target="../media/image21.png"/><Relationship Id="rId28" Type="http://schemas.microsoft.com/office/2007/relationships/hdphoto" Target="../media/hdphoto9.wdp"/><Relationship Id="rId10" Type="http://schemas.openxmlformats.org/officeDocument/2006/relationships/image" Target="../media/image13.png"/><Relationship Id="rId19" Type="http://schemas.openxmlformats.org/officeDocument/2006/relationships/image" Target="../media/image19.png"/><Relationship Id="rId31" Type="http://schemas.openxmlformats.org/officeDocument/2006/relationships/image" Target="../media/image25.png"/><Relationship Id="rId4" Type="http://schemas.openxmlformats.org/officeDocument/2006/relationships/image" Target="../media/image8.png"/><Relationship Id="rId9" Type="http://schemas.openxmlformats.org/officeDocument/2006/relationships/image" Target="../media/image12.gif"/><Relationship Id="rId14" Type="http://schemas.openxmlformats.org/officeDocument/2006/relationships/image" Target="../media/image16.gif"/><Relationship Id="rId22" Type="http://schemas.microsoft.com/office/2007/relationships/hdphoto" Target="../media/hdphoto6.wdp"/><Relationship Id="rId27" Type="http://schemas.openxmlformats.org/officeDocument/2006/relationships/image" Target="../media/image23.png"/><Relationship Id="rId30" Type="http://schemas.microsoft.com/office/2007/relationships/hdphoto" Target="../media/hdphoto10.wdp"/></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3" Type="http://schemas.openxmlformats.org/officeDocument/2006/relationships/image" Target="../media/image16.gif"/><Relationship Id="rId18" Type="http://schemas.openxmlformats.org/officeDocument/2006/relationships/image" Target="../media/image19.png"/><Relationship Id="rId26" Type="http://schemas.openxmlformats.org/officeDocument/2006/relationships/image" Target="../media/image23.png"/><Relationship Id="rId3" Type="http://schemas.microsoft.com/office/2007/relationships/media" Target="../media/media3.mp3"/><Relationship Id="rId21" Type="http://schemas.microsoft.com/office/2007/relationships/hdphoto" Target="../media/hdphoto6.wdp"/><Relationship Id="rId7" Type="http://schemas.openxmlformats.org/officeDocument/2006/relationships/image" Target="../media/image10.gif"/><Relationship Id="rId12" Type="http://schemas.microsoft.com/office/2007/relationships/hdphoto" Target="../media/hdphoto2.wdp"/><Relationship Id="rId17" Type="http://schemas.microsoft.com/office/2007/relationships/hdphoto" Target="../media/hdphoto4.wdp"/><Relationship Id="rId25" Type="http://schemas.microsoft.com/office/2007/relationships/hdphoto" Target="../media/hdphoto8.wdp"/><Relationship Id="rId33" Type="http://schemas.microsoft.com/office/2007/relationships/hdphoto" Target="../media/hdphoto1.wdp"/><Relationship Id="rId2" Type="http://schemas.openxmlformats.org/officeDocument/2006/relationships/audio" Target="../media/media2.mp3"/><Relationship Id="rId16" Type="http://schemas.openxmlformats.org/officeDocument/2006/relationships/image" Target="../media/image18.png"/><Relationship Id="rId20" Type="http://schemas.openxmlformats.org/officeDocument/2006/relationships/image" Target="../media/image20.png"/><Relationship Id="rId29" Type="http://schemas.microsoft.com/office/2007/relationships/hdphoto" Target="../media/hdphoto10.wdp"/><Relationship Id="rId1" Type="http://schemas.microsoft.com/office/2007/relationships/media" Target="../media/media2.mp3"/><Relationship Id="rId6" Type="http://schemas.openxmlformats.org/officeDocument/2006/relationships/image" Target="../media/image8.png"/><Relationship Id="rId11" Type="http://schemas.openxmlformats.org/officeDocument/2006/relationships/image" Target="../media/image15.png"/><Relationship Id="rId24" Type="http://schemas.openxmlformats.org/officeDocument/2006/relationships/image" Target="../media/image22.png"/><Relationship Id="rId32" Type="http://schemas.openxmlformats.org/officeDocument/2006/relationships/image" Target="../media/image9.png"/><Relationship Id="rId5" Type="http://schemas.openxmlformats.org/officeDocument/2006/relationships/slideLayout" Target="../slideLayouts/slideLayout13.xml"/><Relationship Id="rId15" Type="http://schemas.microsoft.com/office/2007/relationships/hdphoto" Target="../media/hdphoto3.wdp"/><Relationship Id="rId23" Type="http://schemas.microsoft.com/office/2007/relationships/hdphoto" Target="../media/hdphoto7.wdp"/><Relationship Id="rId28" Type="http://schemas.openxmlformats.org/officeDocument/2006/relationships/image" Target="../media/image24.png"/><Relationship Id="rId10" Type="http://schemas.openxmlformats.org/officeDocument/2006/relationships/image" Target="../media/image14.gif"/><Relationship Id="rId19" Type="http://schemas.microsoft.com/office/2007/relationships/hdphoto" Target="../media/hdphoto5.wdp"/><Relationship Id="rId31" Type="http://schemas.openxmlformats.org/officeDocument/2006/relationships/image" Target="../media/image26.png"/><Relationship Id="rId4" Type="http://schemas.openxmlformats.org/officeDocument/2006/relationships/audio" Target="../media/media3.mp3"/><Relationship Id="rId9" Type="http://schemas.openxmlformats.org/officeDocument/2006/relationships/image" Target="../media/image12.gif"/><Relationship Id="rId14" Type="http://schemas.openxmlformats.org/officeDocument/2006/relationships/image" Target="../media/image17.png"/><Relationship Id="rId22" Type="http://schemas.openxmlformats.org/officeDocument/2006/relationships/image" Target="../media/image21.png"/><Relationship Id="rId27" Type="http://schemas.microsoft.com/office/2007/relationships/hdphoto" Target="../media/hdphoto9.wdp"/><Relationship Id="rId30" Type="http://schemas.openxmlformats.org/officeDocument/2006/relationships/image" Target="../media/image13.png"/><Relationship Id="rId8" Type="http://schemas.openxmlformats.org/officeDocument/2006/relationships/image" Target="../media/image11.gif"/></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18" Type="http://schemas.openxmlformats.org/officeDocument/2006/relationships/image" Target="../media/image27.gif"/><Relationship Id="rId3" Type="http://schemas.microsoft.com/office/2007/relationships/media" Target="../media/media3.mp3"/><Relationship Id="rId7" Type="http://schemas.openxmlformats.org/officeDocument/2006/relationships/image" Target="../media/image8.png"/><Relationship Id="rId12" Type="http://schemas.openxmlformats.org/officeDocument/2006/relationships/image" Target="../media/image12.gif"/><Relationship Id="rId17" Type="http://schemas.openxmlformats.org/officeDocument/2006/relationships/image" Target="../media/image16.gif"/><Relationship Id="rId2" Type="http://schemas.openxmlformats.org/officeDocument/2006/relationships/audio" Target="../media/media1.mp3"/><Relationship Id="rId16" Type="http://schemas.microsoft.com/office/2007/relationships/hdphoto" Target="../media/hdphoto2.wdp"/><Relationship Id="rId20" Type="http://schemas.openxmlformats.org/officeDocument/2006/relationships/image" Target="../media/image28.png"/><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1.gif"/><Relationship Id="rId5" Type="http://schemas.openxmlformats.org/officeDocument/2006/relationships/slideLayout" Target="../slideLayouts/slideLayout13.xml"/><Relationship Id="rId15" Type="http://schemas.openxmlformats.org/officeDocument/2006/relationships/image" Target="../media/image15.png"/><Relationship Id="rId10" Type="http://schemas.openxmlformats.org/officeDocument/2006/relationships/image" Target="../media/image10.gif"/><Relationship Id="rId19" Type="http://schemas.openxmlformats.org/officeDocument/2006/relationships/image" Target="../media/image26.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4.gif"/></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gif"/><Relationship Id="rId18" Type="http://schemas.microsoft.com/office/2007/relationships/hdphoto" Target="../media/hdphoto4.wdp"/><Relationship Id="rId3" Type="http://schemas.microsoft.com/office/2007/relationships/media" Target="../media/media3.mp3"/><Relationship Id="rId21" Type="http://schemas.openxmlformats.org/officeDocument/2006/relationships/image" Target="../media/image20.png"/><Relationship Id="rId7" Type="http://schemas.openxmlformats.org/officeDocument/2006/relationships/image" Target="../media/image29.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2.gif"/><Relationship Id="rId24" Type="http://schemas.openxmlformats.org/officeDocument/2006/relationships/image" Target="../media/image30.png"/><Relationship Id="rId5" Type="http://schemas.openxmlformats.org/officeDocument/2006/relationships/slideLayout" Target="../slideLayouts/slideLayout13.xml"/><Relationship Id="rId15" Type="http://schemas.openxmlformats.org/officeDocument/2006/relationships/image" Target="../media/image17.png"/><Relationship Id="rId23" Type="http://schemas.openxmlformats.org/officeDocument/2006/relationships/image" Target="../media/image26.png"/><Relationship Id="rId10" Type="http://schemas.openxmlformats.org/officeDocument/2006/relationships/image" Target="../media/image10.gif"/><Relationship Id="rId19" Type="http://schemas.openxmlformats.org/officeDocument/2006/relationships/image" Target="../media/image19.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7.gif"/><Relationship Id="rId22"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7.gif"/><Relationship Id="rId18" Type="http://schemas.openxmlformats.org/officeDocument/2006/relationships/image" Target="../media/image32.png"/><Relationship Id="rId3" Type="http://schemas.microsoft.com/office/2007/relationships/media" Target="../media/media3.mp3"/><Relationship Id="rId7" Type="http://schemas.openxmlformats.org/officeDocument/2006/relationships/image" Target="../media/image31.png"/><Relationship Id="rId12" Type="http://schemas.openxmlformats.org/officeDocument/2006/relationships/image" Target="../media/image16.gif"/><Relationship Id="rId17" Type="http://schemas.openxmlformats.org/officeDocument/2006/relationships/image" Target="../media/image26.png"/><Relationship Id="rId2" Type="http://schemas.openxmlformats.org/officeDocument/2006/relationships/audio" Target="../media/media1.mp3"/><Relationship Id="rId16" Type="http://schemas.openxmlformats.org/officeDocument/2006/relationships/image" Target="../media/image10.gif"/><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4.gif"/><Relationship Id="rId5" Type="http://schemas.openxmlformats.org/officeDocument/2006/relationships/slideLayout" Target="../slideLayouts/slideLayout13.xml"/><Relationship Id="rId15" Type="http://schemas.microsoft.com/office/2007/relationships/hdphoto" Target="../media/hdphoto7.wdp"/><Relationship Id="rId10" Type="http://schemas.openxmlformats.org/officeDocument/2006/relationships/image" Target="../media/image13.png"/><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7.gif"/><Relationship Id="rId18" Type="http://schemas.openxmlformats.org/officeDocument/2006/relationships/image" Target="../media/image34.png"/><Relationship Id="rId3" Type="http://schemas.microsoft.com/office/2007/relationships/media" Target="../media/media3.mp3"/><Relationship Id="rId7" Type="http://schemas.openxmlformats.org/officeDocument/2006/relationships/image" Target="../media/image33.png"/><Relationship Id="rId12" Type="http://schemas.openxmlformats.org/officeDocument/2006/relationships/image" Target="../media/image16.gif"/><Relationship Id="rId17" Type="http://schemas.openxmlformats.org/officeDocument/2006/relationships/image" Target="../media/image26.png"/><Relationship Id="rId2" Type="http://schemas.openxmlformats.org/officeDocument/2006/relationships/audio" Target="../media/media1.mp3"/><Relationship Id="rId16" Type="http://schemas.microsoft.com/office/2007/relationships/hdphoto" Target="../media/hdphoto11.wdp"/><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3.png"/><Relationship Id="rId5" Type="http://schemas.openxmlformats.org/officeDocument/2006/relationships/slideLayout" Target="../slideLayouts/slideLayout13.xml"/><Relationship Id="rId15" Type="http://schemas.openxmlformats.org/officeDocument/2006/relationships/image" Target="../media/image25.png"/><Relationship Id="rId10" Type="http://schemas.openxmlformats.org/officeDocument/2006/relationships/image" Target="../media/image12.gif"/><Relationship Id="rId4" Type="http://schemas.openxmlformats.org/officeDocument/2006/relationships/audio" Target="../media/media3.mp3"/><Relationship Id="rId9" Type="http://schemas.microsoft.com/office/2007/relationships/hdphoto" Target="../media/hdphoto1.wdp"/><Relationship Id="rId14" Type="http://schemas.openxmlformats.org/officeDocument/2006/relationships/image" Target="../media/image14.gif"/></Relationships>
</file>

<file path=ppt/slides/_rels/slide9.xml.rels><?xml version="1.0" encoding="UTF-8" standalone="yes"?>
<Relationships xmlns="http://schemas.openxmlformats.org/package/2006/relationships"><Relationship Id="rId8" Type="http://schemas.openxmlformats.org/officeDocument/2006/relationships/image" Target="../media/image10.gif"/><Relationship Id="rId13" Type="http://schemas.openxmlformats.org/officeDocument/2006/relationships/image" Target="../media/image16.gif"/><Relationship Id="rId3" Type="http://schemas.openxmlformats.org/officeDocument/2006/relationships/slideLayout" Target="../slideLayouts/slideLayout13.xml"/><Relationship Id="rId7" Type="http://schemas.microsoft.com/office/2007/relationships/hdphoto" Target="../media/hdphoto1.wdp"/><Relationship Id="rId12" Type="http://schemas.openxmlformats.org/officeDocument/2006/relationships/image" Target="../media/image14.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gif"/><Relationship Id="rId4" Type="http://schemas.openxmlformats.org/officeDocument/2006/relationships/audio" Target="../media/audio2.wav"/><Relationship Id="rId9" Type="http://schemas.openxmlformats.org/officeDocument/2006/relationships/image" Target="../media/image11.gif"/><Relationship Id="rId14" Type="http://schemas.openxmlformats.org/officeDocument/2006/relationships/image" Target="../media/image3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7471DD-35DE-8B5E-8CF3-5DF9A870DA08}"/>
              </a:ext>
            </a:extLst>
          </p:cNvPr>
          <p:cNvPicPr>
            <a:picLocks noChangeAspect="1"/>
          </p:cNvPicPr>
          <p:nvPr/>
        </p:nvPicPr>
        <p:blipFill>
          <a:blip r:embed="rId2"/>
          <a:stretch>
            <a:fillRect/>
          </a:stretch>
        </p:blipFill>
        <p:spPr>
          <a:xfrm>
            <a:off x="2135742" y="848742"/>
            <a:ext cx="8169348" cy="1066892"/>
          </a:xfrm>
          <a:prstGeom prst="rect">
            <a:avLst/>
          </a:prstGeom>
        </p:spPr>
      </p:pic>
      <p:pic>
        <p:nvPicPr>
          <p:cNvPr id="3" name="Picture 2">
            <a:extLst>
              <a:ext uri="{FF2B5EF4-FFF2-40B4-BE49-F238E27FC236}">
                <a16:creationId xmlns:a16="http://schemas.microsoft.com/office/drawing/2014/main" id="{095BD3CC-9D0D-2E4C-A387-3BF178A74CE7}"/>
              </a:ext>
            </a:extLst>
          </p:cNvPr>
          <p:cNvPicPr>
            <a:picLocks noChangeAspect="1"/>
          </p:cNvPicPr>
          <p:nvPr/>
        </p:nvPicPr>
        <p:blipFill>
          <a:blip r:embed="rId3"/>
          <a:stretch>
            <a:fillRect/>
          </a:stretch>
        </p:blipFill>
        <p:spPr>
          <a:xfrm>
            <a:off x="2568595" y="1382188"/>
            <a:ext cx="7303641" cy="1164437"/>
          </a:xfrm>
          <a:prstGeom prst="rect">
            <a:avLst/>
          </a:prstGeom>
        </p:spPr>
      </p:pic>
      <p:sp>
        <p:nvSpPr>
          <p:cNvPr id="4" name="TextBox 3">
            <a:extLst>
              <a:ext uri="{FF2B5EF4-FFF2-40B4-BE49-F238E27FC236}">
                <a16:creationId xmlns:a16="http://schemas.microsoft.com/office/drawing/2014/main" id="{B7313559-B0A4-92C3-4804-B7C568EFF3D1}"/>
              </a:ext>
            </a:extLst>
          </p:cNvPr>
          <p:cNvSpPr txBox="1"/>
          <p:nvPr/>
        </p:nvSpPr>
        <p:spPr>
          <a:xfrm>
            <a:off x="1183758" y="2753499"/>
            <a:ext cx="9824483" cy="243143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2060"/>
                </a:solidFill>
                <a:latin typeface="Times New Roman" panose="02020603050405020304" pitchFamily="18" charset="0"/>
                <a:cs typeface="Times New Roman" panose="02020603050405020304" pitchFamily="18" charset="0"/>
              </a:rPr>
              <a:t>MÔN:</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4000" b="1" dirty="0">
                <a:solidFill>
                  <a:srgbClr val="002060"/>
                </a:solidFill>
                <a:latin typeface="Times New Roman" panose="02020603050405020304" pitchFamily="18" charset="0"/>
                <a:cs typeface="Times New Roman" panose="02020603050405020304" pitchFamily="18" charset="0"/>
              </a:rPr>
              <a:t>ĐẠO ĐỨC</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3 : </a:t>
            </a:r>
            <a:r>
              <a:rPr lang="en-US" sz="4000" b="1" dirty="0" err="1">
                <a:solidFill>
                  <a:srgbClr val="002060"/>
                </a:solidFill>
                <a:latin typeface="Times New Roman" panose="02020603050405020304" pitchFamily="18" charset="0"/>
                <a:cs typeface="Times New Roman" panose="02020603050405020304" pitchFamily="18" charset="0"/>
              </a:rPr>
              <a:t>Vượt</a:t>
            </a:r>
            <a:r>
              <a:rPr lang="en-US" sz="4000" b="1" dirty="0">
                <a:solidFill>
                  <a:srgbClr val="002060"/>
                </a:solidFill>
                <a:latin typeface="Times New Roman" panose="02020603050405020304" pitchFamily="18" charset="0"/>
                <a:cs typeface="Times New Roman" panose="02020603050405020304" pitchFamily="18" charset="0"/>
              </a:rPr>
              <a:t> qua </a:t>
            </a:r>
            <a:r>
              <a:rPr lang="en-US" sz="4000" b="1" dirty="0" err="1">
                <a:solidFill>
                  <a:srgbClr val="002060"/>
                </a:solidFill>
                <a:latin typeface="Times New Roman" panose="02020603050405020304" pitchFamily="18" charset="0"/>
                <a:cs typeface="Times New Roman" panose="02020603050405020304" pitchFamily="18" charset="0"/>
              </a:rPr>
              <a:t>khó</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khăn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Tiết</a:t>
            </a:r>
            <a:r>
              <a:rPr lang="en-US" sz="4000" b="1" dirty="0">
                <a:solidFill>
                  <a:srgbClr val="002060"/>
                </a:solidFill>
                <a:latin typeface="Times New Roman" panose="02020603050405020304" pitchFamily="18" charset="0"/>
                <a:cs typeface="Times New Roman" panose="02020603050405020304" pitchFamily="18" charset="0"/>
              </a:rPr>
              <a:t> 2)</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b="1" dirty="0">
              <a:solidFill>
                <a:srgbClr val="00206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Giáo viên: </a:t>
            </a:r>
            <a:r>
              <a:rPr kumimoji="0" lang="en-US" sz="3200" b="1" i="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Nguyễn</a:t>
            </a:r>
            <a:r>
              <a:rPr kumimoji="0" lang="en-US" sz="32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200" b="1" i="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Thị</a:t>
            </a:r>
            <a:r>
              <a:rPr kumimoji="0" lang="en-US" sz="32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Lan </a:t>
            </a:r>
            <a:r>
              <a:rPr kumimoji="0" lang="en-US" sz="3200" b="1" i="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Hương</a:t>
            </a:r>
            <a:endParaRPr kumimoji="0" lang="vi-VN" sz="32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768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112024" y="1302881"/>
            <a:ext cx="1690438" cy="4467799"/>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8"/>
          <a:stretch>
            <a:fillRect/>
          </a:stretch>
        </p:blipFill>
        <p:spPr>
          <a:xfrm>
            <a:off x="4243267" y="0"/>
            <a:ext cx="4554107" cy="2353260"/>
          </a:xfrm>
          <a:prstGeom prst="rect">
            <a:avLst/>
          </a:prstGeom>
        </p:spPr>
      </p:pic>
      <p:sp>
        <p:nvSpPr>
          <p:cNvPr id="2" name="Freeform 3">
            <a:extLst>
              <a:ext uri="{FF2B5EF4-FFF2-40B4-BE49-F238E27FC236}">
                <a16:creationId xmlns:a16="http://schemas.microsoft.com/office/drawing/2014/main" id="{A7D17B20-9B4B-C621-6D06-4100775F1379}"/>
              </a:ext>
            </a:extLst>
          </p:cNvPr>
          <p:cNvSpPr/>
          <p:nvPr/>
        </p:nvSpPr>
        <p:spPr>
          <a:xfrm>
            <a:off x="202792" y="2851355"/>
            <a:ext cx="3720280" cy="3798362"/>
          </a:xfrm>
          <a:custGeom>
            <a:avLst/>
            <a:gdLst/>
            <a:ahLst/>
            <a:cxnLst/>
            <a:rect l="l" t="t" r="r" b="b"/>
            <a:pathLst>
              <a:path w="4427761" h="5053080">
                <a:moveTo>
                  <a:pt x="0" y="0"/>
                </a:moveTo>
                <a:lnTo>
                  <a:pt x="4427761" y="0"/>
                </a:lnTo>
                <a:lnTo>
                  <a:pt x="4427761" y="5053080"/>
                </a:lnTo>
                <a:lnTo>
                  <a:pt x="0" y="5053080"/>
                </a:lnTo>
                <a:lnTo>
                  <a:pt x="0" y="0"/>
                </a:lnTo>
                <a:close/>
              </a:path>
            </a:pathLst>
          </a:custGeom>
          <a:blipFill>
            <a:blip r:embed="rId9"/>
            <a:stretch>
              <a:fillRect/>
            </a:stretch>
          </a:blipFill>
        </p:spPr>
        <p:txBody>
          <a:bodyPr/>
          <a:lstStyle/>
          <a:p>
            <a:endParaRPr lang="en-US"/>
          </a:p>
        </p:txBody>
      </p:sp>
      <p:sp>
        <p:nvSpPr>
          <p:cNvPr id="3" name="Freeform 2">
            <a:extLst>
              <a:ext uri="{FF2B5EF4-FFF2-40B4-BE49-F238E27FC236}">
                <a16:creationId xmlns:a16="http://schemas.microsoft.com/office/drawing/2014/main" id="{760F7DEB-2AD1-8B6C-5E18-EA96FD8E7775}"/>
              </a:ext>
            </a:extLst>
          </p:cNvPr>
          <p:cNvSpPr/>
          <p:nvPr/>
        </p:nvSpPr>
        <p:spPr>
          <a:xfrm>
            <a:off x="8196863" y="3301514"/>
            <a:ext cx="4114800" cy="3276410"/>
          </a:xfrm>
          <a:custGeom>
            <a:avLst/>
            <a:gdLst/>
            <a:ahLst/>
            <a:cxnLst/>
            <a:rect l="l" t="t" r="r" b="b"/>
            <a:pathLst>
              <a:path w="4114800" h="3276410">
                <a:moveTo>
                  <a:pt x="0" y="0"/>
                </a:moveTo>
                <a:lnTo>
                  <a:pt x="4114800" y="0"/>
                </a:lnTo>
                <a:lnTo>
                  <a:pt x="4114800" y="3276409"/>
                </a:lnTo>
                <a:lnTo>
                  <a:pt x="0" y="32764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5" name="Picture 14" descr="A white and orange text&#10;&#10;Description automatically generated">
            <a:extLst>
              <a:ext uri="{FF2B5EF4-FFF2-40B4-BE49-F238E27FC236}">
                <a16:creationId xmlns:a16="http://schemas.microsoft.com/office/drawing/2014/main" id="{88F04A5A-5DC2-7F0B-5932-3F985F6F61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36717" y="1781300"/>
            <a:ext cx="9927827" cy="2491652"/>
          </a:xfrm>
          <a:prstGeom prst="rect">
            <a:avLst/>
          </a:prstGeom>
        </p:spPr>
      </p:pic>
      <p:pic>
        <p:nvPicPr>
          <p:cNvPr id="5" name="Picture 4">
            <a:extLst>
              <a:ext uri="{FF2B5EF4-FFF2-40B4-BE49-F238E27FC236}">
                <a16:creationId xmlns:a16="http://schemas.microsoft.com/office/drawing/2014/main" id="{EC45B9D0-9954-6ECC-C974-FFFF5E1B03E3}"/>
              </a:ext>
            </a:extLst>
          </p:cNvPr>
          <p:cNvPicPr>
            <a:picLocks noChangeAspect="1"/>
          </p:cNvPicPr>
          <p:nvPr/>
        </p:nvPicPr>
        <p:blipFill>
          <a:blip r:embed="rId13"/>
          <a:stretch>
            <a:fillRect/>
          </a:stretch>
        </p:blipFill>
        <p:spPr>
          <a:xfrm>
            <a:off x="938020" y="1512505"/>
            <a:ext cx="3084843" cy="890093"/>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E6B7B23B-1E6A-5F59-C509-D4ADAF945210}"/>
              </a:ext>
            </a:extLst>
          </p:cNvPr>
          <p:cNvPicPr>
            <a:picLocks noChangeAspect="1"/>
          </p:cNvPicPr>
          <p:nvPr/>
        </p:nvPicPr>
        <p:blipFill>
          <a:blip r:embed="rId3"/>
          <a:stretch>
            <a:fillRect/>
          </a:stretch>
        </p:blipFill>
        <p:spPr>
          <a:xfrm>
            <a:off x="1628365" y="2620187"/>
            <a:ext cx="6517189" cy="1780186"/>
          </a:xfrm>
          <a:prstGeom prst="rect">
            <a:avLst/>
          </a:prstGeom>
        </p:spPr>
      </p:pic>
    </p:spTree>
    <p:extLst>
      <p:ext uri="{BB962C8B-B14F-4D97-AF65-F5344CB8AC3E}">
        <p14:creationId xmlns:p14="http://schemas.microsoft.com/office/powerpoint/2010/main" val="3949983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249680" y="0"/>
            <a:ext cx="9591039"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tình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hay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không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đồng</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tình</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ý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kiến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nào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dưới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đây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Vì</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5" name="Picture 4">
            <a:extLst>
              <a:ext uri="{FF2B5EF4-FFF2-40B4-BE49-F238E27FC236}">
                <a16:creationId xmlns:a16="http://schemas.microsoft.com/office/drawing/2014/main" id="{6DB4CB72-92BD-1196-61C4-CA8E3A179ED4}"/>
              </a:ext>
            </a:extLst>
          </p:cNvPr>
          <p:cNvPicPr>
            <a:picLocks noChangeAspect="1"/>
          </p:cNvPicPr>
          <p:nvPr/>
        </p:nvPicPr>
        <p:blipFill>
          <a:blip r:embed="rId2"/>
          <a:stretch>
            <a:fillRect/>
          </a:stretch>
        </p:blipFill>
        <p:spPr>
          <a:xfrm>
            <a:off x="1991360" y="1589539"/>
            <a:ext cx="7948930" cy="4982076"/>
          </a:xfrm>
          <a:prstGeom prst="rect">
            <a:avLst/>
          </a:prstGeom>
        </p:spPr>
      </p:pic>
    </p:spTree>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en-US" sz="4000" dirty="0">
                <a:latin typeface="Cambria" panose="02040503050406030204" pitchFamily="18" charset="0"/>
                <a:ea typeface="Cambria" panose="02040503050406030204" pitchFamily="18" charset="0"/>
              </a:rPr>
              <a:t>K</a:t>
            </a:r>
            <a:r>
              <a:rPr lang="vi-VN" sz="4000" dirty="0">
                <a:latin typeface="Cambria" panose="02040503050406030204" pitchFamily="18" charset="0"/>
                <a:ea typeface="Cambria" panose="02040503050406030204" pitchFamily="18" charset="0"/>
              </a:rPr>
              <a:t>hông đồng tình. Vì có một số khó khăn dù là trẻ em cũng có thể gặp và phải tự mình vượt qua</a:t>
            </a:r>
            <a:endParaRPr lang="en-US" sz="3600" dirty="0">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95CDC5C-DAAC-B04A-6CC2-C7528AD9B886}"/>
              </a:ext>
            </a:extLst>
          </p:cNvPr>
          <p:cNvPicPr>
            <a:picLocks noChangeAspect="1"/>
          </p:cNvPicPr>
          <p:nvPr/>
        </p:nvPicPr>
        <p:blipFill>
          <a:blip r:embed="rId3"/>
          <a:stretch>
            <a:fillRect/>
          </a:stretch>
        </p:blipFill>
        <p:spPr>
          <a:xfrm>
            <a:off x="356869" y="2826384"/>
            <a:ext cx="4215265" cy="1776095"/>
          </a:xfrm>
          <a:prstGeom prst="rect">
            <a:avLst/>
          </a:prstGeom>
        </p:spPr>
      </p:pic>
    </p:spTree>
    <p:extLst>
      <p:ext uri="{BB962C8B-B14F-4D97-AF65-F5344CB8AC3E}">
        <p14:creationId xmlns:p14="http://schemas.microsoft.com/office/powerpoint/2010/main" val="376030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297895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4000" dirty="0">
                <a:solidFill>
                  <a:prstClr val="black"/>
                </a:solidFill>
                <a:latin typeface="Cambria" panose="02040503050406030204" pitchFamily="18" charset="0"/>
                <a:ea typeface="Cambria" panose="02040503050406030204" pitchFamily="18" charset="0"/>
              </a:rPr>
              <a:t>Đ</a:t>
            </a:r>
            <a:r>
              <a:rPr lang="vi-VN" sz="4000" dirty="0">
                <a:solidFill>
                  <a:prstClr val="black"/>
                </a:solidFill>
                <a:latin typeface="Cambria" panose="02040503050406030204" pitchFamily="18" charset="0"/>
                <a:ea typeface="Cambria" panose="02040503050406030204" pitchFamily="18" charset="0"/>
              </a:rPr>
              <a:t>ồng tình. Vì khi ấy, sự hỗ trợ của người đáng tin cậy giúp ta có thêm sức mạnh để </a:t>
            </a:r>
          </a:p>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vượt qua khó khă</a:t>
            </a:r>
            <a:r>
              <a:rPr lang="en-US" sz="4000" dirty="0">
                <a:solidFill>
                  <a:prstClr val="black"/>
                </a:solidFill>
                <a:latin typeface="Cambria" panose="02040503050406030204" pitchFamily="18" charset="0"/>
                <a:ea typeface="Cambria" panose="02040503050406030204" pitchFamily="18" charset="0"/>
              </a:rPr>
              <a:t>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C4F91A9-C571-7676-5019-3605947F71B1}"/>
              </a:ext>
            </a:extLst>
          </p:cNvPr>
          <p:cNvPicPr>
            <a:picLocks noChangeAspect="1"/>
          </p:cNvPicPr>
          <p:nvPr/>
        </p:nvPicPr>
        <p:blipFill>
          <a:blip r:embed="rId3"/>
          <a:stretch>
            <a:fillRect/>
          </a:stretch>
        </p:blipFill>
        <p:spPr>
          <a:xfrm>
            <a:off x="272732" y="2769870"/>
            <a:ext cx="4745038" cy="1822450"/>
          </a:xfrm>
          <a:prstGeom prst="rect">
            <a:avLst/>
          </a:prstGeom>
        </p:spPr>
      </p:pic>
    </p:spTree>
    <p:extLst>
      <p:ext uri="{BB962C8B-B14F-4D97-AF65-F5344CB8AC3E}">
        <p14:creationId xmlns:p14="http://schemas.microsoft.com/office/powerpoint/2010/main" val="1828928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3717621"/>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a:t>
            </a:r>
            <a:r>
              <a:rPr lang="en-US" sz="4000" dirty="0">
                <a:solidFill>
                  <a:prstClr val="black"/>
                </a:solidFill>
                <a:latin typeface="Cambria" panose="02040503050406030204" pitchFamily="18" charset="0"/>
                <a:ea typeface="Cambria" panose="02040503050406030204" pitchFamily="18" charset="0"/>
              </a:rPr>
              <a:t>K</a:t>
            </a:r>
            <a:r>
              <a:rPr lang="vi-VN" sz="4000" dirty="0">
                <a:solidFill>
                  <a:prstClr val="black"/>
                </a:solidFill>
                <a:latin typeface="Cambria" panose="02040503050406030204" pitchFamily="18" charset="0"/>
                <a:ea typeface="Cambria" panose="02040503050406030204" pitchFamily="18" charset="0"/>
              </a:rPr>
              <a:t>hông đồng tình. Vì bất cứ người nào cũng luôn có những khó khăn xuất hiện trong cuộc sống và cũng đều cần vượt qua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1DCA8772-6306-B9F0-8D3D-E7EE77B081F8}"/>
              </a:ext>
            </a:extLst>
          </p:cNvPr>
          <p:cNvPicPr>
            <a:picLocks noChangeAspect="1"/>
          </p:cNvPicPr>
          <p:nvPr/>
        </p:nvPicPr>
        <p:blipFill>
          <a:blip r:embed="rId3"/>
          <a:stretch>
            <a:fillRect/>
          </a:stretch>
        </p:blipFill>
        <p:spPr>
          <a:xfrm>
            <a:off x="273367" y="2623502"/>
            <a:ext cx="4462988" cy="1877378"/>
          </a:xfrm>
          <a:prstGeom prst="rect">
            <a:avLst/>
          </a:prstGeom>
        </p:spPr>
      </p:pic>
    </p:spTree>
    <p:extLst>
      <p:ext uri="{BB962C8B-B14F-4D97-AF65-F5344CB8AC3E}">
        <p14:creationId xmlns:p14="http://schemas.microsoft.com/office/powerpoint/2010/main" val="477242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90106" y="2359328"/>
            <a:ext cx="6376536" cy="3717621"/>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4000" dirty="0">
                <a:solidFill>
                  <a:prstClr val="black"/>
                </a:solidFill>
                <a:latin typeface="Cambria" panose="02040503050406030204" pitchFamily="18" charset="0"/>
                <a:ea typeface="Cambria" panose="02040503050406030204" pitchFamily="18" charset="0"/>
              </a:rPr>
              <a:t> </a:t>
            </a:r>
            <a:r>
              <a:rPr lang="en-US" sz="4000" dirty="0">
                <a:solidFill>
                  <a:prstClr val="black"/>
                </a:solidFill>
                <a:latin typeface="Cambria" panose="02040503050406030204" pitchFamily="18" charset="0"/>
                <a:ea typeface="Cambria" panose="02040503050406030204" pitchFamily="18" charset="0"/>
              </a:rPr>
              <a:t>K</a:t>
            </a:r>
            <a:r>
              <a:rPr lang="vi-VN" sz="4000" dirty="0">
                <a:solidFill>
                  <a:prstClr val="black"/>
                </a:solidFill>
                <a:latin typeface="Cambria" panose="02040503050406030204" pitchFamily="18" charset="0"/>
                <a:ea typeface="Cambria" panose="02040503050406030204" pitchFamily="18" charset="0"/>
              </a:rPr>
              <a:t>hông đồng tình. Vì ý chí và tinh thần vượt khó không phải là bẩm sinh mà mỗi người đều có thể rèn luyện được.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1F1B2F88-FAA0-7D10-826A-F283EAD649E9}"/>
              </a:ext>
            </a:extLst>
          </p:cNvPr>
          <p:cNvPicPr>
            <a:picLocks noChangeAspect="1"/>
          </p:cNvPicPr>
          <p:nvPr/>
        </p:nvPicPr>
        <p:blipFill>
          <a:blip r:embed="rId3"/>
          <a:stretch>
            <a:fillRect/>
          </a:stretch>
        </p:blipFill>
        <p:spPr>
          <a:xfrm>
            <a:off x="148589" y="2757804"/>
            <a:ext cx="4482955" cy="1753235"/>
          </a:xfrm>
          <a:prstGeom prst="rect">
            <a:avLst/>
          </a:prstGeom>
        </p:spPr>
      </p:pic>
    </p:spTree>
    <p:extLst>
      <p:ext uri="{BB962C8B-B14F-4D97-AF65-F5344CB8AC3E}">
        <p14:creationId xmlns:p14="http://schemas.microsoft.com/office/powerpoint/2010/main" val="835386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9466" y="1963088"/>
            <a:ext cx="6376536" cy="4456285"/>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4000" dirty="0">
                <a:solidFill>
                  <a:prstClr val="black"/>
                </a:solidFill>
                <a:latin typeface="Cambria" panose="02040503050406030204" pitchFamily="18" charset="0"/>
                <a:ea typeface="Cambria" panose="02040503050406030204" pitchFamily="18" charset="0"/>
              </a:rPr>
              <a:t>Đ</a:t>
            </a:r>
            <a:r>
              <a:rPr lang="vi-VN" sz="4000" dirty="0">
                <a:solidFill>
                  <a:prstClr val="black"/>
                </a:solidFill>
                <a:latin typeface="Cambria" panose="02040503050406030204" pitchFamily="18" charset="0"/>
                <a:ea typeface="Cambria" panose="02040503050406030204" pitchFamily="18" charset="0"/>
              </a:rPr>
              <a:t>ồng tình. Vì việc vượt khó giúp chúng ta gặt hái được thành công và chính thành công ấy sẽ mang lại cho chúng ta nhiều niềm vui trong cuộc sống</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8F77813-961D-A520-1C0A-441224B52E55}"/>
              </a:ext>
            </a:extLst>
          </p:cNvPr>
          <p:cNvPicPr>
            <a:picLocks noChangeAspect="1"/>
          </p:cNvPicPr>
          <p:nvPr/>
        </p:nvPicPr>
        <p:blipFill>
          <a:blip r:embed="rId3"/>
          <a:stretch>
            <a:fillRect/>
          </a:stretch>
        </p:blipFill>
        <p:spPr>
          <a:xfrm>
            <a:off x="411480" y="2946082"/>
            <a:ext cx="4269278" cy="1697038"/>
          </a:xfrm>
          <a:prstGeom prst="rect">
            <a:avLst/>
          </a:prstGeom>
        </p:spPr>
      </p:pic>
    </p:spTree>
    <p:extLst>
      <p:ext uri="{BB962C8B-B14F-4D97-AF65-F5344CB8AC3E}">
        <p14:creationId xmlns:p14="http://schemas.microsoft.com/office/powerpoint/2010/main" val="1538575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DA66C7-DF4F-83C8-A484-FADA49ABB11F}"/>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8" name="Rectangle 7">
            <a:extLst>
              <a:ext uri="{FF2B5EF4-FFF2-40B4-BE49-F238E27FC236}">
                <a16:creationId xmlns:a16="http://schemas.microsoft.com/office/drawing/2014/main" id="{B7460F84-12CC-50C1-705E-584A9CFEC8C9}"/>
              </a:ext>
            </a:extLst>
          </p:cNvPr>
          <p:cNvSpPr/>
          <p:nvPr/>
        </p:nvSpPr>
        <p:spPr>
          <a:xfrm>
            <a:off x="5149466" y="1963088"/>
            <a:ext cx="6376536" cy="401994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en-US" sz="3600" dirty="0">
                <a:solidFill>
                  <a:prstClr val="black"/>
                </a:solidFill>
                <a:latin typeface="Cambria" panose="02040503050406030204" pitchFamily="18" charset="0"/>
                <a:ea typeface="Cambria" panose="02040503050406030204" pitchFamily="18" charset="0"/>
              </a:rPr>
              <a:t>K</a:t>
            </a:r>
            <a:r>
              <a:rPr lang="vi-VN" sz="3600" dirty="0">
                <a:solidFill>
                  <a:prstClr val="black"/>
                </a:solidFill>
                <a:latin typeface="Cambria" panose="02040503050406030204" pitchFamily="18" charset="0"/>
                <a:ea typeface="Cambria" panose="02040503050406030204" pitchFamily="18" charset="0"/>
              </a:rPr>
              <a:t>hông đồng tình. Vì vượt khó đôi khi sẽ khiến bản thân mệt mỏi, tuy nhiên khi vượt qua được khó khăn sẽ giúp ta thành công và có nhiều niềm vui trong cuộc sống.</a:t>
            </a:r>
          </a:p>
        </p:txBody>
      </p:sp>
      <p:pic>
        <p:nvPicPr>
          <p:cNvPr id="5" name="Picture 4">
            <a:extLst>
              <a:ext uri="{FF2B5EF4-FFF2-40B4-BE49-F238E27FC236}">
                <a16:creationId xmlns:a16="http://schemas.microsoft.com/office/drawing/2014/main" id="{D9891B04-8220-FDF1-D5F6-F21CCDB34F3D}"/>
              </a:ext>
            </a:extLst>
          </p:cNvPr>
          <p:cNvPicPr>
            <a:picLocks noChangeAspect="1"/>
          </p:cNvPicPr>
          <p:nvPr/>
        </p:nvPicPr>
        <p:blipFill>
          <a:blip r:embed="rId3"/>
          <a:stretch>
            <a:fillRect/>
          </a:stretch>
        </p:blipFill>
        <p:spPr>
          <a:xfrm>
            <a:off x="255587" y="2764472"/>
            <a:ext cx="4440609" cy="1787208"/>
          </a:xfrm>
          <a:prstGeom prst="rect">
            <a:avLst/>
          </a:prstGeom>
        </p:spPr>
      </p:pic>
    </p:spTree>
    <p:extLst>
      <p:ext uri="{BB962C8B-B14F-4D97-AF65-F5344CB8AC3E}">
        <p14:creationId xmlns:p14="http://schemas.microsoft.com/office/powerpoint/2010/main" val="4278465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1249680" y="0"/>
            <a:ext cx="9591039"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hãy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biết</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điều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gì</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thể</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xảy</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ra</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khi</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gặp</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khó</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khăn</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nếu</a:t>
              </a:r>
              <a:r>
                <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6" name="Picture 5">
            <a:extLst>
              <a:ext uri="{FF2B5EF4-FFF2-40B4-BE49-F238E27FC236}">
                <a16:creationId xmlns:a16="http://schemas.microsoft.com/office/drawing/2014/main" id="{A0FA1D1E-304D-824A-1775-2C07BB46E258}"/>
              </a:ext>
            </a:extLst>
          </p:cNvPr>
          <p:cNvPicPr>
            <a:picLocks noChangeAspect="1"/>
          </p:cNvPicPr>
          <p:nvPr/>
        </p:nvPicPr>
        <p:blipFill>
          <a:blip r:embed="rId2"/>
          <a:stretch>
            <a:fillRect/>
          </a:stretch>
        </p:blipFill>
        <p:spPr>
          <a:xfrm>
            <a:off x="2445067" y="1602105"/>
            <a:ext cx="8582025" cy="4933950"/>
          </a:xfrm>
          <a:prstGeom prst="rect">
            <a:avLst/>
          </a:prstGeom>
        </p:spPr>
      </p:pic>
      <p:grpSp>
        <p:nvGrpSpPr>
          <p:cNvPr id="8" name="Group 7">
            <a:extLst>
              <a:ext uri="{FF2B5EF4-FFF2-40B4-BE49-F238E27FC236}">
                <a16:creationId xmlns:a16="http://schemas.microsoft.com/office/drawing/2014/main" id="{D52F45E8-D1B6-E436-AAF1-28295224F05B}"/>
              </a:ext>
            </a:extLst>
          </p:cNvPr>
          <p:cNvGrpSpPr/>
          <p:nvPr/>
        </p:nvGrpSpPr>
        <p:grpSpPr>
          <a:xfrm>
            <a:off x="0" y="4054167"/>
            <a:ext cx="4179855" cy="2635558"/>
            <a:chOff x="3955420" y="4581371"/>
            <a:chExt cx="4179855" cy="2635558"/>
          </a:xfrm>
        </p:grpSpPr>
        <p:pic>
          <p:nvPicPr>
            <p:cNvPr id="9" name="Picture 8">
              <a:extLst>
                <a:ext uri="{FF2B5EF4-FFF2-40B4-BE49-F238E27FC236}">
                  <a16:creationId xmlns:a16="http://schemas.microsoft.com/office/drawing/2014/main" id="{8F7AFC2F-28EE-F37C-2E2E-A1C272BCDE46}"/>
                </a:ext>
              </a:extLst>
            </p:cNvPr>
            <p:cNvPicPr>
              <a:picLocks noChangeAspect="1"/>
            </p:cNvPicPr>
            <p:nvPr/>
          </p:nvPicPr>
          <p:blipFill>
            <a:blip r:embed="rId3"/>
            <a:stretch>
              <a:fillRect/>
            </a:stretch>
          </p:blipFill>
          <p:spPr>
            <a:xfrm>
              <a:off x="4506875" y="4581371"/>
              <a:ext cx="2828195" cy="2368106"/>
            </a:xfrm>
            <a:prstGeom prst="rect">
              <a:avLst/>
            </a:prstGeom>
            <a:effectLst/>
          </p:spPr>
        </p:pic>
        <p:sp>
          <p:nvSpPr>
            <p:cNvPr id="14" name="Plaque 13">
              <a:extLst>
                <a:ext uri="{FF2B5EF4-FFF2-40B4-BE49-F238E27FC236}">
                  <a16:creationId xmlns:a16="http://schemas.microsoft.com/office/drawing/2014/main" id="{51BCE8E5-3B31-B5F9-9382-9F483C30EC11}"/>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F8CA0D47-F849-47A6-CD80-5351C764D949}"/>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62753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A12EB-68CC-5491-A16C-BE909D69E663}"/>
              </a:ext>
            </a:extLst>
          </p:cNvPr>
          <p:cNvGrpSpPr/>
          <p:nvPr/>
        </p:nvGrpSpPr>
        <p:grpSpPr>
          <a:xfrm>
            <a:off x="1481446" y="2019459"/>
            <a:ext cx="6888689" cy="2560378"/>
            <a:chOff x="0" y="0"/>
            <a:chExt cx="11819597" cy="4393091"/>
          </a:xfrm>
        </p:grpSpPr>
        <p:sp>
          <p:nvSpPr>
            <p:cNvPr id="4" name="Freeform 3">
              <a:extLst>
                <a:ext uri="{FF2B5EF4-FFF2-40B4-BE49-F238E27FC236}">
                  <a16:creationId xmlns:a16="http://schemas.microsoft.com/office/drawing/2014/main" id="{DBED0550-5D33-04EB-8DBC-61F474F3F3DE}"/>
                </a:ext>
              </a:extLst>
            </p:cNvPr>
            <p:cNvSpPr/>
            <p:nvPr/>
          </p:nvSpPr>
          <p:spPr>
            <a:xfrm>
              <a:off x="0" y="0"/>
              <a:ext cx="11819597" cy="4393091"/>
            </a:xfrm>
            <a:custGeom>
              <a:avLst/>
              <a:gdLst/>
              <a:ahLst/>
              <a:cxnLst/>
              <a:rect l="l" t="t" r="r" b="b"/>
              <a:pathLst>
                <a:path w="11819597" h="4393091">
                  <a:moveTo>
                    <a:pt x="11695137" y="4393091"/>
                  </a:moveTo>
                  <a:lnTo>
                    <a:pt x="124460" y="4393091"/>
                  </a:lnTo>
                  <a:cubicBezTo>
                    <a:pt x="55880" y="4393091"/>
                    <a:pt x="0" y="4337211"/>
                    <a:pt x="0" y="4268631"/>
                  </a:cubicBezTo>
                  <a:lnTo>
                    <a:pt x="0" y="124460"/>
                  </a:lnTo>
                  <a:cubicBezTo>
                    <a:pt x="0" y="55880"/>
                    <a:pt x="55880" y="0"/>
                    <a:pt x="124460" y="0"/>
                  </a:cubicBezTo>
                  <a:lnTo>
                    <a:pt x="11695137" y="0"/>
                  </a:lnTo>
                  <a:cubicBezTo>
                    <a:pt x="11763717" y="0"/>
                    <a:pt x="11819597" y="55880"/>
                    <a:pt x="11819597" y="124460"/>
                  </a:cubicBezTo>
                  <a:lnTo>
                    <a:pt x="11819597" y="4268631"/>
                  </a:lnTo>
                  <a:cubicBezTo>
                    <a:pt x="11819597" y="4337211"/>
                    <a:pt x="11763717" y="4393091"/>
                    <a:pt x="11695137" y="4393091"/>
                  </a:cubicBezTo>
                  <a:close/>
                </a:path>
              </a:pathLst>
            </a:custGeom>
            <a:solidFill>
              <a:srgbClr val="F9C3B2"/>
            </a:solidFill>
          </p:spPr>
          <p:txBody>
            <a:bodyPr/>
            <a:lstStyle/>
            <a:p>
              <a:endParaRPr lang="en-US"/>
            </a:p>
          </p:txBody>
        </p:sp>
      </p:grpSp>
      <p:sp>
        <p:nvSpPr>
          <p:cNvPr id="5" name="Freeform 8">
            <a:extLst>
              <a:ext uri="{FF2B5EF4-FFF2-40B4-BE49-F238E27FC236}">
                <a16:creationId xmlns:a16="http://schemas.microsoft.com/office/drawing/2014/main" id="{3F3F8C84-AC31-585D-9FBC-D18E445D4F35}"/>
              </a:ext>
            </a:extLst>
          </p:cNvPr>
          <p:cNvSpPr/>
          <p:nvPr/>
        </p:nvSpPr>
        <p:spPr>
          <a:xfrm>
            <a:off x="8469679" y="1963639"/>
            <a:ext cx="3632320" cy="4330635"/>
          </a:xfrm>
          <a:custGeom>
            <a:avLst/>
            <a:gdLst/>
            <a:ahLst/>
            <a:cxnLst/>
            <a:rect l="l" t="t" r="r" b="b"/>
            <a:pathLst>
              <a:path w="5448480" h="6495953">
                <a:moveTo>
                  <a:pt x="0" y="0"/>
                </a:moveTo>
                <a:lnTo>
                  <a:pt x="5448480" y="0"/>
                </a:lnTo>
                <a:lnTo>
                  <a:pt x="5448480" y="6495952"/>
                </a:lnTo>
                <a:lnTo>
                  <a:pt x="0" y="6495952"/>
                </a:lnTo>
                <a:lnTo>
                  <a:pt x="0" y="0"/>
                </a:lnTo>
                <a:close/>
              </a:path>
            </a:pathLst>
          </a:custGeom>
          <a:blipFill>
            <a:blip r:embed="rId3"/>
            <a:stretch>
              <a:fillRect/>
            </a:stretch>
          </a:blipFill>
        </p:spPr>
        <p:txBody>
          <a:bodyPr/>
          <a:lstStyle/>
          <a:p>
            <a:endParaRPr lang="en-US"/>
          </a:p>
        </p:txBody>
      </p:sp>
      <p:pic>
        <p:nvPicPr>
          <p:cNvPr id="6" name="Hình ảnh 9">
            <a:extLst>
              <a:ext uri="{FF2B5EF4-FFF2-40B4-BE49-F238E27FC236}">
                <a16:creationId xmlns:a16="http://schemas.microsoft.com/office/drawing/2014/main" id="{51BC9F34-BF8D-3141-42FF-4442FCBAD268}"/>
              </a:ext>
            </a:extLst>
          </p:cNvPr>
          <p:cNvPicPr>
            <a:picLocks noChangeAspect="1"/>
          </p:cNvPicPr>
          <p:nvPr/>
        </p:nvPicPr>
        <p:blipFill>
          <a:blip r:embed="rId4"/>
          <a:stretch>
            <a:fillRect/>
          </a:stretch>
        </p:blipFill>
        <p:spPr>
          <a:xfrm>
            <a:off x="1631518" y="2346260"/>
            <a:ext cx="6822015" cy="2139881"/>
          </a:xfrm>
          <a:prstGeom prst="rect">
            <a:avLst/>
          </a:prstGeom>
        </p:spPr>
      </p:pic>
    </p:spTree>
    <p:extLst>
      <p:ext uri="{BB962C8B-B14F-4D97-AF65-F5344CB8AC3E}">
        <p14:creationId xmlns:p14="http://schemas.microsoft.com/office/powerpoint/2010/main" val="7158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D2E72A-8507-C52C-1F5F-74482A94A697}"/>
              </a:ext>
            </a:extLst>
          </p:cNvPr>
          <p:cNvPicPr>
            <a:picLocks noChangeAspect="1"/>
          </p:cNvPicPr>
          <p:nvPr/>
        </p:nvPicPr>
        <p:blipFill>
          <a:blip r:embed="rId2"/>
          <a:stretch>
            <a:fillRect/>
          </a:stretch>
        </p:blipFill>
        <p:spPr>
          <a:xfrm>
            <a:off x="429577" y="2861944"/>
            <a:ext cx="4677934" cy="1760855"/>
          </a:xfrm>
          <a:prstGeom prst="rect">
            <a:avLst/>
          </a:prstGeom>
        </p:spPr>
      </p:pic>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3"/>
          <a:stretch>
            <a:fillRect/>
          </a:stretch>
        </p:blipFill>
        <p:spPr>
          <a:xfrm>
            <a:off x="2712678" y="57904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920241"/>
            <a:ext cx="6315460" cy="40030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sợ hãi, nản chí, không muốn hành động khi gặp khó khăn thì sẽ không thể thành công trong học tập và cuộc sống, bên cạnh đó nếu cứ mãi lo lắng và sợ hãi, không dám hành động thì chúng ta không thể biết mình có thể làm được những gì, không khám phá được những khả năng của bản thân.</a:t>
            </a:r>
          </a:p>
        </p:txBody>
      </p:sp>
    </p:spTree>
    <p:extLst>
      <p:ext uri="{BB962C8B-B14F-4D97-AF65-F5344CB8AC3E}">
        <p14:creationId xmlns:p14="http://schemas.microsoft.com/office/powerpoint/2010/main" val="36539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712678" y="57904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920241"/>
            <a:ext cx="6315460" cy="370839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khi gặp khó khăn, ta giữ được bình tĩnh để suy nghĩ sáng suốt, xem tất cả mọi khó khăn, thử thách chỉ là tạm thời, chấp nhận thay đổi, thực hiện các biện pháp, điều chỉnh theo nó thì sẽ vượt qua được khó khăn và đạt được thành công.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38B3D60F-500E-D048-8E3D-223E1CABA925}"/>
              </a:ext>
            </a:extLst>
          </p:cNvPr>
          <p:cNvPicPr>
            <a:picLocks noChangeAspect="1"/>
          </p:cNvPicPr>
          <p:nvPr/>
        </p:nvPicPr>
        <p:blipFill>
          <a:blip r:embed="rId3"/>
          <a:stretch>
            <a:fillRect/>
          </a:stretch>
        </p:blipFill>
        <p:spPr>
          <a:xfrm>
            <a:off x="316865" y="2553017"/>
            <a:ext cx="4324350" cy="1609725"/>
          </a:xfrm>
          <a:prstGeom prst="rect">
            <a:avLst/>
          </a:prstGeom>
        </p:spPr>
      </p:pic>
    </p:spTree>
    <p:extLst>
      <p:ext uri="{BB962C8B-B14F-4D97-AF65-F5344CB8AC3E}">
        <p14:creationId xmlns:p14="http://schemas.microsoft.com/office/powerpoint/2010/main" val="2183976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778001"/>
            <a:ext cx="6315460" cy="46634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Việc không tin vào khả năng của bản thân và sự hỗ trợ, ủng hộ của những người đáng tin cậy khi gặp khó khăn sẽ làm cho bản thân luôn mặc cảm, tự ti, không hiểu được bản thân, không xác định được điểm mạnh, điểm yếu của bản thân để xác định các biện pháp vượt qua khó khăn; dễ mắc các triệu chứng tâm lí không tốt như trầm cảm, lo âu, mệt mỏi,...</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ED11A871-17D4-F118-4D15-A4171DD8B8F9}"/>
              </a:ext>
            </a:extLst>
          </p:cNvPr>
          <p:cNvPicPr>
            <a:picLocks noChangeAspect="1"/>
          </p:cNvPicPr>
          <p:nvPr/>
        </p:nvPicPr>
        <p:blipFill>
          <a:blip r:embed="rId3"/>
          <a:stretch>
            <a:fillRect/>
          </a:stretch>
        </p:blipFill>
        <p:spPr>
          <a:xfrm>
            <a:off x="274002" y="2512694"/>
            <a:ext cx="4442231" cy="1917065"/>
          </a:xfrm>
          <a:prstGeom prst="rect">
            <a:avLst/>
          </a:prstGeom>
        </p:spPr>
      </p:pic>
    </p:spTree>
    <p:extLst>
      <p:ext uri="{BB962C8B-B14F-4D97-AF65-F5344CB8AC3E}">
        <p14:creationId xmlns:p14="http://schemas.microsoft.com/office/powerpoint/2010/main" val="4043594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293360" y="1778001"/>
            <a:ext cx="6315460" cy="466344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Nếu luôn ỷ lại, chờ đợi sự giúp đỡ của người khác khi gặp khó khăn sẽ khiến bản thân có thói quen dựa dẫm, lười lao động, lười suy nghĩ, thụ động trong tư duy, thi</a:t>
            </a: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ế</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u năng lực để đưa ra những quyết định trong những trường hợp cụ thể, không làm chủ được cuộc đời, không có bản lĩnh, sáng tạo, trở thành gánh nặng cho gia đình và xã hội,...</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99E20B2E-91A7-4143-89F9-FF3FB279FC66}"/>
              </a:ext>
            </a:extLst>
          </p:cNvPr>
          <p:cNvPicPr>
            <a:picLocks noChangeAspect="1"/>
          </p:cNvPicPr>
          <p:nvPr/>
        </p:nvPicPr>
        <p:blipFill>
          <a:blip r:embed="rId3"/>
          <a:stretch>
            <a:fillRect/>
          </a:stretch>
        </p:blipFill>
        <p:spPr>
          <a:xfrm>
            <a:off x="411162" y="2447925"/>
            <a:ext cx="4257675" cy="1657350"/>
          </a:xfrm>
          <a:prstGeom prst="rect">
            <a:avLst/>
          </a:prstGeom>
        </p:spPr>
      </p:pic>
    </p:spTree>
    <p:extLst>
      <p:ext uri="{BB962C8B-B14F-4D97-AF65-F5344CB8AC3E}">
        <p14:creationId xmlns:p14="http://schemas.microsoft.com/office/powerpoint/2010/main" val="203687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7E9610-0A0A-521B-CBD2-C25CE5F601F6}"/>
              </a:ext>
            </a:extLst>
          </p:cNvPr>
          <p:cNvPicPr>
            <a:picLocks noChangeAspect="1"/>
          </p:cNvPicPr>
          <p:nvPr/>
        </p:nvPicPr>
        <p:blipFill>
          <a:blip r:embed="rId2"/>
          <a:stretch>
            <a:fillRect/>
          </a:stretch>
        </p:blipFill>
        <p:spPr>
          <a:xfrm>
            <a:off x="2692358" y="487604"/>
            <a:ext cx="6956139" cy="1182727"/>
          </a:xfrm>
          <a:prstGeom prst="rect">
            <a:avLst/>
          </a:prstGeom>
        </p:spPr>
      </p:pic>
      <p:sp>
        <p:nvSpPr>
          <p:cNvPr id="6" name="Rectangle: Rounded Corners 5">
            <a:extLst>
              <a:ext uri="{FF2B5EF4-FFF2-40B4-BE49-F238E27FC236}">
                <a16:creationId xmlns:a16="http://schemas.microsoft.com/office/drawing/2014/main" id="{D946F555-EA5B-FD1F-2DA6-386027242FD9}"/>
              </a:ext>
            </a:extLst>
          </p:cNvPr>
          <p:cNvSpPr/>
          <p:nvPr/>
        </p:nvSpPr>
        <p:spPr>
          <a:xfrm>
            <a:off x="5303520" y="1869441"/>
            <a:ext cx="6315460" cy="404367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Khi gặp khó khăn mà không làm gì cả, hi vọng khó khăn đó tự biến mất sẽ không thể đưa đến thành công, vì những khó khăn đã xảy ra không thể tự biến mất được mà đòi hỏi phải có những hành động và biện pháp cụ thể.</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6D9595B8-1357-BC79-F599-E556B9038511}"/>
              </a:ext>
            </a:extLst>
          </p:cNvPr>
          <p:cNvPicPr>
            <a:picLocks noChangeAspect="1"/>
          </p:cNvPicPr>
          <p:nvPr/>
        </p:nvPicPr>
        <p:blipFill>
          <a:blip r:embed="rId3"/>
          <a:stretch>
            <a:fillRect/>
          </a:stretch>
        </p:blipFill>
        <p:spPr>
          <a:xfrm>
            <a:off x="422592" y="2998152"/>
            <a:ext cx="4295775" cy="1247775"/>
          </a:xfrm>
          <a:prstGeom prst="rect">
            <a:avLst/>
          </a:prstGeom>
        </p:spPr>
      </p:pic>
    </p:spTree>
    <p:extLst>
      <p:ext uri="{BB962C8B-B14F-4D97-AF65-F5344CB8AC3E}">
        <p14:creationId xmlns:p14="http://schemas.microsoft.com/office/powerpoint/2010/main" val="377110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6848CE-8934-A9EE-600C-AE823532F519}"/>
              </a:ext>
            </a:extLst>
          </p:cNvPr>
          <p:cNvGrpSpPr/>
          <p:nvPr/>
        </p:nvGrpSpPr>
        <p:grpSpPr>
          <a:xfrm>
            <a:off x="599440" y="0"/>
            <a:ext cx="10972800" cy="1361440"/>
            <a:chOff x="310800" y="1911333"/>
            <a:chExt cx="5650162" cy="3047186"/>
          </a:xfrm>
        </p:grpSpPr>
        <p:sp>
          <p:nvSpPr>
            <p:cNvPr id="4" name="Google Shape;718;p33">
              <a:extLst>
                <a:ext uri="{FF2B5EF4-FFF2-40B4-BE49-F238E27FC236}">
                  <a16:creationId xmlns:a16="http://schemas.microsoft.com/office/drawing/2014/main" id="{B69333C6-2B06-0EED-AD78-812FC4C6B0CC}"/>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718;p33">
              <a:extLst>
                <a:ext uri="{FF2B5EF4-FFF2-40B4-BE49-F238E27FC236}">
                  <a16:creationId xmlns:a16="http://schemas.microsoft.com/office/drawing/2014/main" id="{A65D7A01-5040-298A-DEA9-C99EFB3B8798}"/>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hãy vận dụng các bước dưới đây để giúp bạn vượt qua khó khăn trong những tình huống ở Hoạt động 1 phần Khám phá.</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oogle Shape;724;p33">
              <a:extLst>
                <a:ext uri="{FF2B5EF4-FFF2-40B4-BE49-F238E27FC236}">
                  <a16:creationId xmlns:a16="http://schemas.microsoft.com/office/drawing/2014/main" id="{8193FC59-DAB9-96CA-B063-F905809FA851}"/>
                </a:ext>
              </a:extLst>
            </p:cNvPr>
            <p:cNvGrpSpPr/>
            <p:nvPr/>
          </p:nvGrpSpPr>
          <p:grpSpPr>
            <a:xfrm>
              <a:off x="1906680" y="1911333"/>
              <a:ext cx="1854260" cy="523163"/>
              <a:chOff x="1639601" y="539501"/>
              <a:chExt cx="1091683" cy="548641"/>
            </a:xfrm>
          </p:grpSpPr>
          <p:sp>
            <p:nvSpPr>
              <p:cNvPr id="11" name="Google Shape;725;p33">
                <a:extLst>
                  <a:ext uri="{FF2B5EF4-FFF2-40B4-BE49-F238E27FC236}">
                    <a16:creationId xmlns:a16="http://schemas.microsoft.com/office/drawing/2014/main" id="{83BC9735-95EB-2B8D-56F8-E6AC74159AB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26;p33">
                <a:extLst>
                  <a:ext uri="{FF2B5EF4-FFF2-40B4-BE49-F238E27FC236}">
                    <a16:creationId xmlns:a16="http://schemas.microsoft.com/office/drawing/2014/main" id="{FC2149EE-CB34-2E90-D05D-207698A5CEC3}"/>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27;p33">
                <a:extLst>
                  <a:ext uri="{FF2B5EF4-FFF2-40B4-BE49-F238E27FC236}">
                    <a16:creationId xmlns:a16="http://schemas.microsoft.com/office/drawing/2014/main" id="{E05F8C65-1E6B-F136-44DE-F465519ECC8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8" name="Group 17">
            <a:extLst>
              <a:ext uri="{FF2B5EF4-FFF2-40B4-BE49-F238E27FC236}">
                <a16:creationId xmlns:a16="http://schemas.microsoft.com/office/drawing/2014/main" id="{2551739E-F10D-EBFD-5951-D50B93A22A54}"/>
              </a:ext>
            </a:extLst>
          </p:cNvPr>
          <p:cNvGrpSpPr/>
          <p:nvPr/>
        </p:nvGrpSpPr>
        <p:grpSpPr>
          <a:xfrm>
            <a:off x="447040" y="1534160"/>
            <a:ext cx="4744720" cy="1107440"/>
            <a:chOff x="772160" y="1717040"/>
            <a:chExt cx="4744720" cy="1107440"/>
          </a:xfrm>
        </p:grpSpPr>
        <p:grpSp>
          <p:nvGrpSpPr>
            <p:cNvPr id="16" name="Group 15">
              <a:extLst>
                <a:ext uri="{FF2B5EF4-FFF2-40B4-BE49-F238E27FC236}">
                  <a16:creationId xmlns:a16="http://schemas.microsoft.com/office/drawing/2014/main" id="{40DF96CA-53AB-FA2E-02FE-0F6108CCC7CF}"/>
                </a:ext>
              </a:extLst>
            </p:cNvPr>
            <p:cNvGrpSpPr/>
            <p:nvPr/>
          </p:nvGrpSpPr>
          <p:grpSpPr>
            <a:xfrm>
              <a:off x="772160" y="1717040"/>
              <a:ext cx="4744720" cy="1107440"/>
              <a:chOff x="772160" y="1717040"/>
              <a:chExt cx="4744720" cy="1107440"/>
            </a:xfrm>
          </p:grpSpPr>
          <p:sp>
            <p:nvSpPr>
              <p:cNvPr id="3" name="Rectangle: Rounded Corners 2">
                <a:extLst>
                  <a:ext uri="{FF2B5EF4-FFF2-40B4-BE49-F238E27FC236}">
                    <a16:creationId xmlns:a16="http://schemas.microsoft.com/office/drawing/2014/main" id="{124B63EA-DED9-4EAE-3B2E-9A9CE4CB4B0D}"/>
                  </a:ext>
                </a:extLst>
              </p:cNvPr>
              <p:cNvSpPr/>
              <p:nvPr/>
            </p:nvSpPr>
            <p:spPr>
              <a:xfrm>
                <a:off x="772160" y="1717040"/>
                <a:ext cx="4744720" cy="1107440"/>
              </a:xfrm>
              <a:prstGeom prst="roundRect">
                <a:avLst>
                  <a:gd name="adj" fmla="val 50000"/>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D401EC3-79A1-E6CF-382A-1CDA3660FEF8}"/>
                  </a:ext>
                </a:extLst>
              </p:cNvPr>
              <p:cNvSpPr/>
              <p:nvPr/>
            </p:nvSpPr>
            <p:spPr>
              <a:xfrm>
                <a:off x="93472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1</a:t>
                </a:r>
              </a:p>
            </p:txBody>
          </p:sp>
        </p:grpSp>
        <p:sp>
          <p:nvSpPr>
            <p:cNvPr id="17" name="TextBox 16">
              <a:extLst>
                <a:ext uri="{FF2B5EF4-FFF2-40B4-BE49-F238E27FC236}">
                  <a16:creationId xmlns:a16="http://schemas.microsoft.com/office/drawing/2014/main" id="{50E29D94-7962-1BDA-7D95-201AD7CBCA64}"/>
                </a:ext>
              </a:extLst>
            </p:cNvPr>
            <p:cNvSpPr txBox="1"/>
            <p:nvPr/>
          </p:nvSpPr>
          <p:spPr>
            <a:xfrm>
              <a:off x="1747520" y="2133600"/>
              <a:ext cx="3413760"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Xác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định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cần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giải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quyết</a:t>
              </a:r>
              <a:endParaRPr lang="en-US" dirty="0">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6DC3A818-A0F2-BD93-BA35-F8C88F53C143}"/>
              </a:ext>
            </a:extLst>
          </p:cNvPr>
          <p:cNvGrpSpPr/>
          <p:nvPr/>
        </p:nvGrpSpPr>
        <p:grpSpPr>
          <a:xfrm>
            <a:off x="3261360" y="2773680"/>
            <a:ext cx="4744720" cy="1107440"/>
            <a:chOff x="772160" y="1717040"/>
            <a:chExt cx="4744720" cy="1107440"/>
          </a:xfrm>
        </p:grpSpPr>
        <p:grpSp>
          <p:nvGrpSpPr>
            <p:cNvPr id="20" name="Group 19">
              <a:extLst>
                <a:ext uri="{FF2B5EF4-FFF2-40B4-BE49-F238E27FC236}">
                  <a16:creationId xmlns:a16="http://schemas.microsoft.com/office/drawing/2014/main" id="{717D7B25-7C1B-F3F9-6748-F48FD270F5E7}"/>
                </a:ext>
              </a:extLst>
            </p:cNvPr>
            <p:cNvGrpSpPr/>
            <p:nvPr/>
          </p:nvGrpSpPr>
          <p:grpSpPr>
            <a:xfrm>
              <a:off x="772160" y="1717040"/>
              <a:ext cx="4744720" cy="1107440"/>
              <a:chOff x="772160" y="1717040"/>
              <a:chExt cx="4744720" cy="1107440"/>
            </a:xfrm>
          </p:grpSpPr>
          <p:sp>
            <p:nvSpPr>
              <p:cNvPr id="22" name="Rectangle: Rounded Corners 21">
                <a:extLst>
                  <a:ext uri="{FF2B5EF4-FFF2-40B4-BE49-F238E27FC236}">
                    <a16:creationId xmlns:a16="http://schemas.microsoft.com/office/drawing/2014/main" id="{C5F697E8-B0DA-8552-7D21-C7B3A118F0A9}"/>
                  </a:ext>
                </a:extLst>
              </p:cNvPr>
              <p:cNvSpPr/>
              <p:nvPr/>
            </p:nvSpPr>
            <p:spPr>
              <a:xfrm>
                <a:off x="772160" y="1717040"/>
                <a:ext cx="4744720" cy="1107440"/>
              </a:xfrm>
              <a:prstGeom prst="roundRect">
                <a:avLst>
                  <a:gd name="adj" fmla="val 50000"/>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23B434F-5605-30DF-C53F-97AC0F3A7F66}"/>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2</a:t>
                </a:r>
              </a:p>
            </p:txBody>
          </p:sp>
        </p:grpSp>
        <p:sp>
          <p:nvSpPr>
            <p:cNvPr id="21" name="TextBox 20">
              <a:extLst>
                <a:ext uri="{FF2B5EF4-FFF2-40B4-BE49-F238E27FC236}">
                  <a16:creationId xmlns:a16="http://schemas.microsoft.com/office/drawing/2014/main" id="{93C47BAC-00CD-61BB-FD3F-3D42F548179F}"/>
                </a:ext>
              </a:extLst>
            </p:cNvPr>
            <p:cNvSpPr txBox="1"/>
            <p:nvPr/>
          </p:nvSpPr>
          <p:spPr>
            <a:xfrm>
              <a:off x="1747520" y="1960880"/>
              <a:ext cx="3413760" cy="646331"/>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Xác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định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nguyên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nhân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dẫn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đến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endParaRPr lang="en-US" dirty="0">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F99D8FA9-7675-DBBA-420B-563A8A719F9B}"/>
              </a:ext>
            </a:extLst>
          </p:cNvPr>
          <p:cNvGrpSpPr/>
          <p:nvPr/>
        </p:nvGrpSpPr>
        <p:grpSpPr>
          <a:xfrm>
            <a:off x="4318000" y="4155440"/>
            <a:ext cx="4744720" cy="1107440"/>
            <a:chOff x="772160" y="1717040"/>
            <a:chExt cx="4744720" cy="1107440"/>
          </a:xfrm>
        </p:grpSpPr>
        <p:grpSp>
          <p:nvGrpSpPr>
            <p:cNvPr id="25" name="Group 24">
              <a:extLst>
                <a:ext uri="{FF2B5EF4-FFF2-40B4-BE49-F238E27FC236}">
                  <a16:creationId xmlns:a16="http://schemas.microsoft.com/office/drawing/2014/main" id="{D4518A85-1C5A-0162-510C-F94A953601E5}"/>
                </a:ext>
              </a:extLst>
            </p:cNvPr>
            <p:cNvGrpSpPr/>
            <p:nvPr/>
          </p:nvGrpSpPr>
          <p:grpSpPr>
            <a:xfrm>
              <a:off x="772160" y="1717040"/>
              <a:ext cx="4744720" cy="1107440"/>
              <a:chOff x="772160" y="1717040"/>
              <a:chExt cx="4744720" cy="1107440"/>
            </a:xfrm>
          </p:grpSpPr>
          <p:sp>
            <p:nvSpPr>
              <p:cNvPr id="27" name="Rectangle: Rounded Corners 26">
                <a:extLst>
                  <a:ext uri="{FF2B5EF4-FFF2-40B4-BE49-F238E27FC236}">
                    <a16:creationId xmlns:a16="http://schemas.microsoft.com/office/drawing/2014/main" id="{1F51BC41-FE3D-95FC-A63F-DF8238CB219E}"/>
                  </a:ext>
                </a:extLst>
              </p:cNvPr>
              <p:cNvSpPr/>
              <p:nvPr/>
            </p:nvSpPr>
            <p:spPr>
              <a:xfrm>
                <a:off x="772160" y="1717040"/>
                <a:ext cx="4744720" cy="1107440"/>
              </a:xfrm>
              <a:prstGeom prst="roundRect">
                <a:avLst>
                  <a:gd name="adj" fmla="val 50000"/>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9BACD82-B339-408F-752A-609E7F4CD24A}"/>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3</a:t>
                </a:r>
              </a:p>
            </p:txBody>
          </p:sp>
        </p:grpSp>
        <p:sp>
          <p:nvSpPr>
            <p:cNvPr id="26" name="TextBox 25">
              <a:extLst>
                <a:ext uri="{FF2B5EF4-FFF2-40B4-BE49-F238E27FC236}">
                  <a16:creationId xmlns:a16="http://schemas.microsoft.com/office/drawing/2014/main" id="{B3CB0D40-B51A-6DCF-AC29-16C0E9A24724}"/>
                </a:ext>
              </a:extLst>
            </p:cNvPr>
            <p:cNvSpPr txBox="1"/>
            <p:nvPr/>
          </p:nvSpPr>
          <p:spPr>
            <a:xfrm>
              <a:off x="1737360" y="1798320"/>
              <a:ext cx="3413760" cy="923330"/>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Liệt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kê</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vượt</a:t>
              </a:r>
              <a:r>
                <a:rPr lang="en-US" dirty="0">
                  <a:latin typeface="Cambria" panose="02040503050406030204" pitchFamily="18" charset="0"/>
                  <a:ea typeface="Cambria" panose="02040503050406030204" pitchFamily="18" charset="0"/>
                </a:rPr>
                <a:t> qua </a:t>
              </a:r>
              <a:r>
                <a:rPr lang="en-US" dirty="0" err="1">
                  <a:latin typeface="Cambria" panose="02040503050406030204" pitchFamily="18" charset="0"/>
                  <a:ea typeface="Cambria" panose="02040503050406030204" pitchFamily="18" charset="0"/>
                </a:rPr>
                <a:t>khó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những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người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hỗ</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trợ</a:t>
              </a:r>
              <a:endParaRPr lang="en-US" dirty="0">
                <a:latin typeface="Cambria" panose="02040503050406030204" pitchFamily="18" charset="0"/>
                <a:ea typeface="Cambria" panose="02040503050406030204" pitchFamily="18" charset="0"/>
              </a:endParaRPr>
            </a:p>
          </p:txBody>
        </p:sp>
      </p:grpSp>
      <p:grpSp>
        <p:nvGrpSpPr>
          <p:cNvPr id="29" name="Group 28">
            <a:extLst>
              <a:ext uri="{FF2B5EF4-FFF2-40B4-BE49-F238E27FC236}">
                <a16:creationId xmlns:a16="http://schemas.microsoft.com/office/drawing/2014/main" id="{F9789FB4-BD14-1CD7-00B2-B18B7DB264EB}"/>
              </a:ext>
            </a:extLst>
          </p:cNvPr>
          <p:cNvGrpSpPr/>
          <p:nvPr/>
        </p:nvGrpSpPr>
        <p:grpSpPr>
          <a:xfrm>
            <a:off x="6299200" y="5435600"/>
            <a:ext cx="4744720" cy="1107440"/>
            <a:chOff x="772160" y="1717040"/>
            <a:chExt cx="4744720" cy="1107440"/>
          </a:xfrm>
        </p:grpSpPr>
        <p:grpSp>
          <p:nvGrpSpPr>
            <p:cNvPr id="30" name="Group 29">
              <a:extLst>
                <a:ext uri="{FF2B5EF4-FFF2-40B4-BE49-F238E27FC236}">
                  <a16:creationId xmlns:a16="http://schemas.microsoft.com/office/drawing/2014/main" id="{3B8CEBA5-72F8-472A-17E5-A013F3E5F6CA}"/>
                </a:ext>
              </a:extLst>
            </p:cNvPr>
            <p:cNvGrpSpPr/>
            <p:nvPr/>
          </p:nvGrpSpPr>
          <p:grpSpPr>
            <a:xfrm>
              <a:off x="772160" y="1717040"/>
              <a:ext cx="4744720" cy="1107440"/>
              <a:chOff x="772160" y="1717040"/>
              <a:chExt cx="4744720" cy="1107440"/>
            </a:xfrm>
          </p:grpSpPr>
          <p:sp>
            <p:nvSpPr>
              <p:cNvPr id="32" name="Rectangle: Rounded Corners 31">
                <a:extLst>
                  <a:ext uri="{FF2B5EF4-FFF2-40B4-BE49-F238E27FC236}">
                    <a16:creationId xmlns:a16="http://schemas.microsoft.com/office/drawing/2014/main" id="{C524293A-5975-BAA7-0AC0-859CE273C7C8}"/>
                  </a:ext>
                </a:extLst>
              </p:cNvPr>
              <p:cNvSpPr/>
              <p:nvPr/>
            </p:nvSpPr>
            <p:spPr>
              <a:xfrm>
                <a:off x="772160" y="1717040"/>
                <a:ext cx="4744720" cy="1107440"/>
              </a:xfrm>
              <a:prstGeom prst="roundRect">
                <a:avLst>
                  <a:gd name="adj" fmla="val 50000"/>
                </a:avLst>
              </a:prstGeom>
              <a:solidFill>
                <a:srgbClr val="F076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35F7746-8D39-E09D-9750-21979C87B190}"/>
                  </a:ext>
                </a:extLst>
              </p:cNvPr>
              <p:cNvSpPr/>
              <p:nvPr/>
            </p:nvSpPr>
            <p:spPr>
              <a:xfrm>
                <a:off x="924560" y="1960880"/>
                <a:ext cx="782320" cy="59944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err="1">
                    <a:solidFill>
                      <a:srgbClr val="002060"/>
                    </a:solidFill>
                    <a:latin typeface="Cambria" panose="02040503050406030204" pitchFamily="18" charset="0"/>
                    <a:ea typeface="Cambria" panose="02040503050406030204" pitchFamily="18" charset="0"/>
                  </a:rPr>
                  <a:t>Bước</a:t>
                </a:r>
                <a:r>
                  <a:rPr lang="en-US" sz="1200" dirty="0">
                    <a:solidFill>
                      <a:srgbClr val="002060"/>
                    </a:solidFill>
                    <a:latin typeface="Cambria" panose="02040503050406030204" pitchFamily="18" charset="0"/>
                    <a:ea typeface="Cambria" panose="02040503050406030204" pitchFamily="18" charset="0"/>
                  </a:rPr>
                  <a:t> 3</a:t>
                </a:r>
              </a:p>
            </p:txBody>
          </p:sp>
        </p:grpSp>
        <p:sp>
          <p:nvSpPr>
            <p:cNvPr id="31" name="TextBox 30">
              <a:extLst>
                <a:ext uri="{FF2B5EF4-FFF2-40B4-BE49-F238E27FC236}">
                  <a16:creationId xmlns:a16="http://schemas.microsoft.com/office/drawing/2014/main" id="{335B8640-7B51-DD19-39AC-6F45D8FC1330}"/>
                </a:ext>
              </a:extLst>
            </p:cNvPr>
            <p:cNvSpPr txBox="1"/>
            <p:nvPr/>
          </p:nvSpPr>
          <p:spPr>
            <a:xfrm>
              <a:off x="1737360" y="1798320"/>
              <a:ext cx="3413760" cy="923330"/>
            </a:xfrm>
            <a:prstGeom prst="rect">
              <a:avLst/>
            </a:prstGeom>
            <a:noFill/>
          </p:spPr>
          <p:txBody>
            <a:bodyPr wrap="square" rtlCol="0">
              <a:spAutoFit/>
            </a:bodyPr>
            <a:lstStyle/>
            <a:p>
              <a:pPr algn="just"/>
              <a:r>
                <a:rPr lang="en-US" dirty="0" err="1">
                  <a:latin typeface="Cambria" panose="02040503050406030204" pitchFamily="18" charset="0"/>
                  <a:ea typeface="Cambria" panose="02040503050406030204" pitchFamily="18" charset="0"/>
                </a:rPr>
                <a:t>Lựa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chọn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tối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ưu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kiên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trì</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thực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hiện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theo</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phương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chọn</a:t>
              </a:r>
              <a:endParaRPr lang="en-US" dirty="0">
                <a:latin typeface="Cambria" panose="02040503050406030204" pitchFamily="18" charset="0"/>
                <a:ea typeface="Cambria" panose="02040503050406030204" pitchFamily="18" charset="0"/>
              </a:endParaRPr>
            </a:p>
          </p:txBody>
        </p:sp>
      </p:grpSp>
      <p:cxnSp>
        <p:nvCxnSpPr>
          <p:cNvPr id="35" name="Connector: Curved 34">
            <a:extLst>
              <a:ext uri="{FF2B5EF4-FFF2-40B4-BE49-F238E27FC236}">
                <a16:creationId xmlns:a16="http://schemas.microsoft.com/office/drawing/2014/main" id="{3959D860-7764-3A25-9625-C869E8869859}"/>
              </a:ext>
            </a:extLst>
          </p:cNvPr>
          <p:cNvCxnSpPr>
            <a:endCxn id="22" idx="1"/>
          </p:cNvCxnSpPr>
          <p:nvPr/>
        </p:nvCxnSpPr>
        <p:spPr>
          <a:xfrm>
            <a:off x="1645920" y="2651760"/>
            <a:ext cx="1615440" cy="675640"/>
          </a:xfrm>
          <a:prstGeom prst="curvedConnector3">
            <a:avLst>
              <a:gd name="adj1" fmla="val 33648"/>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7" name="Connector: Curved 36">
            <a:extLst>
              <a:ext uri="{FF2B5EF4-FFF2-40B4-BE49-F238E27FC236}">
                <a16:creationId xmlns:a16="http://schemas.microsoft.com/office/drawing/2014/main" id="{4E0CB580-067A-29EE-87D2-124148544380}"/>
              </a:ext>
            </a:extLst>
          </p:cNvPr>
          <p:cNvCxnSpPr>
            <a:cxnSpLocks/>
            <a:endCxn id="27" idx="1"/>
          </p:cNvCxnSpPr>
          <p:nvPr/>
        </p:nvCxnSpPr>
        <p:spPr>
          <a:xfrm>
            <a:off x="3464560" y="3891280"/>
            <a:ext cx="853440" cy="817880"/>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EBCE4EEF-E872-229E-4FD0-D76E8E39AAB7}"/>
              </a:ext>
            </a:extLst>
          </p:cNvPr>
          <p:cNvCxnSpPr>
            <a:cxnSpLocks/>
          </p:cNvCxnSpPr>
          <p:nvPr/>
        </p:nvCxnSpPr>
        <p:spPr>
          <a:xfrm>
            <a:off x="5455920" y="5283200"/>
            <a:ext cx="853440" cy="817880"/>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226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arn(inVertical)">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58C78CD-E129-91CF-2FB3-62C1885F6050}"/>
              </a:ext>
            </a:extLst>
          </p:cNvPr>
          <p:cNvGrpSpPr/>
          <p:nvPr/>
        </p:nvGrpSpPr>
        <p:grpSpPr>
          <a:xfrm>
            <a:off x="878623" y="916550"/>
            <a:ext cx="10434754" cy="1576788"/>
            <a:chOff x="453320" y="784778"/>
            <a:chExt cx="10434754" cy="1204350"/>
          </a:xfrm>
        </p:grpSpPr>
        <p:sp>
          <p:nvSpPr>
            <p:cNvPr id="12" name="Speech Bubble: Rectangle with Corners Rounded 11">
              <a:extLst>
                <a:ext uri="{FF2B5EF4-FFF2-40B4-BE49-F238E27FC236}">
                  <a16:creationId xmlns:a16="http://schemas.microsoft.com/office/drawing/2014/main" id="{FD6458FD-70C5-9DBD-E193-152B09BB0066}"/>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F4965A02-9012-BA3F-8C94-859F1F44D8BD}"/>
                </a:ext>
              </a:extLst>
            </p:cNvPr>
            <p:cNvSpPr txBox="1"/>
            <p:nvPr/>
          </p:nvSpPr>
          <p:spPr>
            <a:xfrm>
              <a:off x="591307" y="790222"/>
              <a:ext cx="10160182" cy="11989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lang="en-US" sz="3200" b="1" dirty="0">
                  <a:solidFill>
                    <a:srgbClr val="002060"/>
                  </a:solidFill>
                  <a:latin typeface="Cambria" panose="02040503050406030204" pitchFamily="18" charset="0"/>
                  <a:ea typeface="Cambria" panose="02040503050406030204" pitchFamily="18" charset="0"/>
                </a:rPr>
                <a:t>M</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ỗi nhóm vận dụng các bước vượt qua khó khăn để giải quyết một tình huống trong hoạt động 1 phần Khám phá</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5" name="Group 14">
            <a:extLst>
              <a:ext uri="{FF2B5EF4-FFF2-40B4-BE49-F238E27FC236}">
                <a16:creationId xmlns:a16="http://schemas.microsoft.com/office/drawing/2014/main" id="{520D1B44-40C9-DC49-E715-3E66E5284F51}"/>
              </a:ext>
            </a:extLst>
          </p:cNvPr>
          <p:cNvGrpSpPr/>
          <p:nvPr/>
        </p:nvGrpSpPr>
        <p:grpSpPr>
          <a:xfrm>
            <a:off x="762950" y="2591984"/>
            <a:ext cx="5140009" cy="3706304"/>
            <a:chOff x="762950" y="2591984"/>
            <a:chExt cx="5140009" cy="3706304"/>
          </a:xfrm>
        </p:grpSpPr>
        <p:grpSp>
          <p:nvGrpSpPr>
            <p:cNvPr id="3" name="Nhóm 95">
              <a:extLst>
                <a:ext uri="{FF2B5EF4-FFF2-40B4-BE49-F238E27FC236}">
                  <a16:creationId xmlns:a16="http://schemas.microsoft.com/office/drawing/2014/main" id="{81405CE3-787B-E991-2EBF-288DA2B9B39B}"/>
                </a:ext>
              </a:extLst>
            </p:cNvPr>
            <p:cNvGrpSpPr/>
            <p:nvPr/>
          </p:nvGrpSpPr>
          <p:grpSpPr>
            <a:xfrm>
              <a:off x="762950" y="2591984"/>
              <a:ext cx="5140009" cy="3706304"/>
              <a:chOff x="1124976" y="1819729"/>
              <a:chExt cx="6487886" cy="4203699"/>
            </a:xfrm>
          </p:grpSpPr>
          <p:sp>
            <p:nvSpPr>
              <p:cNvPr id="4" name="Hình Bầu dục 97">
                <a:extLst>
                  <a:ext uri="{FF2B5EF4-FFF2-40B4-BE49-F238E27FC236}">
                    <a16:creationId xmlns:a16="http://schemas.microsoft.com/office/drawing/2014/main" id="{BEB566F6-7907-C4B7-D099-266496F5DF0C}"/>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9" name="Hình ảnh 98" descr="Ảnh có chứa đồ chơi, búp bê&#10;&#10;Mô tả được tạo tự động">
                <a:extLst>
                  <a:ext uri="{FF2B5EF4-FFF2-40B4-BE49-F238E27FC236}">
                    <a16:creationId xmlns:a16="http://schemas.microsoft.com/office/drawing/2014/main" id="{7AAE6BFF-EA70-FA37-4424-4A20C884CA70}"/>
                  </a:ext>
                </a:extLst>
              </p:cNvPr>
              <p:cNvPicPr>
                <a:picLocks noChangeAspect="1"/>
              </p:cNvPicPr>
              <p:nvPr/>
            </p:nvPicPr>
            <p:blipFill>
              <a:blip r:embed="rId2"/>
              <a:stretch>
                <a:fillRect/>
              </a:stretch>
            </p:blipFill>
            <p:spPr>
              <a:xfrm>
                <a:off x="1328056" y="1819729"/>
                <a:ext cx="6081725" cy="3557762"/>
              </a:xfrm>
              <a:prstGeom prst="rect">
                <a:avLst/>
              </a:prstGeom>
            </p:spPr>
          </p:pic>
        </p:grpSp>
        <p:sp>
          <p:nvSpPr>
            <p:cNvPr id="14" name="TextBox 13">
              <a:extLst>
                <a:ext uri="{FF2B5EF4-FFF2-40B4-BE49-F238E27FC236}">
                  <a16:creationId xmlns:a16="http://schemas.microsoft.com/office/drawing/2014/main" id="{B348DE71-706B-A337-5CA3-905B53EC36DF}"/>
                </a:ext>
              </a:extLst>
            </p:cNvPr>
            <p:cNvSpPr txBox="1"/>
            <p:nvPr/>
          </p:nvSpPr>
          <p:spPr>
            <a:xfrm>
              <a:off x="1757680" y="5679440"/>
              <a:ext cx="3799840"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Thảo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luận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4</a:t>
              </a:r>
            </a:p>
          </p:txBody>
        </p:sp>
      </p:grpSp>
    </p:spTree>
    <p:extLst>
      <p:ext uri="{BB962C8B-B14F-4D97-AF65-F5344CB8AC3E}">
        <p14:creationId xmlns:p14="http://schemas.microsoft.com/office/powerpoint/2010/main" val="282715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F201064-1DC5-0561-D110-4E61A15D6145}"/>
              </a:ext>
            </a:extLst>
          </p:cNvPr>
          <p:cNvSpPr/>
          <p:nvPr/>
        </p:nvSpPr>
        <p:spPr>
          <a:xfrm>
            <a:off x="1404370" y="453387"/>
            <a:ext cx="9202670" cy="83693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Ví</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dụ</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Với</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tình</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huống</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khó</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khăn</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số</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4 SGK tr.20.</a:t>
            </a:r>
            <a:endPar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DE2B61ED-E7DD-0449-A7BF-F48AFA213EAC}"/>
              </a:ext>
            </a:extLst>
          </p:cNvPr>
          <p:cNvPicPr>
            <a:picLocks noChangeAspect="1"/>
          </p:cNvPicPr>
          <p:nvPr/>
        </p:nvPicPr>
        <p:blipFill>
          <a:blip r:embed="rId2"/>
          <a:stretch>
            <a:fillRect/>
          </a:stretch>
        </p:blipFill>
        <p:spPr>
          <a:xfrm>
            <a:off x="400684" y="2341244"/>
            <a:ext cx="4242635" cy="3226435"/>
          </a:xfrm>
          <a:prstGeom prst="rect">
            <a:avLst/>
          </a:prstGeom>
        </p:spPr>
      </p:pic>
      <p:grpSp>
        <p:nvGrpSpPr>
          <p:cNvPr id="7" name="Group 6">
            <a:extLst>
              <a:ext uri="{FF2B5EF4-FFF2-40B4-BE49-F238E27FC236}">
                <a16:creationId xmlns:a16="http://schemas.microsoft.com/office/drawing/2014/main" id="{9A38EDFF-BF13-394C-692C-9A57E2E30C82}"/>
              </a:ext>
            </a:extLst>
          </p:cNvPr>
          <p:cNvGrpSpPr/>
          <p:nvPr/>
        </p:nvGrpSpPr>
        <p:grpSpPr>
          <a:xfrm>
            <a:off x="4673600" y="1506090"/>
            <a:ext cx="7315199" cy="5077590"/>
            <a:chOff x="310800" y="1911333"/>
            <a:chExt cx="5650162" cy="3047186"/>
          </a:xfrm>
        </p:grpSpPr>
        <p:sp>
          <p:nvSpPr>
            <p:cNvPr id="8" name="Google Shape;718;p33">
              <a:extLst>
                <a:ext uri="{FF2B5EF4-FFF2-40B4-BE49-F238E27FC236}">
                  <a16:creationId xmlns:a16="http://schemas.microsoft.com/office/drawing/2014/main" id="{B24496D3-8DCF-A604-8C01-02A2C9FCC63D}"/>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18;p33">
              <a:extLst>
                <a:ext uri="{FF2B5EF4-FFF2-40B4-BE49-F238E27FC236}">
                  <a16:creationId xmlns:a16="http://schemas.microsoft.com/office/drawing/2014/main" id="{0BC8F0DC-83DB-5158-F42D-82F5ECFD4D77}"/>
                </a:ext>
              </a:extLst>
            </p:cNvPr>
            <p:cNvSpPr/>
            <p:nvPr/>
          </p:nvSpPr>
          <p:spPr>
            <a:xfrm>
              <a:off x="495404" y="2294485"/>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1: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Khó khăn là bị ốm khi sắp đến kiểm tra cuối kì. </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2: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Nguyên nhân dẫn đến khó khăn là cơ thể mệt mỏi, không thể ôn bài. </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3: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Các phương án giúp vượt qua: Giữ tâm hồn lạc quan; điều trị theo chỉ dẫn của bác sĩ; chịu khó ăn uống và vận động cơ thể để mau phục hồi; nhờ bạn bè giảng giải; nhờ người thân hỗ trợ chăm sóc,...</a:t>
              </a: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3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Bước 4: </a:t>
              </a:r>
              <a:r>
                <a:rPr kumimoji="0" lang="vi-VN" sz="23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Lựa chọn những phương án phù hợp với hoàn cảnh của bản thân trên đây và kiên trì thực hiện. </a:t>
              </a:r>
            </a:p>
          </p:txBody>
        </p:sp>
        <p:grpSp>
          <p:nvGrpSpPr>
            <p:cNvPr id="12" name="Google Shape;724;p33">
              <a:extLst>
                <a:ext uri="{FF2B5EF4-FFF2-40B4-BE49-F238E27FC236}">
                  <a16:creationId xmlns:a16="http://schemas.microsoft.com/office/drawing/2014/main" id="{47B72575-3771-A719-D648-F49F0F6B56AE}"/>
                </a:ext>
              </a:extLst>
            </p:cNvPr>
            <p:cNvGrpSpPr/>
            <p:nvPr/>
          </p:nvGrpSpPr>
          <p:grpSpPr>
            <a:xfrm>
              <a:off x="2176198" y="1911333"/>
              <a:ext cx="1854260" cy="523163"/>
              <a:chOff x="1798278" y="539501"/>
              <a:chExt cx="1091683" cy="548641"/>
            </a:xfrm>
          </p:grpSpPr>
          <p:sp>
            <p:nvSpPr>
              <p:cNvPr id="13" name="Google Shape;725;p33">
                <a:extLst>
                  <a:ext uri="{FF2B5EF4-FFF2-40B4-BE49-F238E27FC236}">
                    <a16:creationId xmlns:a16="http://schemas.microsoft.com/office/drawing/2014/main" id="{58B75291-59B2-6047-E0D4-C004E268CE9F}"/>
                  </a:ext>
                </a:extLst>
              </p:cNvPr>
              <p:cNvSpPr/>
              <p:nvPr/>
            </p:nvSpPr>
            <p:spPr>
              <a:xfrm>
                <a:off x="1798278"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26;p33">
                <a:extLst>
                  <a:ext uri="{FF2B5EF4-FFF2-40B4-BE49-F238E27FC236}">
                    <a16:creationId xmlns:a16="http://schemas.microsoft.com/office/drawing/2014/main" id="{9295C5AF-0FCB-78D3-E02D-E0AAA5807DA2}"/>
                  </a:ext>
                </a:extLst>
              </p:cNvPr>
              <p:cNvSpPr/>
              <p:nvPr/>
            </p:nvSpPr>
            <p:spPr>
              <a:xfrm>
                <a:off x="2190053" y="789305"/>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27;p33">
                <a:extLst>
                  <a:ext uri="{FF2B5EF4-FFF2-40B4-BE49-F238E27FC236}">
                    <a16:creationId xmlns:a16="http://schemas.microsoft.com/office/drawing/2014/main" id="{E7B9F54B-422B-9D35-9CB4-29F1EF08900B}"/>
                  </a:ext>
                </a:extLst>
              </p:cNvPr>
              <p:cNvSpPr/>
              <p:nvPr/>
            </p:nvSpPr>
            <p:spPr>
              <a:xfrm>
                <a:off x="2450019" y="784388"/>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998069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4" descr="Ảnh có chứa văn bản, phòng ngủ, đồ họa véc-tơ&#10;&#10;Mô tả được tạo tự động">
            <a:extLst>
              <a:ext uri="{FF2B5EF4-FFF2-40B4-BE49-F238E27FC236}">
                <a16:creationId xmlns:a16="http://schemas.microsoft.com/office/drawing/2014/main" id="{64C27683-AD8F-15A5-5331-12CF926E64C1}"/>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2" name="Group 2"/>
          <p:cNvGrpSpPr/>
          <p:nvPr/>
        </p:nvGrpSpPr>
        <p:grpSpPr>
          <a:xfrm>
            <a:off x="0" y="5678508"/>
            <a:ext cx="12192000" cy="1179492"/>
            <a:chOff x="0" y="0"/>
            <a:chExt cx="6186311" cy="598483"/>
          </a:xfrm>
        </p:grpSpPr>
        <p:sp>
          <p:nvSpPr>
            <p:cNvPr id="3" name="Freeform 3"/>
            <p:cNvSpPr/>
            <p:nvPr/>
          </p:nvSpPr>
          <p:spPr>
            <a:xfrm>
              <a:off x="0" y="0"/>
              <a:ext cx="6186311" cy="598483"/>
            </a:xfrm>
            <a:custGeom>
              <a:avLst/>
              <a:gdLst/>
              <a:ahLst/>
              <a:cxnLst/>
              <a:rect l="l" t="t" r="r" b="b"/>
              <a:pathLst>
                <a:path w="6186311" h="598483">
                  <a:moveTo>
                    <a:pt x="0" y="0"/>
                  </a:moveTo>
                  <a:lnTo>
                    <a:pt x="6186311" y="0"/>
                  </a:lnTo>
                  <a:lnTo>
                    <a:pt x="6186311" y="598483"/>
                  </a:lnTo>
                  <a:lnTo>
                    <a:pt x="0" y="598483"/>
                  </a:lnTo>
                  <a:close/>
                </a:path>
              </a:pathLst>
            </a:custGeom>
            <a:solidFill>
              <a:srgbClr val="EAC5B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p:cNvGrpSpPr/>
          <p:nvPr/>
        </p:nvGrpSpPr>
        <p:grpSpPr>
          <a:xfrm>
            <a:off x="0" y="5678508"/>
            <a:ext cx="12192000" cy="688220"/>
            <a:chOff x="0" y="0"/>
            <a:chExt cx="6186311" cy="349208"/>
          </a:xfrm>
        </p:grpSpPr>
        <p:sp>
          <p:nvSpPr>
            <p:cNvPr id="5" name="Freeform 5"/>
            <p:cNvSpPr/>
            <p:nvPr/>
          </p:nvSpPr>
          <p:spPr>
            <a:xfrm>
              <a:off x="0" y="0"/>
              <a:ext cx="6186311" cy="349208"/>
            </a:xfrm>
            <a:custGeom>
              <a:avLst/>
              <a:gdLst/>
              <a:ahLst/>
              <a:cxnLst/>
              <a:rect l="l" t="t" r="r" b="b"/>
              <a:pathLst>
                <a:path w="6186311" h="349208">
                  <a:moveTo>
                    <a:pt x="0" y="0"/>
                  </a:moveTo>
                  <a:lnTo>
                    <a:pt x="6186311" y="0"/>
                  </a:lnTo>
                  <a:lnTo>
                    <a:pt x="6186311" y="349208"/>
                  </a:lnTo>
                  <a:lnTo>
                    <a:pt x="0" y="349208"/>
                  </a:lnTo>
                  <a:close/>
                </a:path>
              </a:pathLst>
            </a:custGeom>
            <a:solidFill>
              <a:srgbClr val="A45D5B">
                <a:alpha val="32941"/>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9088802" y="4113621"/>
            <a:ext cx="2927945" cy="2651121"/>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8015785" y="5442739"/>
            <a:ext cx="1489962" cy="1322003"/>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00613" y="384934"/>
            <a:ext cx="3205308" cy="2406895"/>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182545" y="685800"/>
            <a:ext cx="1193400" cy="1510632"/>
          </a:xfrm>
          <a:prstGeom prst="rect">
            <a:avLst/>
          </a:prstGeom>
        </p:spPr>
      </p:pic>
      <p:pic>
        <p:nvPicPr>
          <p:cNvPr id="13" name="Picture 12">
            <a:extLst>
              <a:ext uri="{FF2B5EF4-FFF2-40B4-BE49-F238E27FC236}">
                <a16:creationId xmlns:a16="http://schemas.microsoft.com/office/drawing/2014/main" id="{F26684FB-C23C-EF7E-D7FC-53591472962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pic>
        <p:nvPicPr>
          <p:cNvPr id="14" name="Picture 6">
            <a:extLst>
              <a:ext uri="{FF2B5EF4-FFF2-40B4-BE49-F238E27FC236}">
                <a16:creationId xmlns:a16="http://schemas.microsoft.com/office/drawing/2014/main" id="{2125ADFB-DB68-0F8B-0470-38612E951EC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8618">
            <a:off x="3964944" y="326308"/>
            <a:ext cx="4973395" cy="5112836"/>
          </a:xfrm>
          <a:prstGeom prst="rect">
            <a:avLst/>
          </a:prstGeom>
        </p:spPr>
      </p:pic>
      <p:pic>
        <p:nvPicPr>
          <p:cNvPr id="15" name="Picture 14">
            <a:extLst>
              <a:ext uri="{FF2B5EF4-FFF2-40B4-BE49-F238E27FC236}">
                <a16:creationId xmlns:a16="http://schemas.microsoft.com/office/drawing/2014/main" id="{9BF7B134-87E6-ABDA-71C4-9670C6D14FBF}"/>
              </a:ext>
            </a:extLst>
          </p:cNvPr>
          <p:cNvPicPr>
            <a:picLocks noChangeAspect="1"/>
          </p:cNvPicPr>
          <p:nvPr/>
        </p:nvPicPr>
        <p:blipFill>
          <a:blip r:embed="rId15"/>
          <a:stretch>
            <a:fillRect/>
          </a:stretch>
        </p:blipFill>
        <p:spPr>
          <a:xfrm>
            <a:off x="109205" y="985965"/>
            <a:ext cx="3267739"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1232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40459" y="218130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27467" y="145917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19736" y="847734"/>
            <a:ext cx="1658018" cy="1490122"/>
          </a:xfrm>
          <a:prstGeom prst="rect">
            <a:avLst/>
          </a:prstGeom>
        </p:spPr>
      </p:pic>
      <p:pic>
        <p:nvPicPr>
          <p:cNvPr id="1028" name="Picture 4"/>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63405" y="1367454"/>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04561" y="4509428"/>
            <a:ext cx="3435069" cy="1781773"/>
            <a:chOff x="4081724" y="5207306"/>
            <a:chExt cx="3435069" cy="1781773"/>
          </a:xfrm>
        </p:grpSpPr>
        <p:pic>
          <p:nvPicPr>
            <p:cNvPr id="50"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7699519" y="3856288"/>
            <a:ext cx="2446645" cy="995103"/>
            <a:chOff x="4022345" y="4824535"/>
            <a:chExt cx="3064255" cy="2271288"/>
          </a:xfrm>
        </p:grpSpPr>
        <p:pic>
          <p:nvPicPr>
            <p:cNvPr id="56" name="Picture 3"/>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9" name="Picture 5"/>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6793231" y="1204346"/>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Title 1"/>
          <p:cNvSpPr txBox="1">
            <a:spLocks/>
          </p:cNvSpPr>
          <p:nvPr/>
        </p:nvSpPr>
        <p:spPr>
          <a:xfrm>
            <a:off x="0" y="1"/>
            <a:ext cx="10693798" cy="84773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DỌN SẠCH ĐẠI DƯƠNG</a:t>
            </a:r>
          </a:p>
        </p:txBody>
      </p:sp>
    </p:spTree>
    <p:extLst>
      <p:ext uri="{BB962C8B-B14F-4D97-AF65-F5344CB8AC3E}">
        <p14:creationId xmlns:p14="http://schemas.microsoft.com/office/powerpoint/2010/main" val="256980614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61033" y="991775"/>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83995" y="246714"/>
            <a:ext cx="1658018" cy="1490122"/>
          </a:xfrm>
          <a:prstGeom prst="rect">
            <a:avLst/>
          </a:prstGeom>
        </p:spPr>
      </p:pic>
      <p:pic>
        <p:nvPicPr>
          <p:cNvPr id="1028" name="Picture 4"/>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92210" y="4692128"/>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2658" y="182132"/>
            <a:ext cx="3450319" cy="194080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p:cNvGrpSpPr/>
          <p:nvPr/>
        </p:nvGrpSpPr>
        <p:grpSpPr>
          <a:xfrm>
            <a:off x="3536246" y="4273672"/>
            <a:ext cx="3435069" cy="1781773"/>
            <a:chOff x="4081724" y="5207306"/>
            <a:chExt cx="3435069" cy="1781773"/>
          </a:xfrm>
        </p:grpSpPr>
        <p:pic>
          <p:nvPicPr>
            <p:cNvPr id="50" name="Picture 3"/>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5"/>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6"/>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4" name="Picture 4"/>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1882947" y="3908287"/>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Group 54"/>
          <p:cNvGrpSpPr/>
          <p:nvPr/>
        </p:nvGrpSpPr>
        <p:grpSpPr>
          <a:xfrm>
            <a:off x="5449399" y="5480298"/>
            <a:ext cx="2446645" cy="1618255"/>
            <a:chOff x="4022345" y="4824535"/>
            <a:chExt cx="3064255" cy="2271288"/>
          </a:xfrm>
        </p:grpSpPr>
        <p:pic>
          <p:nvPicPr>
            <p:cNvPr id="56" name="Picture 3"/>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9882" b="95280" l="10000" r="90000"/>
                      </a14:imgEffect>
                    </a14:imgLayer>
                  </a14:imgProps>
                </a:ext>
                <a:ext uri="{28A0092B-C50C-407E-A947-70E740481C1C}">
                  <a14:useLocalDpi xmlns:a14="http://schemas.microsoft.com/office/drawing/2010/main" val="0"/>
                </a:ext>
              </a:extLst>
            </a:blip>
            <a:srcRect/>
            <a:stretch>
              <a:fillRect/>
            </a:stretch>
          </p:blipFill>
          <p:spPr bwMode="auto">
            <a:xfrm>
              <a:off x="5638800" y="5631777"/>
              <a:ext cx="1447800" cy="109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2865" b="98090" l="9535" r="90000"/>
                      </a14:imgEffect>
                    </a14:imgLayer>
                  </a14:imgProps>
                </a:ext>
                <a:ext uri="{28A0092B-C50C-407E-A947-70E740481C1C}">
                  <a14:useLocalDpi xmlns:a14="http://schemas.microsoft.com/office/drawing/2010/main" val="0"/>
                </a:ext>
              </a:extLst>
            </a:blip>
            <a:srcRect/>
            <a:stretch>
              <a:fillRect/>
            </a:stretch>
          </p:blipFill>
          <p:spPr bwMode="auto">
            <a:xfrm>
              <a:off x="4951442" y="4824535"/>
              <a:ext cx="1517548" cy="129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9774" b="100000" l="10000" r="90000"/>
                      </a14:imgEffect>
                    </a14:imgLayer>
                  </a14:imgProps>
                </a:ext>
                <a:ext uri="{28A0092B-C50C-407E-A947-70E740481C1C}">
                  <a14:useLocalDpi xmlns:a14="http://schemas.microsoft.com/office/drawing/2010/main" val="0"/>
                </a:ext>
              </a:extLst>
            </a:blip>
            <a:srcRect/>
            <a:stretch>
              <a:fillRect/>
            </a:stretch>
          </p:blipFill>
          <p:spPr bwMode="auto">
            <a:xfrm rot="16978631">
              <a:off x="4032734" y="5248018"/>
              <a:ext cx="1837416" cy="185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 name="Text to Speech - FPT.AI (1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3318177" y="847734"/>
            <a:ext cx="609600" cy="609600"/>
          </a:xfrm>
          <a:prstGeom prst="rect">
            <a:avLst/>
          </a:prstGeom>
        </p:spPr>
      </p:pic>
      <p:pic>
        <p:nvPicPr>
          <p:cNvPr id="30"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4566477" y="1736836"/>
            <a:ext cx="609600" cy="609600"/>
          </a:xfrm>
          <a:prstGeom prst="rect">
            <a:avLst/>
          </a:prstGeom>
        </p:spPr>
      </p:pic>
      <p:pic>
        <p:nvPicPr>
          <p:cNvPr id="31" name="Picture 3"/>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17518" y="1479747"/>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049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1"/>
                                        </p:tgtEl>
                                        <p:attrNameLst>
                                          <p:attrName>r</p:attrName>
                                        </p:attrNameLst>
                                      </p:cBhvr>
                                    </p:animRot>
                                    <p:animRot by="-240000">
                                      <p:cBhvr>
                                        <p:cTn id="7" dur="600" fill="hold">
                                          <p:stCondLst>
                                            <p:cond delay="600"/>
                                          </p:stCondLst>
                                        </p:cTn>
                                        <p:tgtEl>
                                          <p:spTgt spid="31"/>
                                        </p:tgtEl>
                                        <p:attrNameLst>
                                          <p:attrName>r</p:attrName>
                                        </p:attrNameLst>
                                      </p:cBhvr>
                                    </p:animRot>
                                    <p:animRot by="240000">
                                      <p:cBhvr>
                                        <p:cTn id="8" dur="600" fill="hold">
                                          <p:stCondLst>
                                            <p:cond delay="1200"/>
                                          </p:stCondLst>
                                        </p:cTn>
                                        <p:tgtEl>
                                          <p:spTgt spid="31"/>
                                        </p:tgtEl>
                                        <p:attrNameLst>
                                          <p:attrName>r</p:attrName>
                                        </p:attrNameLst>
                                      </p:cBhvr>
                                    </p:animRot>
                                    <p:animRot by="-240000">
                                      <p:cBhvr>
                                        <p:cTn id="9" dur="600" fill="hold">
                                          <p:stCondLst>
                                            <p:cond delay="1800"/>
                                          </p:stCondLst>
                                        </p:cTn>
                                        <p:tgtEl>
                                          <p:spTgt spid="31"/>
                                        </p:tgtEl>
                                        <p:attrNameLst>
                                          <p:attrName>r</p:attrName>
                                        </p:attrNameLst>
                                      </p:cBhvr>
                                    </p:animRot>
                                    <p:animRot by="120000">
                                      <p:cBhvr>
                                        <p:cTn id="10" dur="600" fill="hold">
                                          <p:stCondLst>
                                            <p:cond delay="2400"/>
                                          </p:stCondLst>
                                        </p:cTn>
                                        <p:tgtEl>
                                          <p:spTgt spid="31"/>
                                        </p:tgtEl>
                                        <p:attrNameLst>
                                          <p:attrName>r</p:attrName>
                                        </p:attrNameLst>
                                      </p:cBhvr>
                                    </p:animRot>
                                  </p:childTnLst>
                                </p:cTn>
                              </p:par>
                              <p:par>
                                <p:cTn id="11" presetID="1" presetClass="mediacall" presetSubtype="0" fill="hold" nodeType="withEffect">
                                  <p:stCondLst>
                                    <p:cond delay="0"/>
                                  </p:stCondLst>
                                  <p:childTnLst>
                                    <p:cmd type="call" cmd="playFrom(0.0)">
                                      <p:cBhvr>
                                        <p:cTn id="12" dur="7052" fill="hold"/>
                                        <p:tgtEl>
                                          <p:spTgt spid="30"/>
                                        </p:tgtEl>
                                      </p:cBhvr>
                                    </p:cmd>
                                  </p:childTnLst>
                                </p:cTn>
                              </p:par>
                              <p:par>
                                <p:cTn id="13" presetID="1" presetClass="mediacall" presetSubtype="0" fill="hold" nodeType="withEffect">
                                  <p:stCondLst>
                                    <p:cond delay="0"/>
                                  </p:stCondLst>
                                  <p:childTnLst>
                                    <p:cmd type="call" cmd="playFrom(0.0)">
                                      <p:cBhvr>
                                        <p:cTn id="14" dur="126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08199" y="5748829"/>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68930" y="5179364"/>
            <a:ext cx="1658018" cy="1490122"/>
          </a:xfrm>
          <a:prstGeom prst="rect">
            <a:avLst/>
          </a:prstGeom>
        </p:spPr>
      </p:pic>
      <p:pic>
        <p:nvPicPr>
          <p:cNvPr id="1028" name="Picture 4"/>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4194" b="94194" l="7667" r="90000"/>
                    </a14:imgEffect>
                  </a14:imgLayer>
                </a14:imgProps>
              </a:ext>
              <a:ext uri="{28A0092B-C50C-407E-A947-70E740481C1C}">
                <a14:useLocalDpi xmlns:a14="http://schemas.microsoft.com/office/drawing/2010/main" val="0"/>
              </a:ext>
            </a:extLst>
          </a:blip>
          <a:srcRect/>
          <a:stretch>
            <a:fillRect/>
          </a:stretch>
        </p:blipFill>
        <p:spPr bwMode="auto">
          <a:xfrm rot="17121144">
            <a:off x="6967540" y="5037587"/>
            <a:ext cx="1820431" cy="18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23065" y="-206751"/>
            <a:ext cx="9613906" cy="1940804"/>
            <a:chOff x="-28473" y="-122668"/>
            <a:chExt cx="8349983" cy="1940804"/>
          </a:xfrm>
        </p:grpSpPr>
        <p:sp>
          <p:nvSpPr>
            <p:cNvPr id="43" name="Rounded Rectangle 42"/>
            <p:cNvSpPr/>
            <p:nvPr/>
          </p:nvSpPr>
          <p:spPr>
            <a:xfrm>
              <a:off x="2090042" y="247669"/>
              <a:ext cx="6231468"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645572" y="1501212"/>
            <a:ext cx="7400650" cy="1778016"/>
            <a:chOff x="4642565" y="1934276"/>
            <a:chExt cx="7400650" cy="1778016"/>
          </a:xfrm>
        </p:grpSpPr>
        <p:sp>
          <p:nvSpPr>
            <p:cNvPr id="46" name="Rounded Rectangle 45"/>
            <p:cNvSpPr/>
            <p:nvPr/>
          </p:nvSpPr>
          <p:spPr>
            <a:xfrm>
              <a:off x="4642565" y="1971163"/>
              <a:ext cx="6337738" cy="1741129"/>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Nam </a:t>
              </a:r>
              <a:r>
                <a:rPr lang="en-US" sz="2800" b="0" i="0" dirty="0" err="1">
                  <a:solidFill>
                    <a:srgbClr val="FF0000"/>
                  </a:solidFill>
                  <a:effectLst/>
                  <a:latin typeface="Cambria" panose="02040503050406030204" pitchFamily="18" charset="0"/>
                  <a:ea typeface="Cambria" panose="02040503050406030204" pitchFamily="18" charset="0"/>
                </a:rPr>
                <a:t>gặp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khó</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khăn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về</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hoàn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cảnh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gia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đình</a:t>
              </a:r>
              <a:r>
                <a:rPr lang="en-US" sz="2800" b="0" i="0" dirty="0">
                  <a:solidFill>
                    <a:srgbClr val="FF0000"/>
                  </a:solidFill>
                  <a:effectLst/>
                  <a:latin typeface="Cambria" panose="02040503050406030204" pitchFamily="18" charset="0"/>
                  <a:ea typeface="Cambria" panose="02040503050406030204" pitchFamily="18" charset="0"/>
                </a:rPr>
                <a:t>, Nam </a:t>
              </a:r>
              <a:r>
                <a:rPr lang="en-US" sz="2800" b="0" i="0" dirty="0" err="1">
                  <a:solidFill>
                    <a:srgbClr val="FF0000"/>
                  </a:solidFill>
                  <a:effectLst/>
                  <a:latin typeface="Cambria" panose="02040503050406030204" pitchFamily="18" charset="0"/>
                  <a:ea typeface="Cambria" panose="02040503050406030204" pitchFamily="18" charset="0"/>
                </a:rPr>
                <a:t>phải</a:t>
              </a:r>
              <a:r>
                <a:rPr lang="en-US" sz="2800" b="0" i="0" dirty="0">
                  <a:solidFill>
                    <a:srgbClr val="FF0000"/>
                  </a:solidFill>
                  <a:effectLst/>
                  <a:latin typeface="Cambria" panose="02040503050406030204" pitchFamily="18" charset="0"/>
                  <a:ea typeface="Cambria" panose="02040503050406030204" pitchFamily="18" charset="0"/>
                </a:rPr>
                <a:t> ở </a:t>
              </a:r>
              <a:r>
                <a:rPr lang="en-US" sz="2800" b="0" i="0" dirty="0" err="1">
                  <a:solidFill>
                    <a:srgbClr val="FF0000"/>
                  </a:solidFill>
                  <a:effectLst/>
                  <a:latin typeface="Cambria" panose="02040503050406030204" pitchFamily="18" charset="0"/>
                  <a:ea typeface="Cambria" panose="02040503050406030204" pitchFamily="18" charset="0"/>
                </a:rPr>
                <a:t>nhà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phụ</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giúp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công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việc</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gia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đình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vì</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bố</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đi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làm</a:t>
              </a:r>
              <a:r>
                <a:rPr lang="en-US" sz="2800" b="0" i="0" dirty="0">
                  <a:solidFill>
                    <a:srgbClr val="FF0000"/>
                  </a:solidFill>
                  <a:effectLst/>
                  <a:latin typeface="Cambria" panose="02040503050406030204" pitchFamily="18" charset="0"/>
                  <a:ea typeface="Cambria" panose="02040503050406030204" pitchFamily="18" charset="0"/>
                </a:rPr>
                <a:t> xa </a:t>
              </a:r>
              <a:r>
                <a:rPr lang="en-US" sz="2800" b="0" i="0" dirty="0" err="1">
                  <a:solidFill>
                    <a:srgbClr val="FF0000"/>
                  </a:solidFill>
                  <a:effectLst/>
                  <a:latin typeface="Cambria" panose="02040503050406030204" pitchFamily="18" charset="0"/>
                  <a:ea typeface="Cambria" panose="02040503050406030204" pitchFamily="18" charset="0"/>
                </a:rPr>
                <a:t>và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mẹ</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bị</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ốm</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nặng</a:t>
              </a:r>
              <a:r>
                <a:rPr lang="en-US" sz="2800" b="0" i="0" dirty="0">
                  <a:solidFill>
                    <a:srgbClr val="FF0000"/>
                  </a:solidFill>
                  <a:effectLst/>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710581" y="1934276"/>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566477" y="1736836"/>
            <a:ext cx="609600" cy="609600"/>
          </a:xfrm>
          <a:prstGeom prst="rect">
            <a:avLst/>
          </a:prstGeom>
        </p:spPr>
      </p:pic>
      <p:pic>
        <p:nvPicPr>
          <p:cNvPr id="4" name="Picture 3">
            <a:extLst>
              <a:ext uri="{FF2B5EF4-FFF2-40B4-BE49-F238E27FC236}">
                <a16:creationId xmlns:a16="http://schemas.microsoft.com/office/drawing/2014/main" id="{FD9CA0E8-8C36-AE54-FF48-F9BDB67EB0EC}"/>
              </a:ext>
            </a:extLst>
          </p:cNvPr>
          <p:cNvPicPr>
            <a:picLocks noChangeAspect="1"/>
          </p:cNvPicPr>
          <p:nvPr/>
        </p:nvPicPr>
        <p:blipFill>
          <a:blip r:embed="rId20"/>
          <a:stretch>
            <a:fillRect/>
          </a:stretch>
        </p:blipFill>
        <p:spPr>
          <a:xfrm>
            <a:off x="0" y="1907627"/>
            <a:ext cx="4498887" cy="3242441"/>
          </a:xfrm>
          <a:prstGeom prst="rect">
            <a:avLst/>
          </a:prstGeom>
        </p:spPr>
      </p:pic>
    </p:spTree>
    <p:extLst>
      <p:ext uri="{BB962C8B-B14F-4D97-AF65-F5344CB8AC3E}">
        <p14:creationId xmlns:p14="http://schemas.microsoft.com/office/powerpoint/2010/main" val="128821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7052" fill="hold"/>
                                        <p:tgtEl>
                                          <p:spTgt spid="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1028"/>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12191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5" name="Picture 9" descr="C:\Users\ADMIN\Desktop\Doreamon cau ca\seahorse-animated-clipart-1.jpg"/>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1850" y="2995935"/>
            <a:ext cx="2319827" cy="2392366"/>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90648" y="4131995"/>
            <a:ext cx="609600" cy="609600"/>
          </a:xfrm>
          <a:prstGeom prst="rect">
            <a:avLst/>
          </a:prstGeom>
        </p:spPr>
      </p:pic>
      <p:grpSp>
        <p:nvGrpSpPr>
          <p:cNvPr id="5" name="Group 4"/>
          <p:cNvGrpSpPr/>
          <p:nvPr/>
        </p:nvGrpSpPr>
        <p:grpSpPr>
          <a:xfrm>
            <a:off x="150203" y="-217261"/>
            <a:ext cx="9456251" cy="1940804"/>
            <a:chOff x="-28473" y="-122668"/>
            <a:chExt cx="9456251" cy="1940804"/>
          </a:xfrm>
        </p:grpSpPr>
        <p:sp>
          <p:nvSpPr>
            <p:cNvPr id="43" name="Rounded Rectangle 42"/>
            <p:cNvSpPr/>
            <p:nvPr/>
          </p:nvSpPr>
          <p:spPr>
            <a:xfrm>
              <a:off x="2090041" y="247669"/>
              <a:ext cx="7337737" cy="102408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2848303" y="881102"/>
            <a:ext cx="9427780" cy="2156875"/>
            <a:chOff x="4964765" y="1272125"/>
            <a:chExt cx="4125074" cy="2156875"/>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FF0000"/>
                  </a:solidFill>
                  <a:latin typeface="Cambria" panose="02040503050406030204" pitchFamily="18" charset="0"/>
                  <a:ea typeface="Cambria" panose="02040503050406030204" pitchFamily="18" charset="0"/>
                </a:rPr>
                <a:t>B</a:t>
              </a:r>
              <a:r>
                <a:rPr lang="vi-VN" sz="2800" b="0" i="0" dirty="0">
                  <a:solidFill>
                    <a:srgbClr val="FF0000"/>
                  </a:solidFill>
                  <a:effectLst/>
                  <a:latin typeface="Cambria" panose="02040503050406030204" pitchFamily="18" charset="0"/>
                  <a:ea typeface="Cambria" panose="02040503050406030204" pitchFamily="18" charset="0"/>
                </a:rPr>
                <a:t>ạn nam trong tranh gặp khó khăn khi sắp thi học kì nhưng lại bị gãy tay phải nằm viện</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57205" y="1272125"/>
              <a:ext cx="1332634" cy="15687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5605725" y="5207307"/>
            <a:ext cx="3435069" cy="1781773"/>
            <a:chOff x="4081724" y="5207306"/>
            <a:chExt cx="3435069" cy="1781773"/>
          </a:xfrm>
        </p:grpSpPr>
        <p:pic>
          <p:nvPicPr>
            <p:cNvPr id="4099" name="Picture 3"/>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2131" b="89994" l="10000" r="90000"/>
                      </a14:imgEffect>
                    </a14:imgLayer>
                  </a14:imgProps>
                </a:ext>
                <a:ext uri="{28A0092B-C50C-407E-A947-70E740481C1C}">
                  <a14:useLocalDpi xmlns:a14="http://schemas.microsoft.com/office/drawing/2010/main" val="0"/>
                </a:ext>
              </a:extLst>
            </a:blip>
            <a:srcRect/>
            <a:stretch>
              <a:fillRect/>
            </a:stretch>
          </p:blipFill>
          <p:spPr bwMode="auto">
            <a:xfrm rot="4900566">
              <a:off x="6407110" y="5269710"/>
              <a:ext cx="1079655" cy="1139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07" b="90000" l="7054" r="89975"/>
                      </a14:imgEffect>
                    </a14:imgLayer>
                  </a14:imgProps>
                </a:ext>
                <a:ext uri="{28A0092B-C50C-407E-A947-70E740481C1C}">
                  <a14:useLocalDpi xmlns:a14="http://schemas.microsoft.com/office/drawing/2010/main" val="0"/>
                </a:ext>
              </a:extLst>
            </a:blip>
            <a:srcRect/>
            <a:stretch>
              <a:fillRect/>
            </a:stretch>
          </p:blipFill>
          <p:spPr bwMode="auto">
            <a:xfrm rot="17543635">
              <a:off x="6028537" y="5992073"/>
              <a:ext cx="831535" cy="111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0000" l="9744" r="89744">
                          <a14:foregroundMark x1="63077" y1="8214" x2="48205" y2="31429"/>
                          <a14:foregroundMark x1="53846" y1="27857" x2="48718" y2="36429"/>
                        </a14:backgroundRemoval>
                      </a14:imgEffect>
                    </a14:imgLayer>
                  </a14:imgProps>
                </a:ext>
                <a:ext uri="{28A0092B-C50C-407E-A947-70E740481C1C}">
                  <a14:useLocalDpi xmlns:a14="http://schemas.microsoft.com/office/drawing/2010/main" val="0"/>
                </a:ext>
              </a:extLst>
            </a:blip>
            <a:srcRect/>
            <a:stretch>
              <a:fillRect/>
            </a:stretch>
          </p:blipFill>
          <p:spPr bwMode="auto">
            <a:xfrm rot="17750979">
              <a:off x="4384815" y="5295338"/>
              <a:ext cx="1390650" cy="199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5354059" y="5207306"/>
              <a:ext cx="1004825" cy="108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4566477" y="1736836"/>
            <a:ext cx="609600" cy="609600"/>
          </a:xfrm>
          <a:prstGeom prst="rect">
            <a:avLst/>
          </a:prstGeom>
        </p:spPr>
      </p:pic>
      <p:pic>
        <p:nvPicPr>
          <p:cNvPr id="4" name="Picture 3">
            <a:extLst>
              <a:ext uri="{FF2B5EF4-FFF2-40B4-BE49-F238E27FC236}">
                <a16:creationId xmlns:a16="http://schemas.microsoft.com/office/drawing/2014/main" id="{66C7F6BA-5931-5735-5FDB-FC8D5A28BFA8}"/>
              </a:ext>
            </a:extLst>
          </p:cNvPr>
          <p:cNvPicPr>
            <a:picLocks noChangeAspect="1"/>
          </p:cNvPicPr>
          <p:nvPr/>
        </p:nvPicPr>
        <p:blipFill>
          <a:blip r:embed="rId24"/>
          <a:stretch>
            <a:fillRect/>
          </a:stretch>
        </p:blipFill>
        <p:spPr>
          <a:xfrm>
            <a:off x="170136" y="3226677"/>
            <a:ext cx="4742130" cy="3322418"/>
          </a:xfrm>
          <a:prstGeom prst="rect">
            <a:avLst/>
          </a:prstGeom>
        </p:spPr>
      </p:pic>
    </p:spTree>
    <p:extLst>
      <p:ext uri="{BB962C8B-B14F-4D97-AF65-F5344CB8AC3E}">
        <p14:creationId xmlns:p14="http://schemas.microsoft.com/office/powerpoint/2010/main" val="110086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7052" fill="hold"/>
                                        <p:tgtEl>
                                          <p:spTgt spid="22"/>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2"/>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2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01200" y="4817150"/>
            <a:ext cx="2076744" cy="1866446"/>
          </a:xfrm>
          <a:prstGeom prst="rect">
            <a:avLst/>
          </a:prstGeom>
        </p:spPr>
      </p:pic>
      <p:grpSp>
        <p:nvGrpSpPr>
          <p:cNvPr id="5" name="Group 4"/>
          <p:cNvGrpSpPr/>
          <p:nvPr/>
        </p:nvGrpSpPr>
        <p:grpSpPr>
          <a:xfrm>
            <a:off x="-144086" y="-248792"/>
            <a:ext cx="9582376" cy="1940804"/>
            <a:chOff x="-28473" y="-122668"/>
            <a:chExt cx="8803835" cy="1940804"/>
          </a:xfrm>
        </p:grpSpPr>
        <p:sp>
          <p:nvSpPr>
            <p:cNvPr id="43" name="Rounded Rectangle 42"/>
            <p:cNvSpPr/>
            <p:nvPr/>
          </p:nvSpPr>
          <p:spPr>
            <a:xfrm>
              <a:off x="2090042" y="247669"/>
              <a:ext cx="6685320" cy="908469"/>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3195145" y="1133350"/>
            <a:ext cx="7905147" cy="1799037"/>
            <a:chOff x="4964765" y="1839683"/>
            <a:chExt cx="3830754" cy="1589317"/>
          </a:xfrm>
        </p:grpSpPr>
        <p:sp>
          <p:nvSpPr>
            <p:cNvPr id="46" name="Rounded Rectangle 45"/>
            <p:cNvSpPr/>
            <p:nvPr/>
          </p:nvSpPr>
          <p:spPr>
            <a:xfrm>
              <a:off x="4964765" y="2201277"/>
              <a:ext cx="3272736" cy="122772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nữ</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gặp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khó</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khăn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nhà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của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bạn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vừa</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bị</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thiêu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rụi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sau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trận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cháy</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62885" y="1839683"/>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778" b="93519" l="552" r="100000">
                        <a14:foregroundMark x1="39404" y1="57685" x2="68764" y2="70463"/>
                        <a14:foregroundMark x1="45695" y1="54722" x2="34216" y2="72037"/>
                        <a14:foregroundMark x1="36424" y1="71389" x2="26049" y2="83241"/>
                        <a14:foregroundMark x1="59492" y1="51574" x2="43157" y2="83426"/>
                      </a14:backgroundRemoval>
                    </a14:imgEffect>
                  </a14:imgLayer>
                </a14:imgProps>
              </a:ext>
              <a:ext uri="{28A0092B-C50C-407E-A947-70E740481C1C}">
                <a14:useLocalDpi xmlns:a14="http://schemas.microsoft.com/office/drawing/2010/main" val="0"/>
              </a:ext>
            </a:extLst>
          </a:blip>
          <a:srcRect/>
          <a:stretch>
            <a:fillRect/>
          </a:stretch>
        </p:blipFill>
        <p:spPr bwMode="auto">
          <a:xfrm rot="19919300">
            <a:off x="6559772" y="4699846"/>
            <a:ext cx="1783624" cy="212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67524" y="5339255"/>
            <a:ext cx="2763460" cy="1313591"/>
          </a:xfrm>
          <a:prstGeom prst="rect">
            <a:avLst/>
          </a:prstGeom>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pic>
        <p:nvPicPr>
          <p:cNvPr id="3" name="Picture 2">
            <a:extLst>
              <a:ext uri="{FF2B5EF4-FFF2-40B4-BE49-F238E27FC236}">
                <a16:creationId xmlns:a16="http://schemas.microsoft.com/office/drawing/2014/main" id="{B3A21563-31D0-3E22-2357-041607E8C74E}"/>
              </a:ext>
            </a:extLst>
          </p:cNvPr>
          <p:cNvPicPr>
            <a:picLocks noChangeAspect="1"/>
          </p:cNvPicPr>
          <p:nvPr/>
        </p:nvPicPr>
        <p:blipFill>
          <a:blip r:embed="rId18"/>
          <a:stretch>
            <a:fillRect/>
          </a:stretch>
        </p:blipFill>
        <p:spPr>
          <a:xfrm>
            <a:off x="370653" y="3618854"/>
            <a:ext cx="4548188" cy="3104319"/>
          </a:xfrm>
          <a:prstGeom prst="rect">
            <a:avLst/>
          </a:prstGeom>
        </p:spPr>
      </p:pic>
    </p:spTree>
    <p:extLst>
      <p:ext uri="{BB962C8B-B14F-4D97-AF65-F5344CB8AC3E}">
        <p14:creationId xmlns:p14="http://schemas.microsoft.com/office/powerpoint/2010/main" val="180371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7052"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 presetClass="exit" presetSubtype="0" fill="hold" nodeType="afterEffect">
                                  <p:stCondLst>
                                    <p:cond delay="0"/>
                                  </p:stCondLst>
                                  <p:childTnLst>
                                    <p:set>
                                      <p:cBhvr>
                                        <p:cTn id="40" dur="1" fill="hold">
                                          <p:stCondLst>
                                            <p:cond delay="0"/>
                                          </p:stCondLst>
                                        </p:cTn>
                                        <p:tgtEl>
                                          <p:spTgt spid="3076"/>
                                        </p:tgtEl>
                                        <p:attrNameLst>
                                          <p:attrName>style.visibility</p:attrName>
                                        </p:attrNameLst>
                                      </p:cBhvr>
                                      <p:to>
                                        <p:strVal val="hidden"/>
                                      </p:to>
                                    </p:set>
                                  </p:childTnLst>
                                </p:cTn>
                              </p:par>
                            </p:childTnLst>
                          </p:cTn>
                        </p:par>
                        <p:par>
                          <p:cTn id="41" fill="hold">
                            <p:stCondLst>
                              <p:cond delay="2000"/>
                            </p:stCondLst>
                            <p:childTnLst>
                              <p:par>
                                <p:cTn id="42" presetID="42" presetClass="path" presetSubtype="0" accel="50000" decel="50000" fill="hold" nodeType="afterEffect">
                                  <p:stCondLst>
                                    <p:cond delay="0"/>
                                  </p:stCondLst>
                                  <p:childTnLst>
                                    <p:animMotion origin="layout" path="M 0.79288 0.88889 L 1.44288 0.95556 " pathEditMode="relative" rAng="0" ptsTypes="AA">
                                      <p:cBhvr>
                                        <p:cTn id="43"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956877" y="-2020844"/>
            <a:ext cx="3928404" cy="267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mbria" panose="02040503050406030204" pitchFamily="18" charset="0"/>
              <a:ea typeface="Cambria" panose="02040503050406030204" pitchFamily="18" charset="0"/>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grpSp>
        <p:nvGrpSpPr>
          <p:cNvPr id="5" name="Group 4"/>
          <p:cNvGrpSpPr/>
          <p:nvPr/>
        </p:nvGrpSpPr>
        <p:grpSpPr>
          <a:xfrm>
            <a:off x="-364803" y="-259303"/>
            <a:ext cx="10454734" cy="1940804"/>
            <a:chOff x="-28473" y="-122668"/>
            <a:chExt cx="8349983" cy="1940804"/>
          </a:xfrm>
        </p:grpSpPr>
        <p:sp>
          <p:nvSpPr>
            <p:cNvPr id="43" name="Rounded Rectangle 42"/>
            <p:cNvSpPr/>
            <p:nvPr/>
          </p:nvSpPr>
          <p:spPr>
            <a:xfrm>
              <a:off x="2235571" y="247669"/>
              <a:ext cx="6085939" cy="1200131"/>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bạn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tranh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7" name="Picture 12" descr="Cartoon Fish Sticker by Box Office for iOS &amp; Android | GIPHY"/>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473" y="-122668"/>
              <a:ext cx="3450319" cy="19408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887309" y="912633"/>
            <a:ext cx="7304691" cy="2660884"/>
            <a:chOff x="4964765" y="1093448"/>
            <a:chExt cx="3908760" cy="2660884"/>
          </a:xfrm>
        </p:grpSpPr>
        <p:sp>
          <p:nvSpPr>
            <p:cNvPr id="46" name="Rounded Rectangle 45"/>
            <p:cNvSpPr/>
            <p:nvPr/>
          </p:nvSpPr>
          <p:spPr>
            <a:xfrm>
              <a:off x="4964765" y="2201277"/>
              <a:ext cx="3272736" cy="1553055"/>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FF0000"/>
                  </a:solidFill>
                  <a:effectLst/>
                  <a:latin typeface="Cambria" panose="02040503050406030204" pitchFamily="18" charset="0"/>
                  <a:ea typeface="Cambria" panose="02040503050406030204" pitchFamily="18" charset="0"/>
                </a:rPr>
                <a:t>Bạn nam trong tranh gặp khó khăn trong chuyện học tập vì không còn nhớ kiến thức </a:t>
              </a:r>
              <a:r>
                <a:rPr lang="en-US" sz="2800" b="0" i="0" dirty="0" err="1">
                  <a:solidFill>
                    <a:srgbClr val="FF0000"/>
                  </a:solidFill>
                  <a:effectLst/>
                  <a:latin typeface="Cambria" panose="02040503050406030204" pitchFamily="18" charset="0"/>
                  <a:ea typeface="Cambria" panose="02040503050406030204" pitchFamily="18" charset="0"/>
                </a:rPr>
                <a:t>môn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Toán</a:t>
              </a:r>
              <a:r>
                <a:rPr lang="en-US" sz="2800" b="0" i="0" dirty="0">
                  <a:solidFill>
                    <a:srgbClr val="FF0000"/>
                  </a:solidFill>
                  <a:effectLst/>
                  <a:latin typeface="Cambria" panose="02040503050406030204" pitchFamily="18" charset="0"/>
                  <a:ea typeface="Cambria" panose="02040503050406030204" pitchFamily="18" charset="0"/>
                </a:rPr>
                <a:t> </a:t>
              </a:r>
              <a:r>
                <a:rPr lang="vi-VN" sz="2800" b="0" i="0" dirty="0">
                  <a:solidFill>
                    <a:srgbClr val="FF0000"/>
                  </a:solidFill>
                  <a:effectLst/>
                  <a:latin typeface="Cambria" panose="02040503050406030204" pitchFamily="18" charset="0"/>
                  <a:ea typeface="Cambria" panose="02040503050406030204" pitchFamily="18" charset="0"/>
                </a:rPr>
                <a:t>của</a:t>
              </a:r>
              <a:r>
                <a:rPr lang="en-US" sz="2800" b="0" i="0" dirty="0">
                  <a:solidFill>
                    <a:srgbClr val="FF0000"/>
                  </a:solidFill>
                  <a:effectLst/>
                  <a:latin typeface="Cambria" panose="02040503050406030204" pitchFamily="18" charset="0"/>
                  <a:ea typeface="Cambria" panose="02040503050406030204" pitchFamily="18" charset="0"/>
                </a:rPr>
                <a:t> </a:t>
              </a:r>
              <a:r>
                <a:rPr lang="vi-VN" sz="2800" b="0" i="0" dirty="0">
                  <a:solidFill>
                    <a:srgbClr val="FF0000"/>
                  </a:solidFill>
                  <a:effectLst/>
                  <a:latin typeface="Cambria" panose="02040503050406030204" pitchFamily="18" charset="0"/>
                  <a:ea typeface="Cambria" panose="02040503050406030204" pitchFamily="18" charset="0"/>
                </a:rPr>
                <a:t>kì trước</a:t>
              </a:r>
              <a:r>
                <a:rPr lang="en-US" sz="2800" b="0" i="0" dirty="0">
                  <a:solidFill>
                    <a:srgbClr val="FF0000"/>
                  </a:solidFill>
                  <a:effectLst/>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p:txBody>
        </p:sp>
        <p:pic>
          <p:nvPicPr>
            <p:cNvPr id="21" name="Picture 3" descr="C:\Users\ADMIN\Desktop\Doreamon cau ca\allison-mcgrath-crayonsswimming.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40891" y="1093448"/>
              <a:ext cx="1332634" cy="1568700"/>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r5">
            <a:extLst>
              <a:ext uri="{FF2B5EF4-FFF2-40B4-BE49-F238E27FC236}">
                <a16:creationId xmlns:a16="http://schemas.microsoft.com/office/drawing/2014/main" id="{00A977F2-378F-4F36-BF57-1C2301B1C1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18589" y="4741596"/>
            <a:ext cx="2676198" cy="2405197"/>
          </a:xfrm>
          <a:prstGeom prst="rect">
            <a:avLst/>
          </a:prstGeom>
        </p:spPr>
      </p:pic>
      <p:pic>
        <p:nvPicPr>
          <p:cNvPr id="2053" name="Picture 5"/>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783" b="100000" l="1786" r="100000">
                        <a14:backgroundMark x1="32830" y1="18930" x2="30907" y2="19843"/>
                        <a14:backgroundMark x1="36538" y1="20104" x2="35577" y2="21410"/>
                        <a14:backgroundMark x1="77335" y1="28982" x2="57280" y2="37076"/>
                        <a14:backgroundMark x1="25687" y1="59269" x2="22390" y2="64621"/>
                        <a14:backgroundMark x1="10165" y1="44256" x2="7830" y2="49869"/>
                        <a14:backgroundMark x1="54670" y1="61880" x2="54670" y2="63969"/>
                        <a14:backgroundMark x1="49725" y1="58355" x2="49725" y2="59922"/>
                        <a14:backgroundMark x1="45467" y1="60574" x2="45742" y2="63055"/>
                        <a14:backgroundMark x1="41484" y1="64360" x2="42170" y2="65927"/>
                        <a14:backgroundMark x1="34478" y1="65927" x2="34203" y2="66841"/>
                        <a14:backgroundMark x1="53022" y1="76501" x2="52335" y2="80287"/>
                        <a14:backgroundMark x1="62500" y1="55222" x2="62500" y2="57180"/>
                        <a14:backgroundMark x1="54945" y1="57180" x2="54258" y2="59922"/>
                        <a14:backgroundMark x1="57555" y1="53655" x2="55907" y2="54961"/>
                        <a14:backgroundMark x1="30907" y1="28329" x2="30632" y2="32115"/>
                        <a14:backgroundMark x1="41484" y1="29896" x2="40797" y2="32637"/>
                        <a14:backgroundMark x1="39148" y1="38381" x2="38462" y2="40209"/>
                        <a14:backgroundMark x1="45742" y1="35248" x2="45742" y2="37076"/>
                        <a14:backgroundMark x1="24038" y1="36815" x2="23626" y2="38642"/>
                        <a14:backgroundMark x1="20055" y1="34204" x2="20055" y2="36423"/>
                        <a14:backgroundMark x1="16346" y1="27023" x2="21703" y2="26762"/>
                        <a14:backgroundMark x1="14698" y1="24804" x2="13049" y2="26110"/>
                        <a14:backgroundMark x1="52885" y1="50653" x2="51374" y2="52089"/>
                        <a14:backgroundMark x1="55082" y1="45039" x2="53984" y2="46475"/>
                        <a14:backgroundMark x1="63324" y1="42820" x2="60989" y2="44125"/>
                        <a14:backgroundMark x1="58929" y1="43734" x2="57967" y2="44909"/>
                        <a14:backgroundMark x1="56868" y1="47258" x2="56044" y2="49478"/>
                        <a14:backgroundMark x1="75549" y1="36945" x2="74176" y2="39817"/>
                        <a14:backgroundMark x1="70055" y1="40339" x2="68956" y2="41906"/>
                        <a14:backgroundMark x1="74451" y1="52872" x2="72527" y2="55091"/>
                        <a14:backgroundMark x1="82692" y1="66449" x2="81181" y2="68277"/>
                        <a14:backgroundMark x1="78571" y1="77285" x2="78159" y2="78329"/>
                        <a14:backgroundMark x1="90385" y1="75849" x2="89835" y2="77415"/>
                        <a14:backgroundMark x1="91209" y1="66710" x2="91209" y2="68146"/>
                        <a14:backgroundMark x1="68956" y1="66710" x2="68681" y2="68146"/>
                        <a14:backgroundMark x1="82555" y1="47520" x2="81044" y2="49478"/>
                        <a14:backgroundMark x1="34890" y1="69321" x2="34478" y2="71149"/>
                        <a14:backgroundMark x1="30082" y1="74282" x2="30082" y2="75457"/>
                        <a14:backgroundMark x1="15797" y1="77285" x2="16621" y2="78460"/>
                        <a14:backgroundMark x1="20879" y1="80287" x2="20879" y2="81462"/>
                        <a14:backgroundMark x1="21429" y1="50783" x2="19918" y2="51958"/>
                        <a14:backgroundMark x1="16209" y1="49086" x2="15797" y2="50261"/>
                        <a14:backgroundMark x1="14011" y1="48695" x2="12500" y2="50261"/>
                        <a14:backgroundMark x1="41484" y1="53003" x2="40797" y2="55614"/>
                        <a14:backgroundMark x1="38187" y1="48042" x2="37225" y2="50000"/>
                        <a14:backgroundMark x1="31593" y1="45431" x2="31731" y2="46867"/>
                        <a14:backgroundMark x1="44093" y1="24021" x2="40797" y2="25718"/>
                        <a14:backgroundMark x1="51099" y1="24151" x2="50137" y2="25718"/>
                        <a14:backgroundMark x1="65797" y1="20366" x2="64560" y2="22715"/>
                        <a14:backgroundMark x1="57692" y1="29634" x2="55220" y2="31070"/>
                        <a14:backgroundMark x1="51648" y1="29373" x2="50549" y2="30287"/>
                        <a14:backgroundMark x1="25549" y1="27807" x2="25412" y2="29243"/>
                        <a14:backgroundMark x1="33791" y1="34987" x2="32692" y2="36815"/>
                        <a14:backgroundMark x1="36126" y1="36162" x2="35852" y2="37076"/>
                        <a14:backgroundMark x1="60852" y1="73890" x2="60440" y2="75979"/>
                        <a14:backgroundMark x1="51374" y1="85248" x2="51374" y2="86945"/>
                        <a14:backgroundMark x1="48214" y1="87206" x2="47940" y2="88512"/>
                        <a14:backgroundMark x1="44643" y1="70104" x2="43681" y2="72063"/>
                        <a14:backgroundMark x1="38187" y1="73107" x2="37775" y2="74151"/>
                        <a14:backgroundMark x1="33791" y1="61619" x2="33379" y2="63055"/>
                        <a14:backgroundMark x1="20879" y1="65144" x2="20192" y2="67102"/>
                        <a14:backgroundMark x1="20330" y1="60444" x2="17170" y2="62010"/>
                        <a14:backgroundMark x1="13187" y1="53916" x2="14011" y2="54961"/>
                        <a14:backgroundMark x1="62637" y1="59399" x2="60440" y2="60836"/>
                        <a14:backgroundMark x1="57830" y1="60966" x2="57692" y2="62533"/>
                      </a14:backgroundRemoval>
                    </a14:imgEffect>
                  </a14:imgLayer>
                </a14:imgProps>
              </a:ext>
              <a:ext uri="{28A0092B-C50C-407E-A947-70E740481C1C}">
                <a14:useLocalDpi xmlns:a14="http://schemas.microsoft.com/office/drawing/2010/main" val="0"/>
              </a:ext>
            </a:extLst>
          </a:blip>
          <a:srcRect/>
          <a:stretch>
            <a:fillRect/>
          </a:stretch>
        </p:blipFill>
        <p:spPr bwMode="auto">
          <a:xfrm>
            <a:off x="5199388" y="4605899"/>
            <a:ext cx="2514600" cy="2645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Tieng-bong-bong-tu-day-bien-www_tiengdong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566477" y="1736836"/>
            <a:ext cx="609600" cy="609600"/>
          </a:xfrm>
          <a:prstGeom prst="rect">
            <a:avLst/>
          </a:prstGeom>
        </p:spPr>
      </p:pic>
      <p:pic>
        <p:nvPicPr>
          <p:cNvPr id="3" name="Picture 2">
            <a:extLst>
              <a:ext uri="{FF2B5EF4-FFF2-40B4-BE49-F238E27FC236}">
                <a16:creationId xmlns:a16="http://schemas.microsoft.com/office/drawing/2014/main" id="{AFF4F70D-9D09-848D-31E3-F9C3D6A5AD1F}"/>
              </a:ext>
            </a:extLst>
          </p:cNvPr>
          <p:cNvPicPr>
            <a:picLocks noChangeAspect="1"/>
          </p:cNvPicPr>
          <p:nvPr/>
        </p:nvPicPr>
        <p:blipFill>
          <a:blip r:embed="rId18"/>
          <a:stretch>
            <a:fillRect/>
          </a:stretch>
        </p:blipFill>
        <p:spPr>
          <a:xfrm>
            <a:off x="94757" y="2406869"/>
            <a:ext cx="4329242" cy="2929759"/>
          </a:xfrm>
          <a:prstGeom prst="rect">
            <a:avLst/>
          </a:prstGeom>
        </p:spPr>
      </p:pic>
    </p:spTree>
    <p:extLst>
      <p:ext uri="{BB962C8B-B14F-4D97-AF65-F5344CB8AC3E}">
        <p14:creationId xmlns:p14="http://schemas.microsoft.com/office/powerpoint/2010/main" val="404758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1" presetClass="mediacall" presetSubtype="0" fill="hold" nodeType="withEffect">
                                  <p:stCondLst>
                                    <p:cond delay="0"/>
                                  </p:stCondLst>
                                  <p:childTnLst>
                                    <p:cmd type="call" cmd="playFrom(0.0)">
                                      <p:cBhvr>
                                        <p:cTn id="12" dur="11368" fill="hold"/>
                                        <p:tgtEl>
                                          <p:spTgt spid="18"/>
                                        </p:tgtEl>
                                      </p:cBhvr>
                                    </p:cmd>
                                  </p:childTnLst>
                                </p:cTn>
                              </p:par>
                              <p:par>
                                <p:cTn id="13" presetID="42" presetClass="path" presetSubtype="0" accel="50000" decel="50000" fill="hold" nodeType="withEffect">
                                  <p:stCondLst>
                                    <p:cond delay="0"/>
                                  </p:stCondLst>
                                  <p:childTnLst>
                                    <p:animMotion origin="layout" path="M 1.94444E-6 0 L 0.57621 0.71111 " pathEditMode="relative" rAng="0" ptsTypes="AA">
                                      <p:cBhvr>
                                        <p:cTn id="14" dur="5250" fill="hold"/>
                                        <p:tgtEl>
                                          <p:spTgt spid="1027"/>
                                        </p:tgtEl>
                                        <p:attrNameLst>
                                          <p:attrName>ppt_x</p:attrName>
                                          <p:attrName>ppt_y</p:attrName>
                                        </p:attrNameLst>
                                      </p:cBhvr>
                                      <p:rCtr x="28802" y="35556"/>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0.57621 0.71111 L 0.79288 0.88889 " pathEditMode="relative" rAng="0" ptsTypes="AA">
                                      <p:cBhvr>
                                        <p:cTn id="37" dur="2000" fill="hold"/>
                                        <p:tgtEl>
                                          <p:spTgt spid="1027"/>
                                        </p:tgtEl>
                                        <p:attrNameLst>
                                          <p:attrName>ppt_x</p:attrName>
                                          <p:attrName>ppt_y</p:attrName>
                                        </p:attrNameLst>
                                      </p:cBhvr>
                                      <p:rCtr x="10833" y="8889"/>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2053"/>
                                        </p:tgtEl>
                                      </p:cBhvr>
                                    </p:animEffect>
                                    <p:set>
                                      <p:cBhvr>
                                        <p:cTn id="41" dur="1" fill="hold">
                                          <p:stCondLst>
                                            <p:cond delay="499"/>
                                          </p:stCondLst>
                                        </p:cTn>
                                        <p:tgtEl>
                                          <p:spTgt spid="2053"/>
                                        </p:tgtEl>
                                        <p:attrNameLst>
                                          <p:attrName>style.visibility</p:attrName>
                                        </p:attrNameLst>
                                      </p:cBhvr>
                                      <p:to>
                                        <p:strVal val="hidden"/>
                                      </p:to>
                                    </p:set>
                                  </p:childTnLst>
                                </p:cTn>
                              </p:par>
                            </p:childTnLst>
                          </p:cTn>
                        </p:par>
                        <p:par>
                          <p:cTn id="42" fill="hold">
                            <p:stCondLst>
                              <p:cond delay="2500"/>
                            </p:stCondLst>
                            <p:childTnLst>
                              <p:par>
                                <p:cTn id="43" presetID="42" presetClass="path" presetSubtype="0" accel="50000" decel="50000" fill="hold" nodeType="afterEffect">
                                  <p:stCondLst>
                                    <p:cond delay="0"/>
                                  </p:stCondLst>
                                  <p:childTnLst>
                                    <p:animMotion origin="layout" path="M 0.79288 0.88889 L 1.44288 0.95556 " pathEditMode="relative" rAng="0" ptsTypes="AA">
                                      <p:cBhvr>
                                        <p:cTn id="44" dur="2000" fill="hold"/>
                                        <p:tgtEl>
                                          <p:spTgt spid="1027"/>
                                        </p:tgtEl>
                                        <p:attrNameLst>
                                          <p:attrName>ppt_x</p:attrName>
                                          <p:attrName>ppt_y</p:attrName>
                                        </p:attrNameLst>
                                      </p:cBhvr>
                                      <p:rCtr x="32500" y="333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38"/>
                </p:tgtEl>
              </p:cMediaNode>
            </p:audio>
            <p:audio>
              <p:cMediaNode vol="80000">
                <p:cTn id="46"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24" b="100000" l="0" r="100000">
                        <a14:foregroundMark x1="40820" y1="35882" x2="39648" y2="4794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42113" y="891630"/>
            <a:ext cx="4882188" cy="331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lowchart: Connector 13"/>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Flowchart: Connector 14"/>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lowchart: Connector 16"/>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995" y="6238915"/>
            <a:ext cx="1530676" cy="727596"/>
          </a:xfrm>
          <a:prstGeom prst="rect">
            <a:avLst/>
          </a:prstGeom>
        </p:spPr>
      </p:pic>
      <p:pic>
        <p:nvPicPr>
          <p:cNvPr id="20" name="Picture 5" descr="C:\Users\ADMIN\Desktop\Doreamon cau ca\source (1).gif">
            <a:hlinkClick r:id="" action="ppaction://noaction"/>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64009" y="5395333"/>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Doreamon cau ca\seahorse-animated-clipart-1.jpg"/>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01996" y="3044195"/>
            <a:ext cx="1688337" cy="1741130"/>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Connector 28"/>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8"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690648" y="4131995"/>
            <a:ext cx="609600" cy="609600"/>
          </a:xfrm>
          <a:prstGeom prst="rect">
            <a:avLst/>
          </a:prstGeom>
        </p:spPr>
      </p:pic>
      <p:pic>
        <p:nvPicPr>
          <p:cNvPr id="41" name="r5">
            <a:extLst>
              <a:ext uri="{FF2B5EF4-FFF2-40B4-BE49-F238E27FC236}">
                <a16:creationId xmlns:a16="http://schemas.microsoft.com/office/drawing/2014/main" id="{00A977F2-378F-4F36-BF57-1C2301B1C1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75652" y="5090179"/>
            <a:ext cx="1658018" cy="1490122"/>
          </a:xfrm>
          <a:prstGeom prst="rect">
            <a:avLst/>
          </a:prstGeom>
        </p:spPr>
      </p:pic>
      <p:pic>
        <p:nvPicPr>
          <p:cNvPr id="7" name="Picture 12" descr="Cartoon Fish Sticker by Box Office for iOS &amp; Android | GIPHY"/>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82250" y="3466393"/>
            <a:ext cx="3450319" cy="19408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Káº¿t quáº£ hÃ¬nh áº£nh cho win text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010400" y="201628"/>
            <a:ext cx="3343032" cy="3343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71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38"/>
                </p:tgtEl>
              </p:cMediaNode>
            </p:audio>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TotalTime>
  <Words>1078</Words>
  <Application>Microsoft Office PowerPoint</Application>
  <PresentationFormat>Widescreen</PresentationFormat>
  <Paragraphs>51</Paragraphs>
  <Slides>30</Slides>
  <Notes>3</Notes>
  <HiddenSlides>0</HiddenSlides>
  <MMClips>12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30</vt:i4>
      </vt:variant>
    </vt:vector>
  </HeadingPairs>
  <TitlesOfParts>
    <vt:vector size="39" baseType="lpstr">
      <vt:lpstr>等线</vt:lpstr>
      <vt:lpstr>Arial</vt:lpstr>
      <vt:lpstr>Calibri</vt:lpstr>
      <vt:lpstr>Calibri Light</vt:lpstr>
      <vt:lpstr>Cambria</vt:lpstr>
      <vt:lpstr>Times New Roman</vt:lpstr>
      <vt:lpstr>Office 主题​​</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ASUS</cp:lastModifiedBy>
  <cp:revision>64</cp:revision>
  <dcterms:created xsi:type="dcterms:W3CDTF">2024-07-25T04:00:23Z</dcterms:created>
  <dcterms:modified xsi:type="dcterms:W3CDTF">2024-11-05T16:19:18Z</dcterms:modified>
</cp:coreProperties>
</file>