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657" r:id="rId2"/>
    <p:sldId id="687" r:id="rId3"/>
    <p:sldId id="296" r:id="rId4"/>
    <p:sldId id="769" r:id="rId5"/>
    <p:sldId id="771" r:id="rId6"/>
    <p:sldId id="770" r:id="rId7"/>
    <p:sldId id="772" r:id="rId8"/>
    <p:sldId id="773" r:id="rId9"/>
    <p:sldId id="774" r:id="rId10"/>
    <p:sldId id="775" r:id="rId11"/>
    <p:sldId id="776" r:id="rId12"/>
    <p:sldId id="777" r:id="rId13"/>
    <p:sldId id="698" r:id="rId14"/>
    <p:sldId id="759" r:id="rId15"/>
    <p:sldId id="264" r:id="rId16"/>
    <p:sldId id="343" r:id="rId17"/>
    <p:sldId id="344" r:id="rId18"/>
    <p:sldId id="345" r:id="rId19"/>
    <p:sldId id="346" r:id="rId20"/>
    <p:sldId id="347" r:id="rId21"/>
    <p:sldId id="716" r:id="rId22"/>
  </p:sldIdLst>
  <p:sldSz cx="12161838" cy="6858000"/>
  <p:notesSz cx="6858000" cy="9144000"/>
  <p:embeddedFontLst>
    <p:embeddedFont>
      <p:font typeface=".TMC-Ong Do"/>
      <p:regular r:id="rId24"/>
    </p:embeddedFont>
    <p:embeddedFont>
      <p:font typeface="Poppins" panose="00000500000000000000" charset="0"/>
      <p:regular r:id="rId25"/>
      <p:bold r:id="rId26"/>
      <p:italic r:id="rId27"/>
      <p:boldItalic r:id="rId28"/>
    </p:embeddedFont>
    <p:embeddedFont>
      <p:font typeface="Londrina Solid" panose="00000500000000000000" charset="0"/>
      <p:regular r:id="rId29"/>
    </p:embeddedFont>
    <p:embeddedFont>
      <p:font typeface="AvantGarde" panose="00000400000000000000" charset="0"/>
      <p:regular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EB"/>
    <a:srgbClr val="F8D2E4"/>
    <a:srgbClr val="CCC9E4"/>
    <a:srgbClr val="CBE6F7"/>
    <a:srgbClr val="FFFFFF"/>
    <a:srgbClr val="D1EDF8"/>
    <a:srgbClr val="CAF5B5"/>
    <a:srgbClr val="AED9F3"/>
    <a:srgbClr val="FED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140157-ECE1-4FC2-97AC-F8D410F6F7BB}">
  <a:tblStyle styleId="{03140157-ECE1-4FC2-97AC-F8D410F6F7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5" autoAdjust="0"/>
    <p:restoredTop sz="88398" autoAdjust="0"/>
  </p:normalViewPr>
  <p:slideViewPr>
    <p:cSldViewPr snapToGrid="0">
      <p:cViewPr varScale="1">
        <p:scale>
          <a:sx n="76" d="100"/>
          <a:sy n="76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Chào mừng các em đến với tiết học TV ngày hôm nay nhé!</a:t>
            </a:r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34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12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1551c9198ce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85800"/>
            <a:ext cx="6078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1" name="Google Shape;4381;g1551c9198ce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8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1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48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4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7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5093719">
            <a:off x="11286377" y="2422547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" name="Google Shape;27;p4"/>
          <p:cNvGrpSpPr/>
          <p:nvPr/>
        </p:nvGrpSpPr>
        <p:grpSpPr>
          <a:xfrm>
            <a:off x="325692" y="3349900"/>
            <a:ext cx="278842" cy="260000"/>
            <a:chOff x="2803325" y="4061175"/>
            <a:chExt cx="209650" cy="195000"/>
          </a:xfrm>
        </p:grpSpPr>
        <p:sp>
          <p:nvSpPr>
            <p:cNvPr id="28" name="Google Shape;28;p4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4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4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4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" name="Google Shape;34;p4"/>
          <p:cNvSpPr/>
          <p:nvPr/>
        </p:nvSpPr>
        <p:spPr>
          <a:xfrm rot="597038">
            <a:off x="11455635" y="5610352"/>
            <a:ext cx="254001" cy="242072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1145" y="-317936"/>
            <a:ext cx="2160405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001" y="-453541"/>
            <a:ext cx="2944551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53361" y="-248837"/>
            <a:ext cx="2160405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27069" y="-384443"/>
            <a:ext cx="2944551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7238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43923" y="5721742"/>
            <a:ext cx="609104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897916" y="6060025"/>
            <a:ext cx="472857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16520" y="6415652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4397" y="4020383"/>
            <a:ext cx="357525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49643" y="2443934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09366" y="719821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52487" y="2925819"/>
            <a:ext cx="357526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388783" y="4705479"/>
            <a:ext cx="284930" cy="330354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66625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54527" y="2244605"/>
            <a:ext cx="6653567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54527" y="3372597"/>
            <a:ext cx="6653567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68860" y="6144053"/>
            <a:ext cx="24038292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491" y="-188798"/>
            <a:ext cx="335427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8999832" y="-188798"/>
            <a:ext cx="335427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1177" y="5416959"/>
            <a:ext cx="2211510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57746" y="5787599"/>
            <a:ext cx="1428313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29523" y="5745256"/>
            <a:ext cx="641505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7750" y="6464513"/>
            <a:ext cx="48772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28745" y="6543670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5534" y="4512560"/>
            <a:ext cx="357518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20072" y="316025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2570980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48747" y="1568467"/>
            <a:ext cx="10264543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44971" y="292533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281244" y="347126"/>
            <a:ext cx="8884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13255" y="149639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30063" y="454423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15374" y="180666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36992" y="14965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1971644" y="738327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62520" y="564825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25584" y="3067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2275" y="4312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407" y="19883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2866" y="347110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06997" y="3471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26624" y="132371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2591" y="1922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1629" y="408489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6525" y="1661057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74918" y="404658"/>
            <a:ext cx="8884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44124" y="120735"/>
            <a:ext cx="8888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19269" y="306743"/>
            <a:ext cx="8888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69621" y="120755"/>
            <a:ext cx="8880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33308" y="120723"/>
            <a:ext cx="8888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24184" y="294224"/>
            <a:ext cx="8888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679274" y="1760013"/>
            <a:ext cx="89060" cy="888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18858" y="2278952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17448" y="1988451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02757" y="1125468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0510" y="952251"/>
            <a:ext cx="89020" cy="8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26337" y="404759"/>
            <a:ext cx="89100" cy="88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55493" y="2671141"/>
            <a:ext cx="89100" cy="888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29363" y="183769"/>
            <a:ext cx="89020" cy="8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292934" y="119698"/>
            <a:ext cx="8880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880220" y="564875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2147" y="183741"/>
            <a:ext cx="89060" cy="888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60669" y="192363"/>
            <a:ext cx="89060" cy="888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5970" y="776088"/>
            <a:ext cx="89020" cy="8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1624" y="431334"/>
            <a:ext cx="89107" cy="888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0480" y="166100"/>
            <a:ext cx="89107" cy="888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594" y="837165"/>
            <a:ext cx="8884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6752" y="2549082"/>
            <a:ext cx="8880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80266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472784" y="399490"/>
            <a:ext cx="278839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191987" y="3102436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84013" y="63032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5692" y="1787267"/>
            <a:ext cx="278842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 rot="10800000" flipH="1">
            <a:off x="9126267" y="4520483"/>
            <a:ext cx="4009277" cy="2723751"/>
          </a:xfrm>
          <a:custGeom>
            <a:avLst/>
            <a:gdLst/>
            <a:ahLst/>
            <a:cxnLst/>
            <a:rect l="l" t="t" r="r" b="b"/>
            <a:pathLst>
              <a:path w="95947" h="58504" extrusionOk="0">
                <a:moveTo>
                  <a:pt x="95947" y="58504"/>
                </a:moveTo>
                <a:cubicBezTo>
                  <a:pt x="95193" y="47952"/>
                  <a:pt x="81683" y="40797"/>
                  <a:pt x="71375" y="38418"/>
                </a:cubicBezTo>
                <a:cubicBezTo>
                  <a:pt x="59730" y="35731"/>
                  <a:pt x="45114" y="37898"/>
                  <a:pt x="36663" y="29447"/>
                </a:cubicBezTo>
                <a:cubicBezTo>
                  <a:pt x="35058" y="27842"/>
                  <a:pt x="33783" y="24664"/>
                  <a:pt x="35103" y="22817"/>
                </a:cubicBezTo>
                <a:cubicBezTo>
                  <a:pt x="36689" y="20597"/>
                  <a:pt x="40916" y="19423"/>
                  <a:pt x="43098" y="21061"/>
                </a:cubicBezTo>
                <a:cubicBezTo>
                  <a:pt x="45055" y="22530"/>
                  <a:pt x="46256" y="25854"/>
                  <a:pt x="45243" y="28082"/>
                </a:cubicBezTo>
                <a:cubicBezTo>
                  <a:pt x="43979" y="30864"/>
                  <a:pt x="39907" y="31584"/>
                  <a:pt x="36858" y="31787"/>
                </a:cubicBezTo>
                <a:cubicBezTo>
                  <a:pt x="28329" y="32356"/>
                  <a:pt x="25203" y="19145"/>
                  <a:pt x="20672" y="11896"/>
                </a:cubicBezTo>
                <a:cubicBezTo>
                  <a:pt x="16458" y="5154"/>
                  <a:pt x="7950" y="0"/>
                  <a:pt x="0" y="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 rot="10800000" flipH="1">
            <a:off x="-780298" y="-360876"/>
            <a:ext cx="4480688" cy="1428733"/>
          </a:xfrm>
          <a:custGeom>
            <a:avLst/>
            <a:gdLst/>
            <a:ahLst/>
            <a:cxnLst/>
            <a:rect l="l" t="t" r="r" b="b"/>
            <a:pathLst>
              <a:path w="134754" h="42862" extrusionOk="0">
                <a:moveTo>
                  <a:pt x="0" y="934"/>
                </a:moveTo>
                <a:cubicBezTo>
                  <a:pt x="11088" y="12022"/>
                  <a:pt x="31155" y="14070"/>
                  <a:pt x="46218" y="9710"/>
                </a:cubicBezTo>
                <a:cubicBezTo>
                  <a:pt x="51328" y="8231"/>
                  <a:pt x="62235" y="4971"/>
                  <a:pt x="59284" y="544"/>
                </a:cubicBezTo>
                <a:cubicBezTo>
                  <a:pt x="58014" y="-1361"/>
                  <a:pt x="52669" y="2365"/>
                  <a:pt x="53629" y="4444"/>
                </a:cubicBezTo>
                <a:cubicBezTo>
                  <a:pt x="60035" y="18324"/>
                  <a:pt x="83431" y="11324"/>
                  <a:pt x="98482" y="14000"/>
                </a:cubicBezTo>
                <a:cubicBezTo>
                  <a:pt x="113695" y="16704"/>
                  <a:pt x="134754" y="27411"/>
                  <a:pt x="134754" y="42862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68115" y="2017356"/>
            <a:ext cx="278839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287317" y="5544102"/>
            <a:ext cx="840452" cy="11783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0792" y="6372926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5692" y="2474933"/>
            <a:ext cx="278842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64069" y="699856"/>
            <a:ext cx="278839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36464" y="3720014"/>
            <a:ext cx="840324" cy="11782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89704" y="1572593"/>
            <a:ext cx="1182263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0606" y="3614933"/>
            <a:ext cx="278842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795428" y="5625334"/>
            <a:ext cx="835581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12812" y="6223897"/>
            <a:ext cx="2557725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07552" y="-257886"/>
            <a:ext cx="2537511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6231" y="5821547"/>
            <a:ext cx="699398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576878" y="5821547"/>
            <a:ext cx="699398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42425" y="6514833"/>
            <a:ext cx="472845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441" y="-257886"/>
            <a:ext cx="2537511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22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7241" y="-79"/>
            <a:ext cx="12957101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57682" y="713269"/>
            <a:ext cx="1024728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17523" y="5689880"/>
            <a:ext cx="1657011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1916" y="5689880"/>
            <a:ext cx="1657011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5729" y="2005742"/>
            <a:ext cx="362246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67264" y="539727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020" y="4374130"/>
            <a:ext cx="357515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58519" y="3227920"/>
            <a:ext cx="357519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29435" y="6384938"/>
            <a:ext cx="357519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344303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05157" y="2837248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199960" y="3239397"/>
            <a:ext cx="486696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47235" y="7671934"/>
            <a:ext cx="4866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  <p:sldLayoutId id="2147483658" r:id="rId4"/>
    <p:sldLayoutId id="2147483673" r:id="rId5"/>
    <p:sldLayoutId id="2147483676" r:id="rId6"/>
    <p:sldLayoutId id="2147483677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19.xml"/><Relationship Id="rId3" Type="http://schemas.openxmlformats.org/officeDocument/2006/relationships/audio" Target="../media/media1.mp3"/><Relationship Id="rId21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slide" Target="slide16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18.xml"/><Relationship Id="rId20" Type="http://schemas.openxmlformats.org/officeDocument/2006/relationships/slide" Target="slide20.xml"/><Relationship Id="rId1" Type="http://schemas.openxmlformats.org/officeDocument/2006/relationships/tags" Target="../tags/tag16.xml"/><Relationship Id="rId6" Type="http://schemas.openxmlformats.org/officeDocument/2006/relationships/slide" Target="slide15.xml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slide" Target="slide21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Relationship Id="rId14" Type="http://schemas.openxmlformats.org/officeDocument/2006/relationships/slide" Target="slide17.xml"/><Relationship Id="rId22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11" Type="http://schemas.openxmlformats.org/officeDocument/2006/relationships/slide" Target="slide15.xml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audio" Target="../media/audio5.wav"/><Relationship Id="rId11" Type="http://schemas.openxmlformats.org/officeDocument/2006/relationships/slide" Target="slide15.xml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png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11" Type="http://schemas.openxmlformats.org/officeDocument/2006/relationships/slide" Target="slide15.xml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slide" Target="slide15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6B367-5573-CF02-F421-B8E9B4B03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0831" r="3168" b="22375"/>
          <a:stretch/>
        </p:blipFill>
        <p:spPr>
          <a:xfrm>
            <a:off x="1078608" y="1872636"/>
            <a:ext cx="10004622" cy="51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0" y="8484"/>
            <a:ext cx="12161838" cy="2925216"/>
          </a:xfrm>
          <a:prstGeom prst="rect">
            <a:avLst/>
          </a:prstGeom>
          <a:solidFill>
            <a:srgbClr val="ECE84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6152">
              <a:buClrTx/>
              <a:defRPr/>
            </a:pPr>
            <a:endParaRPr lang="en-US" sz="5852">
              <a:solidFill>
                <a:srgbClr val="FFFFFF"/>
              </a:solidFill>
              <a:latin typeface="AvantGard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32DA01-7CB2-FB25-FA47-31846B3875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137" b="15234"/>
          <a:stretch/>
        </p:blipFill>
        <p:spPr>
          <a:xfrm>
            <a:off x="-158617" y="9226547"/>
            <a:ext cx="12320455" cy="548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22560" y="131409"/>
            <a:ext cx="1885492" cy="174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88900" y="643042"/>
            <a:ext cx="778403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0" y="347108"/>
            <a:ext cx="110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3. </a:t>
            </a:r>
            <a:r>
              <a:rPr lang="vi-VN" sz="2800" b="1"/>
              <a:t>Trong đoạn thơ dưới đây, những vật và hiện tượng tự nhiên nào được nhân hoá? Chúng được nhân hoá bằng cách nào?</a:t>
            </a:r>
            <a:endParaRPr lang="en-US" sz="2800" b="1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12667E6-7AEC-3D12-D829-5D43757BA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869174"/>
              </p:ext>
            </p:extLst>
          </p:nvPr>
        </p:nvGraphicFramePr>
        <p:xfrm>
          <a:off x="802091" y="2007085"/>
          <a:ext cx="10557651" cy="3870960"/>
        </p:xfrm>
        <a:graphic>
          <a:graphicData uri="http://schemas.openxmlformats.org/drawingml/2006/table">
            <a:tbl>
              <a:tblPr firstRow="1" bandRow="1">
                <a:tableStyleId>{03140157-ECE1-4FC2-97AC-F8D410F6F7BB}</a:tableStyleId>
              </a:tblPr>
              <a:tblGrid>
                <a:gridCol w="1197190">
                  <a:extLst>
                    <a:ext uri="{9D8B030D-6E8A-4147-A177-3AD203B41FA5}">
                      <a16:colId xmlns:a16="http://schemas.microsoft.com/office/drawing/2014/main" val="4201476452"/>
                    </a:ext>
                  </a:extLst>
                </a:gridCol>
                <a:gridCol w="4429842">
                  <a:extLst>
                    <a:ext uri="{9D8B030D-6E8A-4147-A177-3AD203B41FA5}">
                      <a16:colId xmlns:a16="http://schemas.microsoft.com/office/drawing/2014/main" val="620099839"/>
                    </a:ext>
                  </a:extLst>
                </a:gridCol>
                <a:gridCol w="4930619">
                  <a:extLst>
                    <a:ext uri="{9D8B030D-6E8A-4147-A177-3AD203B41FA5}">
                      <a16:colId xmlns:a16="http://schemas.microsoft.com/office/drawing/2014/main" val="155549691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STT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Vật, hiện tượng tự nhiên được nhân hoá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Cách nhân hoá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58162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Mầm cây</a:t>
                      </a:r>
                      <a:r>
                        <a:rPr lang="en-US" sz="2800" b="1" i="1"/>
                        <a:t> tỉnh giấc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n-US" sz="2800"/>
                        <a:t>Dùng từ chỉ hoạt động, đặc điểm của người để nói hoạt động, đặc điểm của vật.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88006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Hạt mưa </a:t>
                      </a:r>
                      <a:r>
                        <a:rPr lang="en-US" sz="2800" b="1" i="1"/>
                        <a:t>trốn tìm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bế lũ con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87352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Cây đào </a:t>
                      </a:r>
                      <a:r>
                        <a:rPr lang="en-US" sz="2800" b="1" i="1"/>
                        <a:t>lim dim, cười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rạch ngang trời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84893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Quất </a:t>
                      </a:r>
                      <a:r>
                        <a:rPr lang="en-US" sz="2800" b="1" i="1"/>
                        <a:t>gom nắng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ghé xuống sân, khanh khách cười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8146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91E40EE-B473-9105-C761-1DEE60305073}"/>
              </a:ext>
            </a:extLst>
          </p:cNvPr>
          <p:cNvSpPr/>
          <p:nvPr/>
        </p:nvSpPr>
        <p:spPr>
          <a:xfrm>
            <a:off x="2107770" y="3022599"/>
            <a:ext cx="3502616" cy="604003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7BEF9-01F6-FF40-F5D1-B526D207C822}"/>
              </a:ext>
            </a:extLst>
          </p:cNvPr>
          <p:cNvSpPr/>
          <p:nvPr/>
        </p:nvSpPr>
        <p:spPr>
          <a:xfrm>
            <a:off x="2107770" y="3728469"/>
            <a:ext cx="3502616" cy="604003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8E69C-1991-3787-2880-E0065B8ADD3E}"/>
              </a:ext>
            </a:extLst>
          </p:cNvPr>
          <p:cNvSpPr/>
          <p:nvPr/>
        </p:nvSpPr>
        <p:spPr>
          <a:xfrm>
            <a:off x="2107769" y="4501255"/>
            <a:ext cx="3973149" cy="604003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19838-B439-613F-CE71-ABC8039CA4CC}"/>
              </a:ext>
            </a:extLst>
          </p:cNvPr>
          <p:cNvSpPr/>
          <p:nvPr/>
        </p:nvSpPr>
        <p:spPr>
          <a:xfrm>
            <a:off x="2107769" y="5189650"/>
            <a:ext cx="3973149" cy="604003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5137C1-B4BE-6AC3-ED4B-D244C80BB087}"/>
              </a:ext>
            </a:extLst>
          </p:cNvPr>
          <p:cNvSpPr/>
          <p:nvPr/>
        </p:nvSpPr>
        <p:spPr>
          <a:xfrm>
            <a:off x="6454785" y="3640563"/>
            <a:ext cx="4873961" cy="1549087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9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0" y="347108"/>
            <a:ext cx="110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4. Đặt 1 – 2 câu về con vật, cây cối, đồ vật,… trong đó có sử dụng biện pháp nhân hoá.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805004-A558-DA92-D12F-53FDDE7F8096}"/>
              </a:ext>
            </a:extLst>
          </p:cNvPr>
          <p:cNvGrpSpPr/>
          <p:nvPr/>
        </p:nvGrpSpPr>
        <p:grpSpPr>
          <a:xfrm>
            <a:off x="2514264" y="1678651"/>
            <a:ext cx="6551465" cy="4832241"/>
            <a:chOff x="1362390" y="626100"/>
            <a:chExt cx="8186343" cy="60380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0329FC-F7BF-1B19-EDFB-15BE6A4BB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2390" y="626100"/>
              <a:ext cx="6703922" cy="5605800"/>
            </a:xfrm>
            <a:prstGeom prst="rect">
              <a:avLst/>
            </a:prstGeom>
          </p:spPr>
        </p:pic>
        <p:pic>
          <p:nvPicPr>
            <p:cNvPr id="12" name="Picture 2" descr="Viết mực nước Thiên Long Gel-08 Sunbeam | Thanh Thanh">
              <a:extLst>
                <a:ext uri="{FF2B5EF4-FFF2-40B4-BE49-F238E27FC236}">
                  <a16:creationId xmlns:a16="http://schemas.microsoft.com/office/drawing/2014/main" id="{C98C1FC4-8EFC-2C3E-F435-433AF9FD4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" t="22295" r="87291"/>
            <a:stretch/>
          </p:blipFill>
          <p:spPr bwMode="auto">
            <a:xfrm rot="1040063">
              <a:off x="8844195" y="1335196"/>
              <a:ext cx="704538" cy="532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41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0" y="347108"/>
            <a:ext cx="110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4. Đặt 1 – 2 câu về con vật, cây cối, đồ vật,… trong đó có sử dụng biện pháp nhân hoá.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1857D-4B2A-F7C3-B9BE-7677F8A57C4D}"/>
              </a:ext>
            </a:extLst>
          </p:cNvPr>
          <p:cNvSpPr txBox="1"/>
          <p:nvPr/>
        </p:nvSpPr>
        <p:spPr>
          <a:xfrm>
            <a:off x="569170" y="1708375"/>
            <a:ext cx="11023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/>
              <a:t>- Gia đình mây đang </a:t>
            </a:r>
            <a:r>
              <a:rPr lang="en-US" sz="4000" b="1"/>
              <a:t>rủ nhau dạo chơi</a:t>
            </a:r>
            <a:r>
              <a:rPr lang="en-US" sz="4000"/>
              <a:t> trên bầu trời trong xanh.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0CC05-DFA4-0A04-DA86-D54B26D2894D}"/>
              </a:ext>
            </a:extLst>
          </p:cNvPr>
          <p:cNvSpPr txBox="1"/>
          <p:nvPr/>
        </p:nvSpPr>
        <p:spPr>
          <a:xfrm>
            <a:off x="569170" y="3429000"/>
            <a:ext cx="11023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/>
              <a:t>- Cây ngô đồng cổ thụ </a:t>
            </a:r>
            <a:r>
              <a:rPr lang="en-US" sz="4000" b="1"/>
              <a:t>vươn những cánh tay</a:t>
            </a:r>
            <a:r>
              <a:rPr lang="en-US" sz="4000"/>
              <a:t>  che bóng mát cho cả xóm làng.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3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903461B4-AE7E-FADC-FF2B-E8FFDFA7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79A0BB-009B-3263-8574-69D2F4E06F52}"/>
              </a:ext>
            </a:extLst>
          </p:cNvPr>
          <p:cNvGrpSpPr/>
          <p:nvPr/>
        </p:nvGrpSpPr>
        <p:grpSpPr>
          <a:xfrm>
            <a:off x="4826447" y="685800"/>
            <a:ext cx="5841553" cy="2743200"/>
            <a:chOff x="6426647" y="1074601"/>
            <a:chExt cx="5163541" cy="249366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7E1FCCB-C964-8B61-DA11-FA1148149333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68651"/>
                <a:gd name="adj2" fmla="val 36279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C822D-5BF6-6B99-7E01-5F7F065F9CDD}"/>
                </a:ext>
              </a:extLst>
            </p:cNvPr>
            <p:cNvSpPr txBox="1"/>
            <p:nvPr/>
          </p:nvSpPr>
          <p:spPr>
            <a:xfrm>
              <a:off x="7243903" y="1524061"/>
              <a:ext cx="3529027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Bạn cần ghi nhớ gì trong bài học hôm nay?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61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8ACA0-7E14-C45A-B758-2263C1427FF2}"/>
              </a:ext>
            </a:extLst>
          </p:cNvPr>
          <p:cNvGrpSpPr/>
          <p:nvPr/>
        </p:nvGrpSpPr>
        <p:grpSpPr>
          <a:xfrm>
            <a:off x="2094950" y="615518"/>
            <a:ext cx="7971937" cy="5285999"/>
            <a:chOff x="2094950" y="615518"/>
            <a:chExt cx="7971937" cy="52859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90AD62-AE2D-6640-042F-7C1801B0D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991"/>
            <a:stretch/>
          </p:blipFill>
          <p:spPr>
            <a:xfrm>
              <a:off x="2094950" y="615518"/>
              <a:ext cx="7971937" cy="5285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6FD922-0B30-DD08-43EF-C174E2755311}"/>
                </a:ext>
              </a:extLst>
            </p:cNvPr>
            <p:cNvSpPr txBox="1"/>
            <p:nvPr/>
          </p:nvSpPr>
          <p:spPr>
            <a:xfrm>
              <a:off x="2909348" y="2945768"/>
              <a:ext cx="634313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/>
                <a:t>MỞ RỘNG</a:t>
              </a:r>
            </a:p>
            <a:p>
              <a:pPr algn="ctr"/>
              <a:r>
                <a:rPr lang="en-US" sz="3600" b="1"/>
                <a:t>VẬN DỤNG</a:t>
              </a:r>
            </a:p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GAME: </a:t>
              </a:r>
            </a:p>
            <a:p>
              <a:pPr algn="ctr"/>
              <a:r>
                <a:rPr lang="en-US" sz="3600" b="1">
                  <a:solidFill>
                    <a:srgbClr val="FF0000"/>
                  </a:solidFill>
                </a:rPr>
                <a:t>GIẢI CỨU HEO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16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6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37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5514" y="3076625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116" y="0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2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498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4631" y="1551493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6268" y="1122803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18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07886" y="2105229"/>
            <a:ext cx="1341236" cy="1024217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  <a:extLst>
              <a:ext uri="{FF2B5EF4-FFF2-40B4-BE49-F238E27FC236}">
                <a16:creationId xmlns:a16="http://schemas.microsoft.com/office/drawing/2014/main" id="{6B0DADC4-801D-6900-F96D-D939BE6CD9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59459" y="1367439"/>
            <a:ext cx="1005927" cy="13534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62200" y="8483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Heo mẹ đang đi vắng. Quái vật heo xuất hiện để ăn thịt các chú heo con. Các bạn hãy giúp những chú heo con đi trốn quái vật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Map select.wav"/>
          </p:stSnd>
        </p:sndAc>
      </p:transition>
    </mc:Choice>
    <mc:Fallback xmlns="">
      <p:transition spd="slow">
        <p:circle/>
        <p:sndAc>
          <p:stSnd>
            <p:snd r:embed="rId22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6 -0.00648 L -0.01866 -0.00648 C -0.02545 -0.01297 -0.03211 -0.02037 -0.03903 -0.02593 C -0.04151 -0.02778 -0.04451 -0.03056 -0.04686 -0.02871 C -0.05339 -0.02361 -0.06409 -0.00648 -0.06409 -0.00648 C -0.06618 3.33333E-6 -0.06905 0.00602 -0.07035 0.01296 C -0.07662 0.04629 -0.07832 0.06944 -0.08132 0.10185 C -0.0808 0.11296 -0.07819 0.12453 -0.07975 0.13518 C -0.08041 0.13889 -0.08419 0.13449 -0.08602 0.1324 C -0.08798 0.13055 -0.08902 0.12639 -0.09072 0.12407 C -0.0932 0.12106 -0.1026 0.11435 -0.10482 0.11296 C -0.1069 0.1118 -0.10912 0.1118 -0.11108 0.11018 C -0.11434 0.10787 -0.11735 0.10463 -0.12048 0.10185 C -0.12779 0.10277 -0.13523 0.10324 -0.14241 0.10463 C -0.14411 0.10509 -0.14606 0.10532 -0.14711 0.1074 C -0.14933 0.11134 -0.14998 0.11713 -0.15181 0.12129 C -0.16956 0.1618 -0.14998 0.11088 -0.1612 0.14074 C -0.16382 0.13889 -0.16656 0.1375 -0.16904 0.13518 C -0.18235 0.1243 -0.18561 0.11944 -0.1988 0.11018 C -0.2035 0.10717 -0.2082 0.10463 -0.2129 0.10185 C -0.21916 0.1037 -0.22569 0.10416 -0.23169 0.1074 C -0.23939 0.1118 -0.2377 0.11666 -0.23952 0.12685 C -0.24553 0.15833 -0.24057 0.12523 -0.24422 0.15208 C -0.27725 0.13518 -0.22817 0.1618 -0.26928 0.1324 C -0.28456 0.12176 -0.30009 0.12176 -0.31628 0.11852 C -0.34656 0.12129 -0.37697 0.12152 -0.40713 0.12685 C -0.40908 0.12731 -0.40908 0.13264 -0.41026 0.13518 C -0.41169 0.13842 -0.41339 0.14074 -0.41496 0.14352 C -0.43167 0.12685 -0.42031 0.13657 -0.44002 0.12407 C -0.44433 0.12152 -0.44824 0.11759 -0.45255 0.11574 C -0.45934 0.11296 -0.46613 0.11203 -0.47291 0.11018 C -0.47866 0.11111 -0.48479 0.10972 -0.49014 0.11296 C -0.49171 0.11389 -0.4908 0.11898 -0.49171 0.12129 C -0.4921 0.12222 -0.49275 0.12129 -0.49328 0.12129 L -0.49328 0.12129 " pathEditMode="relative" ptsTypes="AAAAAAAAAAAAAAAAAAAAAAAAAAAAAAAAA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1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64707" y="2539594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Mọi sự vật, hiện tượng đều có thể được sử dụng biện pháp nhân hoá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364707" y="4016871"/>
            <a:ext cx="9646193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</a:t>
            </a:r>
            <a:r>
              <a:rPr lang="en-US" sz="40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Chỉ nói về loài vật mới dùng được biện pháp nhân hoá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31" y="2715037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66" y="445273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364707" y="5525949"/>
            <a:ext cx="9646193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Chỉ nói về cây cối mới dùng được biện pháp nhân hoá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66" y="5890622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55923" y="326613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 viết hoặc nói về sự vật nào chúng ta có thể dùng biện pháp nhân hoá?</a:t>
            </a:r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32821" y="5257800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           </a:t>
            </a:r>
            <a:r>
              <a:rPr lang="en-US" sz="40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Chị tre chải tóc bờ ao</a:t>
            </a:r>
          </a:p>
          <a:p>
            <a:pPr lvl="0">
              <a:buClrTx/>
              <a:defRPr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   Đàn mây áo trắng ghé vào soi gương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32821" y="3780716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    Có công mài sắt, có ngày nên kim.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17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568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32821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    Thắng không kiêu, bại không nản.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09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55923" y="326613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nào dưới đây có sử dụng</a:t>
            </a:r>
          </a:p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biện pháp nhân hoá?</a:t>
            </a:r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2" descr="Sun GIFs - Get the best GIF on GIPHY">
            <a:hlinkClick r:id="rId11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1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117600" y="2446480"/>
            <a:ext cx="97536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</a:t>
            </a:r>
            <a:r>
              <a:rPr lang="en-US" sz="40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Kẻ giúp công người giúp của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117600" y="3923757"/>
            <a:ext cx="97536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Ông sảo ông sao/ Ông vào cửa sổ/ Ông ở với tôi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601" y="23724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533" y="425975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117600" y="5432835"/>
            <a:ext cx="97536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      Trăng khoe trăng tỏ hơn đèn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540" y="575122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24205" y="311798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nào dưới đây không sử dụng </a:t>
            </a:r>
          </a:p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biện pháp so sánh?</a:t>
            </a:r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2" descr="Sun GIFs - Get the best GIF on GIPHY">
            <a:hlinkClick r:id="rId11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1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38629" y="3816048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2400"/>
              <a:t>Nhân hoá là gọi hoặc kể, tả con vật, cây cối, đồ vật, hiện tượng tự nhiên,… bằng những từ ngữ vốn được dùng để gọi hoặc kể, tả người; làm cho chúng trở nên gần gũi, sinh động hơn.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38629" y="5275630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</a:t>
            </a:r>
            <a:r>
              <a:rPr lang="en-US" sz="2400"/>
              <a:t>Nhân hoá là làm cho các sự vật trở nên gần gũi, sinh động hơn bằng cách thêm vào các yếu tố thần kì khi viết.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13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19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38629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</a:t>
            </a:r>
            <a:r>
              <a:rPr lang="en-US" sz="2400"/>
              <a:t>Nhân hoá là gọi hoặc kể, tả con người bằng những từ ngữ vốn được dùng để gọi hoặc kể, tả các sự vật; làm cho chúng trở nên gần gũi, sinh động hơn.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37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55923" y="326613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nào đúng khi nói về biện pháp nhân hoá?</a:t>
            </a:r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2" descr="Sun GIFs - Get the best GIF on GIPHY">
            <a:hlinkClick r:id="rId11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1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9449833-7B1B-C1B1-77E9-B422606F7DC4}"/>
              </a:ext>
            </a:extLst>
          </p:cNvPr>
          <p:cNvSpPr txBox="1"/>
          <p:nvPr/>
        </p:nvSpPr>
        <p:spPr>
          <a:xfrm>
            <a:off x="1278268" y="2391120"/>
            <a:ext cx="9635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93D87D-EA8A-919E-3DB2-4C0874D63353}"/>
              </a:ext>
            </a:extLst>
          </p:cNvPr>
          <p:cNvSpPr/>
          <p:nvPr/>
        </p:nvSpPr>
        <p:spPr>
          <a:xfrm>
            <a:off x="7313542" y="5938441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Trang 78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06EF2-062C-F891-84FD-92BBB058251A}"/>
              </a:ext>
            </a:extLst>
          </p:cNvPr>
          <p:cNvSpPr txBox="1"/>
          <p:nvPr/>
        </p:nvSpPr>
        <p:spPr>
          <a:xfrm>
            <a:off x="614561" y="3362151"/>
            <a:ext cx="11123454" cy="783193"/>
          </a:xfrm>
          <a:prstGeom prst="roundRect">
            <a:avLst/>
          </a:prstGeom>
          <a:noFill/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CÂU: BIỆN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NHÂN HOÁ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194767" y="394171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Gift Unboxing Sticker for iOS &amp; Android | GIPHY">
            <a:extLst>
              <a:ext uri="{FF2B5EF4-FFF2-40B4-BE49-F238E27FC236}">
                <a16:creationId xmlns:a16="http://schemas.microsoft.com/office/drawing/2014/main" id="{48174F72-04DD-D142-6246-8BC33DD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5" y="4615851"/>
            <a:ext cx="2904612" cy="26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appy Birthday Celebration Sticker By Greatest Gif for iOS &amp; Android | GIPHY">
            <a:extLst>
              <a:ext uri="{FF2B5EF4-FFF2-40B4-BE49-F238E27FC236}">
                <a16:creationId xmlns:a16="http://schemas.microsoft.com/office/drawing/2014/main" id="{B0E37F19-551A-FD69-C1E2-B2EADA8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467" y="5245571"/>
            <a:ext cx="2815659" cy="17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384672" y="4146254"/>
            <a:ext cx="5472827" cy="1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defRPr/>
            </a:pPr>
            <a:endParaRPr lang="en-US" sz="3192" b="1" i="1" dirty="0">
              <a:solidFill>
                <a:srgbClr val="3333CC"/>
              </a:solidFill>
              <a:latin typeface="Times New Roman" pitchFamily="18" charset="0"/>
            </a:endParaRPr>
          </a:p>
          <a:p>
            <a:pPr algn="ctr" defTabSz="912114">
              <a:spcBef>
                <a:spcPct val="50000"/>
              </a:spcBef>
              <a:defRPr/>
            </a:pP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viên: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Dương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Quyên</a:t>
            </a:r>
            <a:endParaRPr lang="en-US" sz="3192" b="1" i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3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6DB2FE1-8BC7-0C4C-245A-5E8C1475D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125805" y="2759659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Đặt một câu có sử dụng biện pháp nhân hoá.</a:t>
            </a:r>
            <a:endParaRPr lang="en-US" sz="4050" b="1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B39BC4EC-93B7-0827-2978-1CE722AD0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1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5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Google Shape;4383;p45"/>
          <p:cNvSpPr/>
          <p:nvPr/>
        </p:nvSpPr>
        <p:spPr>
          <a:xfrm>
            <a:off x="2131345" y="928030"/>
            <a:ext cx="7899148" cy="3751762"/>
          </a:xfrm>
          <a:prstGeom prst="roundRect">
            <a:avLst>
              <a:gd name="adj" fmla="val 20578"/>
            </a:avLst>
          </a:prstGeom>
          <a:solidFill>
            <a:schemeClr val="bg2">
              <a:lumMod val="20000"/>
              <a:lumOff val="80000"/>
            </a:schemeClr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11500"/>
              <a:t>DẶN DÒ</a:t>
            </a:r>
            <a:endParaRPr sz="11500"/>
          </a:p>
        </p:txBody>
      </p:sp>
      <p:grpSp>
        <p:nvGrpSpPr>
          <p:cNvPr id="4554" name="Google Shape;4554;p45"/>
          <p:cNvGrpSpPr/>
          <p:nvPr/>
        </p:nvGrpSpPr>
        <p:grpSpPr>
          <a:xfrm>
            <a:off x="1252828" y="276209"/>
            <a:ext cx="9873963" cy="5956701"/>
            <a:chOff x="1101069" y="1010541"/>
            <a:chExt cx="8677900" cy="5235148"/>
          </a:xfrm>
        </p:grpSpPr>
        <p:sp>
          <p:nvSpPr>
            <p:cNvPr id="4555" name="Google Shape;4555;p45"/>
            <p:cNvSpPr/>
            <p:nvPr/>
          </p:nvSpPr>
          <p:spPr>
            <a:xfrm rot="696579">
              <a:off x="1128175" y="3075237"/>
              <a:ext cx="318366" cy="301755"/>
            </a:xfrm>
            <a:custGeom>
              <a:avLst/>
              <a:gdLst/>
              <a:ahLst/>
              <a:cxnLst/>
              <a:rect l="l" t="t" r="r" b="b"/>
              <a:pathLst>
                <a:path w="3680" h="3488" extrusionOk="0">
                  <a:moveTo>
                    <a:pt x="2596" y="1"/>
                  </a:moveTo>
                  <a:cubicBezTo>
                    <a:pt x="2586" y="1"/>
                    <a:pt x="2577" y="4"/>
                    <a:pt x="2569" y="11"/>
                  </a:cubicBezTo>
                  <a:cubicBezTo>
                    <a:pt x="2551" y="26"/>
                    <a:pt x="2550" y="53"/>
                    <a:pt x="2551" y="76"/>
                  </a:cubicBezTo>
                  <a:cubicBezTo>
                    <a:pt x="2555" y="189"/>
                    <a:pt x="2563" y="301"/>
                    <a:pt x="2578" y="414"/>
                  </a:cubicBezTo>
                  <a:cubicBezTo>
                    <a:pt x="2582" y="446"/>
                    <a:pt x="2587" y="478"/>
                    <a:pt x="2579" y="509"/>
                  </a:cubicBezTo>
                  <a:cubicBezTo>
                    <a:pt x="2573" y="532"/>
                    <a:pt x="2561" y="553"/>
                    <a:pt x="2550" y="573"/>
                  </a:cubicBezTo>
                  <a:cubicBezTo>
                    <a:pt x="2442" y="774"/>
                    <a:pt x="2382" y="997"/>
                    <a:pt x="2354" y="1225"/>
                  </a:cubicBezTo>
                  <a:cubicBezTo>
                    <a:pt x="2347" y="1275"/>
                    <a:pt x="2342" y="1326"/>
                    <a:pt x="2338" y="1376"/>
                  </a:cubicBezTo>
                  <a:cubicBezTo>
                    <a:pt x="2297" y="1330"/>
                    <a:pt x="2257" y="1284"/>
                    <a:pt x="2215" y="1237"/>
                  </a:cubicBezTo>
                  <a:cubicBezTo>
                    <a:pt x="2083" y="1095"/>
                    <a:pt x="1949" y="948"/>
                    <a:pt x="1775" y="864"/>
                  </a:cubicBezTo>
                  <a:cubicBezTo>
                    <a:pt x="1656" y="807"/>
                    <a:pt x="1518" y="777"/>
                    <a:pt x="1426" y="682"/>
                  </a:cubicBezTo>
                  <a:cubicBezTo>
                    <a:pt x="1323" y="575"/>
                    <a:pt x="1298" y="407"/>
                    <a:pt x="1187" y="308"/>
                  </a:cubicBezTo>
                  <a:cubicBezTo>
                    <a:pt x="1174" y="296"/>
                    <a:pt x="1157" y="284"/>
                    <a:pt x="1138" y="284"/>
                  </a:cubicBezTo>
                  <a:cubicBezTo>
                    <a:pt x="1138" y="284"/>
                    <a:pt x="1137" y="284"/>
                    <a:pt x="1137" y="284"/>
                  </a:cubicBezTo>
                  <a:cubicBezTo>
                    <a:pt x="1100" y="284"/>
                    <a:pt x="1076" y="327"/>
                    <a:pt x="1076" y="364"/>
                  </a:cubicBezTo>
                  <a:cubicBezTo>
                    <a:pt x="1074" y="444"/>
                    <a:pt x="1129" y="511"/>
                    <a:pt x="1161" y="584"/>
                  </a:cubicBezTo>
                  <a:cubicBezTo>
                    <a:pt x="1270" y="823"/>
                    <a:pt x="1137" y="1095"/>
                    <a:pt x="1099" y="1356"/>
                  </a:cubicBezTo>
                  <a:cubicBezTo>
                    <a:pt x="1065" y="1581"/>
                    <a:pt x="1108" y="1808"/>
                    <a:pt x="1203" y="2017"/>
                  </a:cubicBezTo>
                  <a:cubicBezTo>
                    <a:pt x="1093" y="2000"/>
                    <a:pt x="983" y="1990"/>
                    <a:pt x="872" y="1990"/>
                  </a:cubicBezTo>
                  <a:cubicBezTo>
                    <a:pt x="770" y="1990"/>
                    <a:pt x="668" y="1998"/>
                    <a:pt x="568" y="2018"/>
                  </a:cubicBezTo>
                  <a:cubicBezTo>
                    <a:pt x="548" y="2022"/>
                    <a:pt x="528" y="2026"/>
                    <a:pt x="509" y="2026"/>
                  </a:cubicBezTo>
                  <a:cubicBezTo>
                    <a:pt x="505" y="2026"/>
                    <a:pt x="502" y="2026"/>
                    <a:pt x="498" y="2026"/>
                  </a:cubicBezTo>
                  <a:cubicBezTo>
                    <a:pt x="466" y="2024"/>
                    <a:pt x="436" y="2010"/>
                    <a:pt x="407" y="1997"/>
                  </a:cubicBezTo>
                  <a:cubicBezTo>
                    <a:pt x="305" y="1949"/>
                    <a:pt x="200" y="1907"/>
                    <a:pt x="93" y="1871"/>
                  </a:cubicBezTo>
                  <a:cubicBezTo>
                    <a:pt x="80" y="1866"/>
                    <a:pt x="65" y="1862"/>
                    <a:pt x="51" y="1862"/>
                  </a:cubicBezTo>
                  <a:cubicBezTo>
                    <a:pt x="41" y="1862"/>
                    <a:pt x="32" y="1864"/>
                    <a:pt x="24" y="1869"/>
                  </a:cubicBezTo>
                  <a:cubicBezTo>
                    <a:pt x="0" y="1884"/>
                    <a:pt x="0" y="1923"/>
                    <a:pt x="17" y="1947"/>
                  </a:cubicBezTo>
                  <a:cubicBezTo>
                    <a:pt x="34" y="1971"/>
                    <a:pt x="62" y="1985"/>
                    <a:pt x="87" y="2000"/>
                  </a:cubicBezTo>
                  <a:cubicBezTo>
                    <a:pt x="304" y="2129"/>
                    <a:pt x="343" y="2410"/>
                    <a:pt x="459" y="2618"/>
                  </a:cubicBezTo>
                  <a:cubicBezTo>
                    <a:pt x="598" y="2868"/>
                    <a:pt x="795" y="3083"/>
                    <a:pt x="1038" y="3235"/>
                  </a:cubicBezTo>
                  <a:cubicBezTo>
                    <a:pt x="1302" y="3401"/>
                    <a:pt x="1614" y="3488"/>
                    <a:pt x="1925" y="3488"/>
                  </a:cubicBezTo>
                  <a:cubicBezTo>
                    <a:pt x="2029" y="3488"/>
                    <a:pt x="2133" y="3478"/>
                    <a:pt x="2236" y="3458"/>
                  </a:cubicBezTo>
                  <a:cubicBezTo>
                    <a:pt x="2454" y="3415"/>
                    <a:pt x="2667" y="3327"/>
                    <a:pt x="2837" y="3182"/>
                  </a:cubicBezTo>
                  <a:cubicBezTo>
                    <a:pt x="2856" y="3166"/>
                    <a:pt x="2876" y="3146"/>
                    <a:pt x="2890" y="3125"/>
                  </a:cubicBezTo>
                  <a:cubicBezTo>
                    <a:pt x="2924" y="3122"/>
                    <a:pt x="2959" y="3104"/>
                    <a:pt x="2988" y="3085"/>
                  </a:cubicBezTo>
                  <a:cubicBezTo>
                    <a:pt x="3177" y="2967"/>
                    <a:pt x="3325" y="2791"/>
                    <a:pt x="3431" y="2594"/>
                  </a:cubicBezTo>
                  <a:cubicBezTo>
                    <a:pt x="3628" y="2228"/>
                    <a:pt x="3679" y="1786"/>
                    <a:pt x="3573" y="1383"/>
                  </a:cubicBezTo>
                  <a:cubicBezTo>
                    <a:pt x="3501" y="1106"/>
                    <a:pt x="3353" y="855"/>
                    <a:pt x="3155" y="648"/>
                  </a:cubicBezTo>
                  <a:cubicBezTo>
                    <a:pt x="2992" y="476"/>
                    <a:pt x="2736" y="355"/>
                    <a:pt x="2676" y="109"/>
                  </a:cubicBezTo>
                  <a:cubicBezTo>
                    <a:pt x="2669" y="80"/>
                    <a:pt x="2664" y="50"/>
                    <a:pt x="2646" y="26"/>
                  </a:cubicBezTo>
                  <a:cubicBezTo>
                    <a:pt x="2635" y="11"/>
                    <a:pt x="2615" y="1"/>
                    <a:pt x="25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6" name="Google Shape;4556;p45"/>
            <p:cNvSpPr/>
            <p:nvPr/>
          </p:nvSpPr>
          <p:spPr>
            <a:xfrm>
              <a:off x="6913376" y="1010541"/>
              <a:ext cx="314213" cy="290336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7" name="Google Shape;4557;p45"/>
            <p:cNvSpPr/>
            <p:nvPr/>
          </p:nvSpPr>
          <p:spPr>
            <a:xfrm rot="-2546038">
              <a:off x="9407963" y="487772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  <p:sp>
          <p:nvSpPr>
            <p:cNvPr id="4558" name="Google Shape;4558;p45"/>
            <p:cNvSpPr/>
            <p:nvPr/>
          </p:nvSpPr>
          <p:spPr>
            <a:xfrm rot="-2546038">
              <a:off x="4550213" y="5887379"/>
              <a:ext cx="314208" cy="290331"/>
            </a:xfrm>
            <a:custGeom>
              <a:avLst/>
              <a:gdLst/>
              <a:ahLst/>
              <a:cxnLst/>
              <a:rect l="l" t="t" r="r" b="b"/>
              <a:pathLst>
                <a:path w="3632" h="3356" extrusionOk="0">
                  <a:moveTo>
                    <a:pt x="748" y="1"/>
                  </a:moveTo>
                  <a:cubicBezTo>
                    <a:pt x="726" y="1"/>
                    <a:pt x="704" y="16"/>
                    <a:pt x="694" y="35"/>
                  </a:cubicBezTo>
                  <a:cubicBezTo>
                    <a:pt x="680" y="62"/>
                    <a:pt x="681" y="93"/>
                    <a:pt x="680" y="122"/>
                  </a:cubicBezTo>
                  <a:cubicBezTo>
                    <a:pt x="667" y="374"/>
                    <a:pt x="437" y="540"/>
                    <a:pt x="307" y="740"/>
                  </a:cubicBezTo>
                  <a:cubicBezTo>
                    <a:pt x="151" y="980"/>
                    <a:pt x="52" y="1254"/>
                    <a:pt x="31" y="1540"/>
                  </a:cubicBezTo>
                  <a:cubicBezTo>
                    <a:pt x="1" y="1955"/>
                    <a:pt x="132" y="2379"/>
                    <a:pt x="394" y="2703"/>
                  </a:cubicBezTo>
                  <a:cubicBezTo>
                    <a:pt x="533" y="2877"/>
                    <a:pt x="711" y="3024"/>
                    <a:pt x="918" y="3105"/>
                  </a:cubicBezTo>
                  <a:cubicBezTo>
                    <a:pt x="941" y="3115"/>
                    <a:pt x="968" y="3123"/>
                    <a:pt x="993" y="3126"/>
                  </a:cubicBezTo>
                  <a:cubicBezTo>
                    <a:pt x="1013" y="3155"/>
                    <a:pt x="1043" y="3177"/>
                    <a:pt x="1074" y="3195"/>
                  </a:cubicBezTo>
                  <a:cubicBezTo>
                    <a:pt x="1267" y="3306"/>
                    <a:pt x="1492" y="3355"/>
                    <a:pt x="1715" y="3356"/>
                  </a:cubicBezTo>
                  <a:cubicBezTo>
                    <a:pt x="1719" y="3356"/>
                    <a:pt x="1724" y="3356"/>
                    <a:pt x="1728" y="3356"/>
                  </a:cubicBezTo>
                  <a:cubicBezTo>
                    <a:pt x="2140" y="3356"/>
                    <a:pt x="2550" y="3196"/>
                    <a:pt x="2852" y="2918"/>
                  </a:cubicBezTo>
                  <a:cubicBezTo>
                    <a:pt x="3063" y="2723"/>
                    <a:pt x="3217" y="2476"/>
                    <a:pt x="3308" y="2204"/>
                  </a:cubicBezTo>
                  <a:cubicBezTo>
                    <a:pt x="3383" y="1978"/>
                    <a:pt x="3371" y="1696"/>
                    <a:pt x="3561" y="1529"/>
                  </a:cubicBezTo>
                  <a:cubicBezTo>
                    <a:pt x="3583" y="1509"/>
                    <a:pt x="3607" y="1490"/>
                    <a:pt x="3619" y="1464"/>
                  </a:cubicBezTo>
                  <a:cubicBezTo>
                    <a:pt x="3632" y="1437"/>
                    <a:pt x="3625" y="1399"/>
                    <a:pt x="3597" y="1388"/>
                  </a:cubicBezTo>
                  <a:cubicBezTo>
                    <a:pt x="3592" y="1385"/>
                    <a:pt x="3587" y="1385"/>
                    <a:pt x="3581" y="1385"/>
                  </a:cubicBezTo>
                  <a:cubicBezTo>
                    <a:pt x="3564" y="1385"/>
                    <a:pt x="3547" y="1394"/>
                    <a:pt x="3531" y="1402"/>
                  </a:cubicBezTo>
                  <a:cubicBezTo>
                    <a:pt x="3433" y="1458"/>
                    <a:pt x="3338" y="1519"/>
                    <a:pt x="3245" y="1584"/>
                  </a:cubicBezTo>
                  <a:cubicBezTo>
                    <a:pt x="3219" y="1602"/>
                    <a:pt x="3192" y="1622"/>
                    <a:pt x="3161" y="1629"/>
                  </a:cubicBezTo>
                  <a:cubicBezTo>
                    <a:pt x="3145" y="1633"/>
                    <a:pt x="3129" y="1634"/>
                    <a:pt x="3112" y="1634"/>
                  </a:cubicBezTo>
                  <a:cubicBezTo>
                    <a:pt x="3105" y="1634"/>
                    <a:pt x="3098" y="1634"/>
                    <a:pt x="3091" y="1634"/>
                  </a:cubicBezTo>
                  <a:cubicBezTo>
                    <a:pt x="3086" y="1634"/>
                    <a:pt x="3081" y="1634"/>
                    <a:pt x="3077" y="1634"/>
                  </a:cubicBezTo>
                  <a:cubicBezTo>
                    <a:pt x="2854" y="1634"/>
                    <a:pt x="2634" y="1685"/>
                    <a:pt x="2423" y="1764"/>
                  </a:cubicBezTo>
                  <a:cubicBezTo>
                    <a:pt x="2375" y="1782"/>
                    <a:pt x="2328" y="1802"/>
                    <a:pt x="2282" y="1821"/>
                  </a:cubicBezTo>
                  <a:cubicBezTo>
                    <a:pt x="2304" y="1764"/>
                    <a:pt x="2326" y="1706"/>
                    <a:pt x="2347" y="1647"/>
                  </a:cubicBezTo>
                  <a:cubicBezTo>
                    <a:pt x="2412" y="1465"/>
                    <a:pt x="2478" y="1277"/>
                    <a:pt x="2471" y="1084"/>
                  </a:cubicBezTo>
                  <a:cubicBezTo>
                    <a:pt x="2467" y="953"/>
                    <a:pt x="2429" y="817"/>
                    <a:pt x="2469" y="691"/>
                  </a:cubicBezTo>
                  <a:cubicBezTo>
                    <a:pt x="2516" y="549"/>
                    <a:pt x="2654" y="449"/>
                    <a:pt x="2689" y="305"/>
                  </a:cubicBezTo>
                  <a:cubicBezTo>
                    <a:pt x="2693" y="287"/>
                    <a:pt x="2696" y="267"/>
                    <a:pt x="2688" y="249"/>
                  </a:cubicBezTo>
                  <a:cubicBezTo>
                    <a:pt x="2678" y="230"/>
                    <a:pt x="2657" y="222"/>
                    <a:pt x="2634" y="222"/>
                  </a:cubicBezTo>
                  <a:cubicBezTo>
                    <a:pt x="2618" y="222"/>
                    <a:pt x="2601" y="226"/>
                    <a:pt x="2587" y="233"/>
                  </a:cubicBezTo>
                  <a:cubicBezTo>
                    <a:pt x="2517" y="268"/>
                    <a:pt x="2482" y="348"/>
                    <a:pt x="2433" y="411"/>
                  </a:cubicBezTo>
                  <a:cubicBezTo>
                    <a:pt x="2273" y="618"/>
                    <a:pt x="1969" y="628"/>
                    <a:pt x="1722" y="715"/>
                  </a:cubicBezTo>
                  <a:cubicBezTo>
                    <a:pt x="1507" y="790"/>
                    <a:pt x="1326" y="936"/>
                    <a:pt x="1185" y="1116"/>
                  </a:cubicBezTo>
                  <a:cubicBezTo>
                    <a:pt x="1116" y="914"/>
                    <a:pt x="1022" y="721"/>
                    <a:pt x="888" y="555"/>
                  </a:cubicBezTo>
                  <a:cubicBezTo>
                    <a:pt x="873" y="538"/>
                    <a:pt x="857" y="519"/>
                    <a:pt x="849" y="498"/>
                  </a:cubicBezTo>
                  <a:cubicBezTo>
                    <a:pt x="835" y="468"/>
                    <a:pt x="833" y="435"/>
                    <a:pt x="832" y="403"/>
                  </a:cubicBezTo>
                  <a:cubicBezTo>
                    <a:pt x="825" y="290"/>
                    <a:pt x="813" y="178"/>
                    <a:pt x="797" y="66"/>
                  </a:cubicBezTo>
                  <a:cubicBezTo>
                    <a:pt x="792" y="43"/>
                    <a:pt x="787" y="18"/>
                    <a:pt x="767" y="5"/>
                  </a:cubicBezTo>
                  <a:cubicBezTo>
                    <a:pt x="761" y="2"/>
                    <a:pt x="754" y="1"/>
                    <a:pt x="748" y="1"/>
                  </a:cubicBezTo>
                  <a:close/>
                </a:path>
              </a:pathLst>
            </a:custGeom>
            <a:solidFill>
              <a:srgbClr val="FF8969">
                <a:alpha val="67760"/>
              </a:srgbClr>
            </a:solidFill>
            <a:ln>
              <a:noFill/>
            </a:ln>
          </p:spPr>
          <p:txBody>
            <a:bodyPr spcFirstLastPara="1" wrap="square" lIns="104026" tIns="104026" rIns="104026" bIns="104026" anchor="ctr" anchorCtr="0">
              <a:noAutofit/>
            </a:bodyPr>
            <a:lstStyle/>
            <a:p>
              <a:endParaRPr sz="1593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9ABE2D-035D-63A8-3E35-4BA39A610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06" y="4054089"/>
            <a:ext cx="3344626" cy="28039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631231" y="270493"/>
            <a:ext cx="106366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1. </a:t>
            </a:r>
            <a:r>
              <a:rPr lang="vi-VN" sz="2800" b="1"/>
              <a:t>Mỗi từ in đậm trong đoạn văn dưới đây dùng để gọi con vật nào? Em có nhận xét gì về cách dùng những từ đó trong đoạn văn?</a:t>
            </a:r>
            <a:endParaRPr lang="en-US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797A4-752B-14B8-6732-7F207B31C10F}"/>
              </a:ext>
            </a:extLst>
          </p:cNvPr>
          <p:cNvSpPr txBox="1"/>
          <p:nvPr/>
        </p:nvSpPr>
        <p:spPr>
          <a:xfrm>
            <a:off x="631232" y="2018441"/>
            <a:ext cx="106366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/>
              <a:t>     </a:t>
            </a:r>
            <a:r>
              <a:rPr lang="vi-VN" sz="3000"/>
              <a:t>Mùa xuân, ngày nào cũng là ngày hội. Muôn loài vật trên đồng lũ lượt kéo nhau đi. Những </a:t>
            </a:r>
            <a:r>
              <a:rPr lang="vi-VN" sz="3000" b="1"/>
              <a:t>anh</a:t>
            </a:r>
            <a:r>
              <a:rPr lang="vi-VN" sz="3000"/>
              <a:t> chuồn ớt đỏ thắm như ngọn lửa. Những </a:t>
            </a:r>
            <a:r>
              <a:rPr lang="vi-VN" sz="3000" b="1"/>
              <a:t>cô</a:t>
            </a:r>
            <a:r>
              <a:rPr lang="vi-VN" sz="3000"/>
              <a:t> chuồn chuồn kim nhịn ăn để thân hình mảnh dẻ, mắt to, mình nhỏ xíu, thướt tha bay lượn. Các </a:t>
            </a:r>
            <a:r>
              <a:rPr lang="vi-VN" sz="3000" b="1"/>
              <a:t>chú</a:t>
            </a:r>
            <a:r>
              <a:rPr lang="vi-VN" sz="3000"/>
              <a:t> bọ ngựa</a:t>
            </a:r>
            <a:r>
              <a:rPr lang="en-US" sz="3000"/>
              <a:t> </a:t>
            </a:r>
            <a:r>
              <a:rPr lang="vi-VN" sz="3000"/>
              <a:t>vung gươm tập múa võ trên những chiếc lá to. Các </a:t>
            </a:r>
            <a:r>
              <a:rPr lang="vi-VN" sz="3000" b="1"/>
              <a:t>ả</a:t>
            </a:r>
            <a:r>
              <a:rPr lang="vi-VN" sz="3000"/>
              <a:t> cánh cam diêm dúa, các</a:t>
            </a:r>
            <a:r>
              <a:rPr lang="vi-VN" sz="3000" b="1"/>
              <a:t> chị</a:t>
            </a:r>
            <a:r>
              <a:rPr lang="vi-VN" sz="3000"/>
              <a:t> cào cào xoè áo lụa đỏm dáng,... Đạo mạo như </a:t>
            </a:r>
            <a:r>
              <a:rPr lang="vi-VN" sz="3000" b="1"/>
              <a:t>bác</a:t>
            </a:r>
            <a:r>
              <a:rPr lang="vi-VN" sz="3000"/>
              <a:t> giang, </a:t>
            </a:r>
            <a:r>
              <a:rPr lang="vi-VN" sz="3000" b="1"/>
              <a:t>bác</a:t>
            </a:r>
            <a:r>
              <a:rPr lang="vi-VN" sz="3000"/>
              <a:t> dẽ cũng vui vẻ dạo chơi trên bờ đầm.</a:t>
            </a:r>
          </a:p>
          <a:p>
            <a:pPr algn="r"/>
            <a:r>
              <a:rPr lang="vi-VN" sz="3000"/>
              <a:t>(Theo Xuân Quỳnh)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6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631231" y="270493"/>
            <a:ext cx="10636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</a:t>
            </a:r>
            <a:r>
              <a:rPr lang="vi-VN" sz="2400" b="1"/>
              <a:t>Mỗi từ in đậm trong đoạn văn dưới đây dùng để gọi con vật nào? Em có nhận xét gì về cách dùng những từ đó trong đoạn văn?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2E3FA-F10E-A7FF-8E5A-24B699135033}"/>
              </a:ext>
            </a:extLst>
          </p:cNvPr>
          <p:cNvSpPr txBox="1"/>
          <p:nvPr/>
        </p:nvSpPr>
        <p:spPr>
          <a:xfrm>
            <a:off x="1628965" y="1101490"/>
            <a:ext cx="8641213" cy="5618559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/>
              <a:t>Mỗi từ in đậm trong đoạn văn dùng để gọi con vật: </a:t>
            </a:r>
            <a:r>
              <a:rPr lang="en-US" sz="3600"/>
              <a:t>    	</a:t>
            </a:r>
          </a:p>
          <a:p>
            <a:pPr algn="just"/>
            <a:r>
              <a:rPr lang="en-US" sz="3600" b="1"/>
              <a:t>		</a:t>
            </a:r>
            <a:r>
              <a:rPr lang="vi-VN" sz="3600" b="1"/>
              <a:t>anh</a:t>
            </a:r>
            <a:r>
              <a:rPr lang="vi-VN" sz="3600"/>
              <a:t> </a:t>
            </a:r>
            <a:r>
              <a:rPr lang="en-US" sz="3600"/>
              <a:t>	</a:t>
            </a:r>
            <a:r>
              <a:rPr lang="vi-VN" sz="3600"/>
              <a:t>chuồn ớt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cô</a:t>
            </a:r>
            <a:r>
              <a:rPr lang="vi-VN" sz="3600"/>
              <a:t> </a:t>
            </a:r>
            <a:r>
              <a:rPr lang="en-US" sz="3600"/>
              <a:t>		</a:t>
            </a:r>
            <a:r>
              <a:rPr lang="vi-VN" sz="3600"/>
              <a:t>chuồn chuồn kim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chú</a:t>
            </a:r>
            <a:r>
              <a:rPr lang="vi-VN" sz="3600"/>
              <a:t> </a:t>
            </a:r>
            <a:r>
              <a:rPr lang="en-US" sz="3600"/>
              <a:t>	</a:t>
            </a:r>
            <a:r>
              <a:rPr lang="vi-VN" sz="3600"/>
              <a:t>bọ ngựa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ả</a:t>
            </a:r>
            <a:r>
              <a:rPr lang="vi-VN" sz="3600"/>
              <a:t> </a:t>
            </a:r>
            <a:r>
              <a:rPr lang="en-US" sz="3600"/>
              <a:t>		</a:t>
            </a:r>
            <a:r>
              <a:rPr lang="vi-VN" sz="3600"/>
              <a:t>cánh cam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chị</a:t>
            </a:r>
            <a:r>
              <a:rPr lang="vi-VN" sz="3600"/>
              <a:t> </a:t>
            </a:r>
            <a:r>
              <a:rPr lang="en-US" sz="3600"/>
              <a:t>		</a:t>
            </a:r>
            <a:r>
              <a:rPr lang="vi-VN" sz="3600"/>
              <a:t>cào cào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bác</a:t>
            </a:r>
            <a:r>
              <a:rPr lang="vi-VN" sz="3600"/>
              <a:t> </a:t>
            </a:r>
            <a:r>
              <a:rPr lang="en-US" sz="3600"/>
              <a:t>	</a:t>
            </a:r>
            <a:r>
              <a:rPr lang="vi-VN" sz="3600"/>
              <a:t>giang</a:t>
            </a:r>
            <a:endParaRPr lang="en-US" sz="3600"/>
          </a:p>
          <a:p>
            <a:pPr algn="just"/>
            <a:r>
              <a:rPr lang="en-US" sz="3600" b="1"/>
              <a:t>		</a:t>
            </a:r>
            <a:r>
              <a:rPr lang="vi-VN" sz="3600" b="1"/>
              <a:t>bác</a:t>
            </a:r>
            <a:r>
              <a:rPr lang="vi-VN" sz="3600"/>
              <a:t> </a:t>
            </a:r>
            <a:r>
              <a:rPr lang="en-US" sz="3600"/>
              <a:t>	</a:t>
            </a:r>
            <a:r>
              <a:rPr lang="vi-VN" sz="3600"/>
              <a:t>dẽ.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8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631231" y="270493"/>
            <a:ext cx="10636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/>
              <a:t>1. </a:t>
            </a:r>
            <a:r>
              <a:rPr lang="vi-VN" sz="2400" b="1"/>
              <a:t>Mỗi từ in đậm trong đoạn văn dưới đây dùng để gọi con vật nào? Em có nhận xét gì về cách dùng những từ đó trong đoạn văn?</a:t>
            </a:r>
            <a:endParaRPr lang="en-US" sz="2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797A4-752B-14B8-6732-7F207B31C10F}"/>
              </a:ext>
            </a:extLst>
          </p:cNvPr>
          <p:cNvSpPr txBox="1"/>
          <p:nvPr/>
        </p:nvSpPr>
        <p:spPr>
          <a:xfrm>
            <a:off x="762578" y="1367513"/>
            <a:ext cx="106366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/>
              <a:t>     </a:t>
            </a:r>
            <a:r>
              <a:rPr lang="vi-VN" sz="2400"/>
              <a:t>Mùa xuân, ngày nào cũng là ngày hội. Muôn loài vật trên đồng lũ lượt kéo nhau đi. Những </a:t>
            </a:r>
            <a:r>
              <a:rPr lang="vi-VN" sz="2400" b="1"/>
              <a:t>anh</a:t>
            </a:r>
            <a:r>
              <a:rPr lang="vi-VN" sz="2400"/>
              <a:t> chuồn ớt đỏ thắm như ngọn lửa. Những </a:t>
            </a:r>
            <a:r>
              <a:rPr lang="vi-VN" sz="2400" b="1"/>
              <a:t>cô</a:t>
            </a:r>
            <a:r>
              <a:rPr lang="vi-VN" sz="2400"/>
              <a:t> chuồn chuồn kim nhịn ăn để thân hình mảnh dẻ, mắt to, mình nhỏ xíu, thướt tha bay lượn. Các </a:t>
            </a:r>
            <a:r>
              <a:rPr lang="vi-VN" sz="2400" b="1"/>
              <a:t>chú</a:t>
            </a:r>
            <a:r>
              <a:rPr lang="vi-VN" sz="2400"/>
              <a:t> bọ ngựa</a:t>
            </a:r>
            <a:r>
              <a:rPr lang="en-US" sz="2400"/>
              <a:t> </a:t>
            </a:r>
            <a:r>
              <a:rPr lang="vi-VN" sz="2400"/>
              <a:t>vung gươm tập múa võ trên những chiếc lá to. Các </a:t>
            </a:r>
            <a:r>
              <a:rPr lang="vi-VN" sz="2400" b="1"/>
              <a:t>ả</a:t>
            </a:r>
            <a:r>
              <a:rPr lang="vi-VN" sz="2400"/>
              <a:t> cánh cam diêm dúa, các</a:t>
            </a:r>
            <a:r>
              <a:rPr lang="vi-VN" sz="2400" b="1"/>
              <a:t> chị</a:t>
            </a:r>
            <a:r>
              <a:rPr lang="vi-VN" sz="2400"/>
              <a:t> cào cào xoè áo lụa đỏm dáng,... Đạo mạo như </a:t>
            </a:r>
            <a:r>
              <a:rPr lang="vi-VN" sz="2400" b="1"/>
              <a:t>bác</a:t>
            </a:r>
            <a:r>
              <a:rPr lang="vi-VN" sz="2400"/>
              <a:t> giang, </a:t>
            </a:r>
            <a:r>
              <a:rPr lang="vi-VN" sz="2400" b="1"/>
              <a:t>bác</a:t>
            </a:r>
            <a:r>
              <a:rPr lang="vi-VN" sz="2400"/>
              <a:t> dẽ cũng vui vẻ dạo chơi trên bờ đầm.</a:t>
            </a:r>
          </a:p>
          <a:p>
            <a:pPr algn="r"/>
            <a:r>
              <a:rPr lang="vi-VN" sz="2400"/>
              <a:t>(Theo Xuân Quỳnh)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2E3FA-F10E-A7FF-8E5A-24B699135033}"/>
              </a:ext>
            </a:extLst>
          </p:cNvPr>
          <p:cNvSpPr txBox="1"/>
          <p:nvPr/>
        </p:nvSpPr>
        <p:spPr>
          <a:xfrm>
            <a:off x="696904" y="4520008"/>
            <a:ext cx="10505335" cy="1940957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en-US" sz="3600"/>
              <a:t>Các từ hô gọi trên làm cho các con vật trong đoạn văn trở nên </a:t>
            </a:r>
            <a:r>
              <a:rPr lang="en-US" sz="3600">
                <a:solidFill>
                  <a:srgbClr val="FF0000"/>
                </a:solidFill>
              </a:rPr>
              <a:t>sinh động</a:t>
            </a:r>
            <a:r>
              <a:rPr lang="en-US" sz="3600"/>
              <a:t>, </a:t>
            </a:r>
            <a:r>
              <a:rPr lang="en-US" sz="3600">
                <a:solidFill>
                  <a:srgbClr val="FF0000"/>
                </a:solidFill>
              </a:rPr>
              <a:t>gần gũi </a:t>
            </a:r>
            <a:r>
              <a:rPr lang="en-US" sz="3600"/>
              <a:t>với con người hơn.</a:t>
            </a:r>
            <a:endParaRPr lang="vi-VN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4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1" y="285991"/>
            <a:ext cx="110234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/>
              <a:t>2. </a:t>
            </a:r>
            <a:r>
              <a:rPr lang="vi-VN" sz="2600" b="1"/>
              <a:t>Tìm trong đoạn thơ dưới đây những từ ngữ chỉ hoạt động, đặc điểm của người được dùng để tả các vật hoặc hiện tượng tự nhiên.</a:t>
            </a:r>
            <a:endParaRPr lang="en-US" sz="2600" b="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43B1AA-BA06-CB16-436E-D20D805E9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286369"/>
              </p:ext>
            </p:extLst>
          </p:nvPr>
        </p:nvGraphicFramePr>
        <p:xfrm>
          <a:off x="740439" y="1607053"/>
          <a:ext cx="10680957" cy="4389120"/>
        </p:xfrm>
        <a:graphic>
          <a:graphicData uri="http://schemas.openxmlformats.org/drawingml/2006/table">
            <a:tbl>
              <a:tblPr/>
              <a:tblGrid>
                <a:gridCol w="3560319">
                  <a:extLst>
                    <a:ext uri="{9D8B030D-6E8A-4147-A177-3AD203B41FA5}">
                      <a16:colId xmlns:a16="http://schemas.microsoft.com/office/drawing/2014/main" val="1532374023"/>
                    </a:ext>
                  </a:extLst>
                </a:gridCol>
                <a:gridCol w="3560319">
                  <a:extLst>
                    <a:ext uri="{9D8B030D-6E8A-4147-A177-3AD203B41FA5}">
                      <a16:colId xmlns:a16="http://schemas.microsoft.com/office/drawing/2014/main" val="874347329"/>
                    </a:ext>
                  </a:extLst>
                </a:gridCol>
                <a:gridCol w="3560319">
                  <a:extLst>
                    <a:ext uri="{9D8B030D-6E8A-4147-A177-3AD203B41FA5}">
                      <a16:colId xmlns:a16="http://schemas.microsoft.com/office/drawing/2014/main" val="3499765058"/>
                    </a:ext>
                  </a:extLst>
                </a:gridCol>
              </a:tblGrid>
              <a:tr h="4220309">
                <a:tc>
                  <a:txBody>
                    <a:bodyPr/>
                    <a:lstStyle/>
                    <a:p>
                      <a:pPr algn="just"/>
                      <a:r>
                        <a:rPr lang="vi-VN" sz="3200"/>
                        <a:t>Bụi tre</a:t>
                      </a:r>
                    </a:p>
                    <a:p>
                      <a:pPr algn="just"/>
                      <a:r>
                        <a:rPr lang="vi-VN" sz="3200"/>
                        <a:t>Tần ngần </a:t>
                      </a:r>
                      <a:endParaRPr lang="en-US" sz="3200"/>
                    </a:p>
                    <a:p>
                      <a:pPr algn="just"/>
                      <a:r>
                        <a:rPr lang="en-US" sz="3200"/>
                        <a:t>G</a:t>
                      </a:r>
                      <a:r>
                        <a:rPr lang="vi-VN" sz="3200"/>
                        <a:t>ỡ tóc</a:t>
                      </a:r>
                    </a:p>
                    <a:p>
                      <a:pPr algn="just"/>
                      <a:r>
                        <a:rPr lang="vi-VN" sz="3200"/>
                        <a:t>Hàng bưởi</a:t>
                      </a:r>
                    </a:p>
                    <a:p>
                      <a:pPr algn="just"/>
                      <a:r>
                        <a:rPr lang="vi-VN" sz="3200"/>
                        <a:t>Đu đưa</a:t>
                      </a:r>
                    </a:p>
                    <a:p>
                      <a:pPr algn="just"/>
                      <a:r>
                        <a:rPr lang="vi-VN" sz="3200"/>
                        <a:t>Bế lũ con</a:t>
                      </a:r>
                    </a:p>
                    <a:p>
                      <a:pPr algn="just"/>
                      <a:r>
                        <a:rPr lang="vi-VN" sz="3200"/>
                        <a:t>Đầu tròn</a:t>
                      </a:r>
                    </a:p>
                    <a:p>
                      <a:pPr algn="just"/>
                      <a:r>
                        <a:rPr lang="vi-VN" sz="3200"/>
                        <a:t>Trọc l</a:t>
                      </a:r>
                      <a:r>
                        <a:rPr lang="en-US" sz="3200"/>
                        <a:t>ó</a:t>
                      </a:r>
                      <a:r>
                        <a:rPr lang="vi-VN" sz="3200"/>
                        <a:t>c</a:t>
                      </a:r>
                    </a:p>
                    <a:p>
                      <a:pPr algn="just"/>
                      <a:r>
                        <a:rPr lang="vi-VN" sz="3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/>
                        <a:t>Chớp</a:t>
                      </a:r>
                    </a:p>
                    <a:p>
                      <a:pPr algn="just"/>
                      <a:r>
                        <a:rPr lang="vi-VN" sz="3200"/>
                        <a:t>Rạch ngang trời</a:t>
                      </a:r>
                    </a:p>
                    <a:p>
                      <a:pPr algn="just"/>
                      <a:r>
                        <a:rPr lang="vi-VN" sz="3200"/>
                        <a:t>Khô khốc</a:t>
                      </a:r>
                    </a:p>
                    <a:p>
                      <a:pPr algn="just"/>
                      <a:r>
                        <a:rPr lang="vi-VN" sz="3200"/>
                        <a:t>Sấm</a:t>
                      </a:r>
                    </a:p>
                    <a:p>
                      <a:pPr algn="just"/>
                      <a:r>
                        <a:rPr lang="vi-VN" sz="3200"/>
                        <a:t>Ghé xuống sân</a:t>
                      </a:r>
                    </a:p>
                    <a:p>
                      <a:pPr algn="just"/>
                      <a:r>
                        <a:rPr lang="vi-VN" sz="3200"/>
                        <a:t>Khanh khách</a:t>
                      </a:r>
                    </a:p>
                    <a:p>
                      <a:pPr algn="just"/>
                      <a:r>
                        <a:rPr lang="vi-VN" sz="3200"/>
                        <a:t>cười</a:t>
                      </a:r>
                    </a:p>
                    <a:p>
                      <a:pPr algn="just"/>
                      <a:r>
                        <a:rPr lang="vi-VN" sz="320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/>
                        <a:t>Cây dừa</a:t>
                      </a:r>
                    </a:p>
                    <a:p>
                      <a:pPr algn="just"/>
                      <a:r>
                        <a:rPr lang="vi-VN" sz="3200"/>
                        <a:t>Sải tay</a:t>
                      </a:r>
                    </a:p>
                    <a:p>
                      <a:pPr algn="just"/>
                      <a:r>
                        <a:rPr lang="vi-VN" sz="3200"/>
                        <a:t>Bơi</a:t>
                      </a:r>
                    </a:p>
                    <a:p>
                      <a:pPr algn="just"/>
                      <a:r>
                        <a:rPr lang="vi-VN" sz="3200"/>
                        <a:t>Ngọn mùng tơi</a:t>
                      </a:r>
                    </a:p>
                    <a:p>
                      <a:pPr algn="just"/>
                      <a:r>
                        <a:rPr lang="vi-VN" sz="3200"/>
                        <a:t>Nhảy múa</a:t>
                      </a:r>
                    </a:p>
                    <a:p>
                      <a:pPr algn="just"/>
                      <a:r>
                        <a:rPr lang="vi-VN" sz="3200"/>
                        <a:t>Mưa</a:t>
                      </a:r>
                    </a:p>
                    <a:p>
                      <a:pPr algn="just"/>
                      <a:r>
                        <a:rPr lang="vi-VN" sz="3200"/>
                        <a:t>Mưa...</a:t>
                      </a:r>
                    </a:p>
                    <a:p>
                      <a:pPr algn="just"/>
                      <a:r>
                        <a:rPr lang="vi-VN" sz="3200"/>
                        <a:t>(Trần Đăng Khoa)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23047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1776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1" y="285991"/>
            <a:ext cx="110234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/>
              <a:t>2. </a:t>
            </a:r>
            <a:r>
              <a:rPr lang="vi-VN" sz="2600" b="1"/>
              <a:t>Tìm trong đoạn thơ dưới đây những từ ngữ chỉ hoạt động, đặc điểm của người được dùng để tả các vật hoặc hiện tượng tự nhiên.</a:t>
            </a:r>
            <a:endParaRPr lang="en-US" sz="2600" b="1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E94C11-9EF2-C3C6-449C-24BD80563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09550"/>
              </p:ext>
            </p:extLst>
          </p:nvPr>
        </p:nvGraphicFramePr>
        <p:xfrm>
          <a:off x="787107" y="1278552"/>
          <a:ext cx="10557652" cy="4937760"/>
        </p:xfrm>
        <a:graphic>
          <a:graphicData uri="http://schemas.openxmlformats.org/drawingml/2006/table">
            <a:tbl>
              <a:tblPr firstRow="1" bandRow="1">
                <a:tableStyleId>{03140157-ECE1-4FC2-97AC-F8D410F6F7BB}</a:tableStyleId>
              </a:tblPr>
              <a:tblGrid>
                <a:gridCol w="3835693">
                  <a:extLst>
                    <a:ext uri="{9D8B030D-6E8A-4147-A177-3AD203B41FA5}">
                      <a16:colId xmlns:a16="http://schemas.microsoft.com/office/drawing/2014/main" val="620099839"/>
                    </a:ext>
                  </a:extLst>
                </a:gridCol>
                <a:gridCol w="6721959">
                  <a:extLst>
                    <a:ext uri="{9D8B030D-6E8A-4147-A177-3AD203B41FA5}">
                      <a16:colId xmlns:a16="http://schemas.microsoft.com/office/drawing/2014/main" val="155549691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Vật, hiện tượng tự nhiên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Từ ngữ chỉ người hoặc đặc điểm, hoạt động của người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58162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Bụi tre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tần ngần, gỡ tóc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88006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Hàng bưởi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bế lũ con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87352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Chớp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rạch ngang trời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84893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Sấm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ghé xuống sân, khanh khách cười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8146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Cây dừa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sải tay bơi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0151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Ngọn mùng tơi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/>
                        <a:t>	nhảy múa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14966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B3847C7-0D2B-AA0D-9E1F-86A156D4B03C}"/>
              </a:ext>
            </a:extLst>
          </p:cNvPr>
          <p:cNvSpPr/>
          <p:nvPr/>
        </p:nvSpPr>
        <p:spPr>
          <a:xfrm>
            <a:off x="5486400" y="2019300"/>
            <a:ext cx="25781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F65B1B-E13C-CDFB-807E-CD7801629962}"/>
              </a:ext>
            </a:extLst>
          </p:cNvPr>
          <p:cNvSpPr/>
          <p:nvPr/>
        </p:nvSpPr>
        <p:spPr>
          <a:xfrm>
            <a:off x="5486400" y="2760048"/>
            <a:ext cx="25781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4C82B1-3C38-347B-688D-B23AA86D7022}"/>
              </a:ext>
            </a:extLst>
          </p:cNvPr>
          <p:cNvSpPr/>
          <p:nvPr/>
        </p:nvSpPr>
        <p:spPr>
          <a:xfrm>
            <a:off x="5486400" y="3500796"/>
            <a:ext cx="25781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C0293-114C-E8FB-5701-43BACD46AD03}"/>
              </a:ext>
            </a:extLst>
          </p:cNvPr>
          <p:cNvSpPr/>
          <p:nvPr/>
        </p:nvSpPr>
        <p:spPr>
          <a:xfrm>
            <a:off x="5486400" y="4241544"/>
            <a:ext cx="50165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CB743A-FA88-0817-4B89-AA363AD75788}"/>
              </a:ext>
            </a:extLst>
          </p:cNvPr>
          <p:cNvSpPr/>
          <p:nvPr/>
        </p:nvSpPr>
        <p:spPr>
          <a:xfrm>
            <a:off x="5486400" y="4982292"/>
            <a:ext cx="25781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F552F2-9A4C-B056-6432-03271F5D1591}"/>
              </a:ext>
            </a:extLst>
          </p:cNvPr>
          <p:cNvSpPr/>
          <p:nvPr/>
        </p:nvSpPr>
        <p:spPr>
          <a:xfrm>
            <a:off x="5416550" y="5612002"/>
            <a:ext cx="2578100" cy="406400"/>
          </a:xfrm>
          <a:prstGeom prst="rect">
            <a:avLst/>
          </a:prstGeom>
          <a:solidFill>
            <a:srgbClr val="FFFA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5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2C71C8-2F7C-A3F4-010E-63D579D7D23F}"/>
              </a:ext>
            </a:extLst>
          </p:cNvPr>
          <p:cNvSpPr txBox="1"/>
          <p:nvPr/>
        </p:nvSpPr>
        <p:spPr>
          <a:xfrm>
            <a:off x="682862" y="1045368"/>
            <a:ext cx="10796113" cy="4767263"/>
          </a:xfrm>
          <a:prstGeom prst="roundRect">
            <a:avLst/>
          </a:prstGeom>
          <a:solidFill>
            <a:srgbClr val="FFFAEB"/>
          </a:solidFill>
          <a:ln>
            <a:solidFill>
              <a:srgbClr val="00B0F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400" b="1">
                <a:solidFill>
                  <a:srgbClr val="C00000"/>
                </a:solidFill>
              </a:rPr>
              <a:t>    </a:t>
            </a:r>
            <a:r>
              <a:rPr lang="en-US" sz="4400" b="1" u="sng">
                <a:solidFill>
                  <a:srgbClr val="C00000"/>
                </a:solidFill>
              </a:rPr>
              <a:t>Ghi nhớ:</a:t>
            </a:r>
          </a:p>
          <a:p>
            <a:pPr algn="just"/>
            <a:r>
              <a:rPr lang="en-US" sz="4400">
                <a:solidFill>
                  <a:srgbClr val="C00000"/>
                </a:solidFill>
              </a:rPr>
              <a:t>    </a:t>
            </a:r>
            <a:r>
              <a:rPr lang="en-US" sz="4400"/>
              <a:t>Nhân hoá là gọi hoặc kể, tả con vật, cây cối, đồ vật, hiện tượng tự nhiên,… bằng những từ ngữ vốn được dùng để gọi hoặc kể, tả người; làm cho chúng trở nên gần gũi, sinh động hơn.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4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40F4-DD26-0B24-A0C3-8C684C63D285}"/>
              </a:ext>
            </a:extLst>
          </p:cNvPr>
          <p:cNvSpPr txBox="1"/>
          <p:nvPr/>
        </p:nvSpPr>
        <p:spPr>
          <a:xfrm>
            <a:off x="569170" y="347108"/>
            <a:ext cx="110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3. </a:t>
            </a:r>
            <a:r>
              <a:rPr lang="vi-VN" sz="2800" b="1"/>
              <a:t>Trong đoạn thơ dưới đây, những vật và hiện tượng tự nhiên nào được nhân hoá? Chúng được nhân hoá bằng cách nào?</a:t>
            </a:r>
            <a:endParaRPr lang="en-US" sz="28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DF8C3-DE33-3635-0F4F-92E28ACEEF67}"/>
              </a:ext>
            </a:extLst>
          </p:cNvPr>
          <p:cNvSpPr txBox="1"/>
          <p:nvPr/>
        </p:nvSpPr>
        <p:spPr>
          <a:xfrm>
            <a:off x="1582339" y="1864427"/>
            <a:ext cx="89971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/>
              <a:t>	</a:t>
            </a:r>
            <a:r>
              <a:rPr lang="vi-VN" sz="3600"/>
              <a:t>Đồng làng vương chút heo may</a:t>
            </a:r>
          </a:p>
          <a:p>
            <a:pPr algn="just"/>
            <a:r>
              <a:rPr lang="vi-VN" sz="3600"/>
              <a:t>Mầm cây tỉnh giấc, vườn đầy tiếng chim</a:t>
            </a:r>
          </a:p>
          <a:p>
            <a:pPr algn="just"/>
            <a:r>
              <a:rPr lang="en-US" sz="3600"/>
              <a:t>	</a:t>
            </a:r>
            <a:r>
              <a:rPr lang="vi-VN" sz="3600"/>
              <a:t>Hạt mưa mải miết trốn tìm</a:t>
            </a:r>
          </a:p>
          <a:p>
            <a:pPr algn="just"/>
            <a:r>
              <a:rPr lang="vi-VN" sz="3600"/>
              <a:t>Cây đào trước cửa lim dim mắt cười</a:t>
            </a:r>
          </a:p>
          <a:p>
            <a:pPr algn="just"/>
            <a:r>
              <a:rPr lang="en-US" sz="3600"/>
              <a:t>	</a:t>
            </a:r>
            <a:r>
              <a:rPr lang="vi-VN" sz="3600"/>
              <a:t>Quất gom từng giọt nắng rơi</a:t>
            </a:r>
          </a:p>
          <a:p>
            <a:pPr algn="just"/>
            <a:r>
              <a:rPr lang="vi-VN" sz="3600"/>
              <a:t>Làm thành quả – trăm mặt trời vàng mơ...</a:t>
            </a:r>
          </a:p>
          <a:p>
            <a:pPr algn="r"/>
            <a:r>
              <a:rPr lang="vi-VN" sz="3600"/>
              <a:t>(Đỗ Quang Huỳnh)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0EB294-40CF-7A0D-1A4B-661E7DC73A5E}"/>
              </a:ext>
            </a:extLst>
          </p:cNvPr>
          <p:cNvCxnSpPr>
            <a:cxnSpLocks/>
          </p:cNvCxnSpPr>
          <p:nvPr/>
        </p:nvCxnSpPr>
        <p:spPr>
          <a:xfrm>
            <a:off x="1710704" y="2990850"/>
            <a:ext cx="1729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56611-6910-DCAE-CFB4-D9C579217913}"/>
              </a:ext>
            </a:extLst>
          </p:cNvPr>
          <p:cNvCxnSpPr>
            <a:cxnSpLocks/>
          </p:cNvCxnSpPr>
          <p:nvPr/>
        </p:nvCxnSpPr>
        <p:spPr>
          <a:xfrm>
            <a:off x="2606660" y="3530708"/>
            <a:ext cx="1729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DE1A94-2F50-410C-3CFF-D762D30B0465}"/>
              </a:ext>
            </a:extLst>
          </p:cNvPr>
          <p:cNvCxnSpPr>
            <a:cxnSpLocks/>
          </p:cNvCxnSpPr>
          <p:nvPr/>
        </p:nvCxnSpPr>
        <p:spPr>
          <a:xfrm>
            <a:off x="1628833" y="4055068"/>
            <a:ext cx="1729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ED0AAF-2724-17FB-8E22-CFD5BD8F838C}"/>
              </a:ext>
            </a:extLst>
          </p:cNvPr>
          <p:cNvCxnSpPr>
            <a:cxnSpLocks/>
          </p:cNvCxnSpPr>
          <p:nvPr/>
        </p:nvCxnSpPr>
        <p:spPr>
          <a:xfrm>
            <a:off x="2637434" y="4625923"/>
            <a:ext cx="887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52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079B4C-F622-4562-9BF0-555C10F803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)\uFFFD\uFFFD\u001C{1C6DC5B0-1A5A-4F78-82C3-E71CEB5D3893}&quot;,&quot;C:\\Users\\STD_DELL\\Desktop\\ĐĂNG WED TRƯỜNG\\GIÁO ÁN ĐTỬ TỔ 4\\BGĐT. Q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0. Tiếng Việt 4. LTVC.Biện pháp nhân hoá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0D47BA-17D3-4CAA-B8EB-FD60697B9C31}:7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2D49B0-BF05-45D0-BD19-C07E5A527649}:7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B8FC5-5A63-4B10-ADE3-9CFD24C1415A}:7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7BE3DE-FE80-4A07-8BBD-43C754D56D4F}:7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664EC-0DA6-4C78-8976-C55765FBEBC1}:6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BBF27-A901-435C-9087-FB990D41785C}:7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77FAF-5A07-469F-9C30-278CEC481701}:2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F4BEA-5EC5-436C-9219-3E32B7316A23}:3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86299A-7CE0-4BBD-8044-5CD3577B383A}:3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47D09-8402-4843-9D8C-B87008E9D65A}:3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8002AE-4363-477A-B8E4-3DFE796AC92D}:6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93A0B4-37B9-411C-835C-7AEBCBF54DB9}:3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92B813-9AE2-4595-BFA9-F29FCF891AE4}:3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B78AE8-984C-4118-8107-88ECC5A43C41}:7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C6950A-4FE5-4D7E-9EA6-698B5D6829D7}:6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5C49A4-92F6-4E90-8AC2-137C96B8D0D8}:2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50D752-4E46-482A-96F0-B38C82CBFB7F}:7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75FCE1-022F-471C-AA93-2E69CFC79C74}:7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227A5-18B2-425F-9DD3-352CF440450C}:7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E14813-029B-4B29-9544-EE60AD8FCD2A}:7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964019-43B5-4446-8CCD-F130E081F3BA}:773"/>
</p:tagLst>
</file>

<file path=ppt/theme/theme1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1028</Words>
  <Application>Microsoft Office PowerPoint</Application>
  <PresentationFormat>Custom</PresentationFormat>
  <Paragraphs>132</Paragraphs>
  <Slides>21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Wingdings</vt:lpstr>
      <vt:lpstr>.TMC-Ong Do</vt:lpstr>
      <vt:lpstr>Poppins</vt:lpstr>
      <vt:lpstr>Londrina Solid</vt:lpstr>
      <vt:lpstr>Arial-Rounded</vt:lpstr>
      <vt:lpstr>AvantGarde</vt:lpstr>
      <vt:lpstr>Arial</vt:lpstr>
      <vt:lpstr>Times New Roman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10. Tiếng Việt 4. LTVC.Biện pháp nhân hoá</dc:title>
  <dc:creator>PC</dc:creator>
  <cp:lastModifiedBy>STD_DELL</cp:lastModifiedBy>
  <cp:revision>261</cp:revision>
  <dcterms:modified xsi:type="dcterms:W3CDTF">2024-11-01T16:20:44Z</dcterms:modified>
</cp:coreProperties>
</file>