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83" r:id="rId2"/>
    <p:sldId id="324" r:id="rId3"/>
    <p:sldId id="344" r:id="rId4"/>
    <p:sldId id="259" r:id="rId5"/>
    <p:sldId id="345" r:id="rId6"/>
    <p:sldId id="261" r:id="rId7"/>
    <p:sldId id="381" r:id="rId8"/>
    <p:sldId id="382" r:id="rId9"/>
    <p:sldId id="380" r:id="rId10"/>
    <p:sldId id="370" r:id="rId11"/>
    <p:sldId id="371" r:id="rId12"/>
    <p:sldId id="374" r:id="rId13"/>
    <p:sldId id="386" r:id="rId14"/>
    <p:sldId id="351" r:id="rId15"/>
    <p:sldId id="387" r:id="rId16"/>
    <p:sldId id="377" r:id="rId17"/>
    <p:sldId id="378" r:id="rId18"/>
    <p:sldId id="376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15580-1667-45B0-895F-0B780C86B28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DA966-5758-421E-8A2B-AEF7F63F3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9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908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723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318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685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872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411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4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098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528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709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19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>
            <a:extLst>
              <a:ext uri="{FF2B5EF4-FFF2-40B4-BE49-F238E27FC236}">
                <a16:creationId xmlns:a16="http://schemas.microsoft.com/office/drawing/2014/main" id="{754E70F1-84D3-4BDB-8240-61ED3B8D43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备注占位符 2">
            <a:extLst>
              <a:ext uri="{FF2B5EF4-FFF2-40B4-BE49-F238E27FC236}">
                <a16:creationId xmlns:a16="http://schemas.microsoft.com/office/drawing/2014/main" id="{88B6AEDB-B76F-4E70-8FB8-CF7E7F6866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4580" name="灯片编号占位符 3">
            <a:extLst>
              <a:ext uri="{FF2B5EF4-FFF2-40B4-BE49-F238E27FC236}">
                <a16:creationId xmlns:a16="http://schemas.microsoft.com/office/drawing/2014/main" id="{E8199A63-E402-43DE-AFC8-6F34541101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1E924E-E416-4B9D-944D-BCBC0A6AFD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857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61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638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509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85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72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387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38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899840"/>
      </p:ext>
    </p:extLst>
  </p:cSld>
  <p:clrMapOvr>
    <a:masterClrMapping/>
  </p:clrMapOvr>
  <p:transition spd="slow" advClick="0" advTm="3713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3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9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7.wdp"/><Relationship Id="rId4" Type="http://schemas.openxmlformats.org/officeDocument/2006/relationships/image" Target="../media/image29.pn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microsoft.com/office/2007/relationships/hdphoto" Target="../media/hdphoto9.wdp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46.emf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.WAV"/><Relationship Id="rId7" Type="http://schemas.openxmlformats.org/officeDocument/2006/relationships/image" Target="../media/image8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youtu.be/A-GkkU1Lq1s?si=RVIxiB4EuKwLVU5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9+ Background Powerpoint Đẹp cho bài thuyết trình chuyên nghiệp">
            <a:extLst>
              <a:ext uri="{FF2B5EF4-FFF2-40B4-BE49-F238E27FC236}">
                <a16:creationId xmlns:a16="http://schemas.microsoft.com/office/drawing/2014/main" id="{6EDB5F31-72D4-474E-A3B9-A3FE92F8C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EB5FBCE6-8C7A-4308-962A-32DF5AD99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200" y="330200"/>
            <a:ext cx="6176681" cy="49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61784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5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TIỂU HỌC QUANG TRUNG</a:t>
            </a: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1F925909-FD9E-4DC4-A621-A2DA338DDB03}"/>
              </a:ext>
            </a:extLst>
          </p:cNvPr>
          <p:cNvSpPr txBox="1"/>
          <p:nvPr/>
        </p:nvSpPr>
        <p:spPr>
          <a:xfrm>
            <a:off x="2719404" y="2728153"/>
            <a:ext cx="7585409" cy="131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61784">
              <a:defRPr/>
            </a:pPr>
            <a:r>
              <a:rPr lang="en-US" altLang="zh-CN" sz="3474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lang="en-US" altLang="zh-CN" sz="3474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9: </a:t>
            </a:r>
            <a:r>
              <a:rPr lang="en-US" altLang="zh-CN" sz="3474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Hoạt</a:t>
            </a:r>
            <a:r>
              <a:rPr lang="en-US" altLang="zh-CN" sz="3474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3474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động</a:t>
            </a:r>
            <a:r>
              <a:rPr lang="en-US" altLang="zh-CN" sz="3474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3474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sản</a:t>
            </a:r>
            <a:r>
              <a:rPr lang="en-US" altLang="zh-CN" sz="3474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3474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xuất</a:t>
            </a:r>
            <a:r>
              <a:rPr lang="en-US" altLang="zh-CN" sz="3474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3474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nông</a:t>
            </a:r>
            <a:r>
              <a:rPr lang="en-US" altLang="zh-CN" sz="3474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3474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nghiệp</a:t>
            </a:r>
            <a:r>
              <a:rPr lang="en-US" altLang="zh-CN" sz="3474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(</a:t>
            </a:r>
            <a:r>
              <a:rPr lang="en-US" altLang="zh-CN" sz="3474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Tiết</a:t>
            </a:r>
            <a:r>
              <a:rPr lang="en-US" altLang="zh-CN" sz="3474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D14CAF-1BDE-4D89-A7F3-073C8A2F748A}"/>
              </a:ext>
            </a:extLst>
          </p:cNvPr>
          <p:cNvSpPr txBox="1"/>
          <p:nvPr/>
        </p:nvSpPr>
        <p:spPr>
          <a:xfrm>
            <a:off x="2808970" y="2206864"/>
            <a:ext cx="7648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CỘNG ĐỒNG ĐỊA PHƯƠNG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B5E668-23F9-4163-A61D-9F1218F2B0D9}"/>
              </a:ext>
            </a:extLst>
          </p:cNvPr>
          <p:cNvSpPr txBox="1"/>
          <p:nvPr/>
        </p:nvSpPr>
        <p:spPr>
          <a:xfrm flipH="1">
            <a:off x="3759200" y="1414187"/>
            <a:ext cx="6176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TỰ NHIÊN VÀ XÃ HỘI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BBDD19-C97E-4C1C-B4D9-4056ED99F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6836" y="5212575"/>
            <a:ext cx="5294298" cy="49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61784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05" b="1" i="1" dirty="0" err="1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Giáo</a:t>
            </a:r>
            <a:r>
              <a:rPr lang="en-US" altLang="en-US" sz="2605" b="1" i="1" dirty="0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en-US" sz="2605" b="1" i="1" dirty="0" err="1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viên</a:t>
            </a:r>
            <a:r>
              <a:rPr lang="en-US" altLang="en-US" sz="2605" b="1" i="1" dirty="0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: </a:t>
            </a:r>
            <a:r>
              <a:rPr lang="en-US" altLang="en-US" sz="2605" b="1" i="1" dirty="0" err="1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Trần</a:t>
            </a:r>
            <a:r>
              <a:rPr lang="en-US" altLang="en-US" sz="2605" b="1" i="1" dirty="0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en-US" sz="2605" b="1" i="1" dirty="0" err="1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Thị</a:t>
            </a:r>
            <a:r>
              <a:rPr lang="en-US" altLang="en-US" sz="2605" b="1" i="1" dirty="0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Thu </a:t>
            </a:r>
            <a:r>
              <a:rPr lang="en-US" altLang="en-US" sz="2605" b="1" i="1" dirty="0" err="1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Hiền</a:t>
            </a:r>
            <a:endParaRPr lang="en-US" altLang="en-US" sz="2605" b="1" i="1" dirty="0">
              <a:solidFill>
                <a:srgbClr val="3333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928F23-2263-4931-882D-A4BF048BB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1" b="93548" l="8154" r="93692">
                        <a14:foregroundMark x1="49538" y1="56528" x2="49846" y2="63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4800" y="4716011"/>
            <a:ext cx="2138699" cy="2141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277508-3A96-4AF4-AB26-BDCE33AE5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100000" l="4500" r="100000">
                        <a14:foregroundMark x1="32250" y1="44500" x2="43833" y2="73167"/>
                        <a14:foregroundMark x1="38667" y1="68083" x2="43583" y2="81750"/>
                        <a14:foregroundMark x1="36667" y1="71250" x2="39667" y2="79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4401" y="5410200"/>
            <a:ext cx="1625600" cy="12324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72C999-2AC6-4D11-842A-DDE3CA43D0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688" l="0" r="100000">
                        <a14:foregroundMark x1="7187" y1="80781" x2="31094" y2="86875"/>
                        <a14:foregroundMark x1="40156" y1="41563" x2="44219" y2="49063"/>
                        <a14:foregroundMark x1="42344" y1="39219" x2="40625" y2="51406"/>
                        <a14:foregroundMark x1="39688" y1="42969" x2="39219" y2="50000"/>
                        <a14:foregroundMark x1="47500" y1="49844" x2="55156" y2="50938"/>
                        <a14:foregroundMark x1="41094" y1="80938" x2="43906" y2="87031"/>
                        <a14:foregroundMark x1="28281" y1="96250" x2="56094" y2="93594"/>
                        <a14:foregroundMark x1="29219" y1="90156" x2="41563" y2="86094"/>
                        <a14:foregroundMark x1="67344" y1="91094" x2="77656" y2="96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3600" y="5410200"/>
            <a:ext cx="1986465" cy="1370037"/>
          </a:xfrm>
          <a:prstGeom prst="rect">
            <a:avLst/>
          </a:prstGeom>
        </p:spPr>
      </p:pic>
      <p:pic>
        <p:nvPicPr>
          <p:cNvPr id="12" name="Hình ảnh 1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8698842-70B9-454E-BC4A-93D263869D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8844" y="5655802"/>
            <a:ext cx="1322723" cy="1193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34FA10-F961-4F17-9D05-F179F4F4AB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62" b="94686" l="9662" r="946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7900" y="-31289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4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ột ngày của những người hái chè">
            <a:extLst>
              <a:ext uri="{FF2B5EF4-FFF2-40B4-BE49-F238E27FC236}">
                <a16:creationId xmlns:a16="http://schemas.microsoft.com/office/drawing/2014/main" id="{118B2AD3-B9B3-4D6D-8B25-ED49F7CD0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iải pháp phát triển chăn nuôi tằm bền vững">
            <a:extLst>
              <a:ext uri="{FF2B5EF4-FFF2-40B4-BE49-F238E27FC236}">
                <a16:creationId xmlns:a16="http://schemas.microsoft.com/office/drawing/2014/main" id="{208504FC-C523-46DD-9555-2FDA06590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-3629"/>
            <a:ext cx="6451600" cy="686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85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n dụng cánh đồng trống anh Giang chăn vịt thu nhập &quot;một vốn bốn lời&quot;">
            <a:extLst>
              <a:ext uri="{FF2B5EF4-FFF2-40B4-BE49-F238E27FC236}">
                <a16:creationId xmlns:a16="http://schemas.microsoft.com/office/drawing/2014/main" id="{DE1A9F93-BC8F-4956-A138-4A0C2897F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iệu quả từ mô hình nuôi dê nhốt chuồng - Báo Bà Rịa Vũng Tàu Online">
            <a:extLst>
              <a:ext uri="{FF2B5EF4-FFF2-40B4-BE49-F238E27FC236}">
                <a16:creationId xmlns:a16="http://schemas.microsoft.com/office/drawing/2014/main" id="{A19DD515-7C49-40DD-B2B4-915A475D6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6165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08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ổng hợp 96+ hình về mô hình nuôi hàu - NEC">
            <a:extLst>
              <a:ext uri="{FF2B5EF4-FFF2-40B4-BE49-F238E27FC236}">
                <a16:creationId xmlns:a16="http://schemas.microsoft.com/office/drawing/2014/main" id="{19861221-7BFC-4117-B997-6396B4CFF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40" y="0"/>
            <a:ext cx="6258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ỹ thuật trồng và chăm sóc bạch đàn | Farmvina Nông Nghiệp">
            <a:extLst>
              <a:ext uri="{FF2B5EF4-FFF2-40B4-BE49-F238E27FC236}">
                <a16:creationId xmlns:a16="http://schemas.microsoft.com/office/drawing/2014/main" id="{C9C78AB4-0AF8-4B2C-A25C-4F314A68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6085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7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2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200" y="2161542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1989A1-95FF-4E4F-A4AE-649FCE7E3EC8}"/>
              </a:ext>
            </a:extLst>
          </p:cNvPr>
          <p:cNvSpPr txBox="1"/>
          <p:nvPr/>
        </p:nvSpPr>
        <p:spPr>
          <a:xfrm>
            <a:off x="3258425" y="2679451"/>
            <a:ext cx="571182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9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9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9200" b="1" dirty="0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929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3985C123-73C4-3625-5B74-B88BF6112928}"/>
              </a:ext>
            </a:extLst>
          </p:cNvPr>
          <p:cNvSpPr/>
          <p:nvPr/>
        </p:nvSpPr>
        <p:spPr>
          <a:xfrm>
            <a:off x="1473200" y="1905000"/>
            <a:ext cx="9956800" cy="1234657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/>
            <a:r>
              <a:rPr lang="vi-VN" sz="44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Giới thiệu một số hoạt động sản xuất và sản phẩm nông nghiệp ở địa phương em:</a:t>
            </a:r>
            <a:endParaRPr lang="en-US" sz="4400" b="1" dirty="0">
              <a:solidFill>
                <a:srgbClr val="F79646">
                  <a:lumMod val="75000"/>
                </a:srgbClr>
              </a:solidFill>
              <a:latin typeface="Calibri"/>
            </a:endParaRPr>
          </a:p>
          <a:p>
            <a:pPr algn="just" defTabSz="609630"/>
            <a:r>
              <a:rPr lang="vi-VN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- Tên hoạt động sản xuất</a:t>
            </a:r>
            <a:r>
              <a:rPr lang="en-US" sz="4000" b="1" dirty="0">
                <a:solidFill>
                  <a:srgbClr val="00B0F0"/>
                </a:solidFill>
                <a:latin typeface="Calibri"/>
              </a:rPr>
              <a:t> </a:t>
            </a:r>
            <a:r>
              <a:rPr lang="vi-VN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nông nghiệp và nơi diễn ra hoạt động đó.</a:t>
            </a:r>
          </a:p>
          <a:p>
            <a:pPr algn="just" defTabSz="609630"/>
            <a:r>
              <a:rPr lang="vi-VN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- Tên các sản phẩm nông nghiệp.</a:t>
            </a:r>
          </a:p>
          <a:p>
            <a:pPr algn="just" defTabSz="609630"/>
            <a:r>
              <a:rPr lang="vi-VN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- Đặc sản của địa phương em.</a:t>
            </a:r>
          </a:p>
        </p:txBody>
      </p:sp>
      <p:pic>
        <p:nvPicPr>
          <p:cNvPr id="11" name="Hình ảnh 7">
            <a:extLst>
              <a:ext uri="{FF2B5EF4-FFF2-40B4-BE49-F238E27FC236}">
                <a16:creationId xmlns:a16="http://schemas.microsoft.com/office/drawing/2014/main" id="{44991EC3-8FEA-DC40-A3A9-5E9A930C6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308" y="116351"/>
            <a:ext cx="1431179" cy="939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Nông Dân Trồng Lúa Hình ảnh | Định dạng hình ảnh PSD 401136356|  vn.lovepik.com">
            <a:extLst>
              <a:ext uri="{FF2B5EF4-FFF2-40B4-BE49-F238E27FC236}">
                <a16:creationId xmlns:a16="http://schemas.microsoft.com/office/drawing/2014/main" id="{0B3DD127-2FCA-CA43-0C92-4B9EED23F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163" l="4535" r="93023">
                        <a14:foregroundMark x1="12674" y1="16512" x2="61860" y2="14535"/>
                        <a14:foregroundMark x1="61860" y1="14535" x2="73953" y2="16047"/>
                        <a14:foregroundMark x1="73953" y1="16047" x2="77326" y2="18721"/>
                        <a14:foregroundMark x1="22326" y1="18023" x2="68953" y2="24651"/>
                        <a14:foregroundMark x1="68953" y1="24651" x2="69070" y2="24767"/>
                        <a14:foregroundMark x1="8837" y1="20000" x2="57442" y2="31628"/>
                        <a14:foregroundMark x1="26512" y1="21628" x2="61047" y2="34070"/>
                        <a14:foregroundMark x1="61047" y1="34070" x2="61163" y2="34070"/>
                        <a14:foregroundMark x1="7907" y1="48488" x2="14186" y2="48953"/>
                        <a14:foregroundMark x1="58372" y1="28953" x2="73256" y2="51628"/>
                        <a14:foregroundMark x1="59767" y1="31628" x2="79070" y2="42442"/>
                        <a14:foregroundMark x1="67093" y1="39070" x2="61279" y2="49302"/>
                        <a14:foregroundMark x1="13953" y1="23023" x2="18953" y2="48372"/>
                        <a14:foregroundMark x1="12674" y1="28256" x2="12674" y2="47093"/>
                        <a14:foregroundMark x1="12907" y1="32093" x2="10814" y2="49419"/>
                        <a14:foregroundMark x1="14186" y1="42791" x2="24651" y2="43837"/>
                        <a14:foregroundMark x1="5581" y1="66977" x2="13488" y2="68140"/>
                        <a14:foregroundMark x1="4884" y1="72791" x2="46744" y2="84419"/>
                        <a14:foregroundMark x1="46744" y1="84419" x2="66628" y2="86628"/>
                        <a14:foregroundMark x1="12674" y1="72558" x2="49884" y2="74767"/>
                        <a14:foregroundMark x1="4535" y1="80116" x2="42326" y2="83256"/>
                        <a14:foregroundMark x1="12093" y1="86977" x2="28140" y2="86977"/>
                        <a14:foregroundMark x1="28140" y1="86977" x2="65000" y2="84651"/>
                        <a14:foregroundMark x1="19535" y1="91279" x2="73023" y2="86977"/>
                        <a14:foregroundMark x1="54535" y1="76512" x2="86163" y2="81279"/>
                        <a14:foregroundMark x1="86163" y1="81279" x2="85465" y2="81512"/>
                        <a14:foregroundMark x1="10000" y1="68140" x2="83837" y2="74070"/>
                        <a14:foregroundMark x1="75349" y1="44070" x2="89767" y2="75116"/>
                        <a14:foregroundMark x1="89767" y1="75116" x2="90000" y2="75349"/>
                        <a14:foregroundMark x1="60000" y1="46047" x2="75581" y2="77907"/>
                        <a14:foregroundMark x1="58256" y1="44535" x2="64070" y2="69535"/>
                        <a14:foregroundMark x1="26744" y1="43140" x2="38721" y2="71744"/>
                        <a14:foregroundMark x1="38721" y1="71744" x2="38721" y2="71744"/>
                        <a14:foregroundMark x1="13721" y1="42674" x2="18605" y2="73953"/>
                        <a14:foregroundMark x1="19419" y1="51395" x2="30233" y2="64651"/>
                        <a14:foregroundMark x1="11860" y1="51395" x2="15465" y2="67326"/>
                        <a14:foregroundMark x1="63372" y1="50930" x2="86163" y2="62907"/>
                        <a14:foregroundMark x1="80581" y1="50581" x2="93023" y2="62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5054600"/>
            <a:ext cx="1944180" cy="1944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Cặp Vợ Chồng Nông Dân Thu Hoạch Vụ Thu PNG , Rau Xanh, Giỏ Thức  ăn, Cái Giỏ Thức ăn PNG miễn phí tải tập tin PSDComment và Vector">
            <a:extLst>
              <a:ext uri="{FF2B5EF4-FFF2-40B4-BE49-F238E27FC236}">
                <a16:creationId xmlns:a16="http://schemas.microsoft.com/office/drawing/2014/main" id="{2B96BBFA-3E37-4D39-A970-2E4F88AB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3" b="94688" l="4375" r="99063">
                        <a14:foregroundMark x1="63750" y1="5313" x2="73125" y2="10000"/>
                        <a14:foregroundMark x1="73125" y1="10000" x2="73438" y2="10000"/>
                        <a14:foregroundMark x1="8594" y1="82813" x2="74219" y2="91250"/>
                        <a14:foregroundMark x1="4375" y1="89531" x2="29531" y2="91875"/>
                        <a14:foregroundMark x1="31719" y1="92500" x2="80625" y2="94688"/>
                        <a14:foregroundMark x1="80625" y1="94688" x2="81719" y2="94375"/>
                        <a14:foregroundMark x1="75625" y1="80000" x2="99063" y2="8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5310957"/>
            <a:ext cx="1431466" cy="14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ình ảnh Nông Dân Cà Phê Minh Họa PNG , Cà Phê, Nông Dân Trồng Cà Phê, Cà  Phê Kinh Doanh PNG và Vector với nền trong suốt để tải xuống miễn">
            <a:extLst>
              <a:ext uri="{FF2B5EF4-FFF2-40B4-BE49-F238E27FC236}">
                <a16:creationId xmlns:a16="http://schemas.microsoft.com/office/drawing/2014/main" id="{94E6F27B-A128-4994-8EF9-3EBF967FF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6250" y1="54531" x2="66250" y2="86719"/>
                        <a14:foregroundMark x1="66250" y1="86719" x2="69531" y2="8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5310957"/>
            <a:ext cx="1727200" cy="14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889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3985C123-73C4-3625-5B74-B88BF6112928}"/>
              </a:ext>
            </a:extLst>
          </p:cNvPr>
          <p:cNvSpPr/>
          <p:nvPr/>
        </p:nvSpPr>
        <p:spPr>
          <a:xfrm>
            <a:off x="1925129" y="4292600"/>
            <a:ext cx="9557847" cy="1234657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/>
            <a:r>
              <a:rPr lang="vi-VN" sz="4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Giới thiệu một số hoạt động sản xuất và sản phẩm nông nghiệp ở địa phương em:</a:t>
            </a:r>
            <a:endParaRPr lang="en-US" sz="4000" b="1" dirty="0">
              <a:solidFill>
                <a:srgbClr val="F79646">
                  <a:lumMod val="75000"/>
                </a:srgbClr>
              </a:solidFill>
              <a:latin typeface="Calibri"/>
            </a:endParaRPr>
          </a:p>
          <a:p>
            <a:pPr algn="just" defTabSz="609630"/>
            <a:r>
              <a:rPr lang="vi-VN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- Tên hoạt động sản xuất</a:t>
            </a:r>
            <a:r>
              <a:rPr lang="en-US" sz="3600" b="1" dirty="0">
                <a:solidFill>
                  <a:srgbClr val="00B0F0"/>
                </a:solidFill>
                <a:latin typeface="Calibri"/>
              </a:rPr>
              <a:t> </a:t>
            </a:r>
            <a:r>
              <a:rPr lang="vi-VN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nông nghiệp và nơi diễn ra hoạt động đó.</a:t>
            </a:r>
          </a:p>
          <a:p>
            <a:pPr algn="just" defTabSz="609630"/>
            <a:r>
              <a:rPr lang="vi-VN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- Tên các sản phẩm nông nghiệp.</a:t>
            </a:r>
          </a:p>
          <a:p>
            <a:pPr algn="just" defTabSz="609630"/>
            <a:r>
              <a:rPr lang="vi-VN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- Đặc sản của địa phương em.</a:t>
            </a:r>
          </a:p>
        </p:txBody>
      </p:sp>
      <p:pic>
        <p:nvPicPr>
          <p:cNvPr id="11" name="Hình ảnh 7">
            <a:extLst>
              <a:ext uri="{FF2B5EF4-FFF2-40B4-BE49-F238E27FC236}">
                <a16:creationId xmlns:a16="http://schemas.microsoft.com/office/drawing/2014/main" id="{44991EC3-8FEA-DC40-A3A9-5E9A930C6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00" y="-100165"/>
            <a:ext cx="1431179" cy="939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D870BBB-2AEF-DF64-7815-9C3428873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61" y="-100165"/>
            <a:ext cx="6976039" cy="33259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5FA361-1337-A978-7762-2EB95749C427}"/>
              </a:ext>
            </a:extLst>
          </p:cNvPr>
          <p:cNvSpPr txBox="1"/>
          <p:nvPr/>
        </p:nvSpPr>
        <p:spPr>
          <a:xfrm>
            <a:off x="4683708" y="162548"/>
            <a:ext cx="51218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TRÒ CHƠI</a:t>
            </a:r>
          </a:p>
          <a:p>
            <a:pPr algn="ctr" defTabSz="609630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“PHÓNG VIÊN NHÍ”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098" name="Picture 2" descr="Nông Dân Trồng Lúa Hình ảnh | Định dạng hình ảnh PSD 401136356|  vn.lovepik.com">
            <a:extLst>
              <a:ext uri="{FF2B5EF4-FFF2-40B4-BE49-F238E27FC236}">
                <a16:creationId xmlns:a16="http://schemas.microsoft.com/office/drawing/2014/main" id="{0B3DD127-2FCA-CA43-0C92-4B9EED23F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163" l="4535" r="93023">
                        <a14:foregroundMark x1="12674" y1="16512" x2="61860" y2="14535"/>
                        <a14:foregroundMark x1="61860" y1="14535" x2="73953" y2="16047"/>
                        <a14:foregroundMark x1="73953" y1="16047" x2="77326" y2="18721"/>
                        <a14:foregroundMark x1="22326" y1="18023" x2="68953" y2="24651"/>
                        <a14:foregroundMark x1="68953" y1="24651" x2="69070" y2="24767"/>
                        <a14:foregroundMark x1="8837" y1="20000" x2="57442" y2="31628"/>
                        <a14:foregroundMark x1="26512" y1="21628" x2="61047" y2="34070"/>
                        <a14:foregroundMark x1="61047" y1="34070" x2="61163" y2="34070"/>
                        <a14:foregroundMark x1="7907" y1="48488" x2="14186" y2="48953"/>
                        <a14:foregroundMark x1="58372" y1="28953" x2="73256" y2="51628"/>
                        <a14:foregroundMark x1="59767" y1="31628" x2="79070" y2="42442"/>
                        <a14:foregroundMark x1="67093" y1="39070" x2="61279" y2="49302"/>
                        <a14:foregroundMark x1="13953" y1="23023" x2="18953" y2="48372"/>
                        <a14:foregroundMark x1="12674" y1="28256" x2="12674" y2="47093"/>
                        <a14:foregroundMark x1="12907" y1="32093" x2="10814" y2="49419"/>
                        <a14:foregroundMark x1="14186" y1="42791" x2="24651" y2="43837"/>
                        <a14:foregroundMark x1="5581" y1="66977" x2="13488" y2="68140"/>
                        <a14:foregroundMark x1="4884" y1="72791" x2="46744" y2="84419"/>
                        <a14:foregroundMark x1="46744" y1="84419" x2="66628" y2="86628"/>
                        <a14:foregroundMark x1="12674" y1="72558" x2="49884" y2="74767"/>
                        <a14:foregroundMark x1="4535" y1="80116" x2="42326" y2="83256"/>
                        <a14:foregroundMark x1="12093" y1="86977" x2="28140" y2="86977"/>
                        <a14:foregroundMark x1="28140" y1="86977" x2="65000" y2="84651"/>
                        <a14:foregroundMark x1="19535" y1="91279" x2="73023" y2="86977"/>
                        <a14:foregroundMark x1="54535" y1="76512" x2="86163" y2="81279"/>
                        <a14:foregroundMark x1="86163" y1="81279" x2="85465" y2="81512"/>
                        <a14:foregroundMark x1="10000" y1="68140" x2="83837" y2="74070"/>
                        <a14:foregroundMark x1="75349" y1="44070" x2="89767" y2="75116"/>
                        <a14:foregroundMark x1="89767" y1="75116" x2="90000" y2="75349"/>
                        <a14:foregroundMark x1="60000" y1="46047" x2="75581" y2="77907"/>
                        <a14:foregroundMark x1="58256" y1="44535" x2="64070" y2="69535"/>
                        <a14:foregroundMark x1="26744" y1="43140" x2="38721" y2="71744"/>
                        <a14:foregroundMark x1="38721" y1="71744" x2="38721" y2="71744"/>
                        <a14:foregroundMark x1="13721" y1="42674" x2="18605" y2="73953"/>
                        <a14:foregroundMark x1="19419" y1="51395" x2="30233" y2="64651"/>
                        <a14:foregroundMark x1="11860" y1="51395" x2="15465" y2="67326"/>
                        <a14:foregroundMark x1="63372" y1="50930" x2="86163" y2="62907"/>
                        <a14:foregroundMark x1="80581" y1="50581" x2="93023" y2="62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5054600"/>
            <a:ext cx="1944180" cy="1944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Cặp Vợ Chồng Nông Dân Thu Hoạch Vụ Thu PNG , Rau Xanh, Giỏ Thức  ăn, Cái Giỏ Thức ăn PNG miễn phí tải tập tin PSDComment và Vector">
            <a:extLst>
              <a:ext uri="{FF2B5EF4-FFF2-40B4-BE49-F238E27FC236}">
                <a16:creationId xmlns:a16="http://schemas.microsoft.com/office/drawing/2014/main" id="{2B96BBFA-3E37-4D39-A970-2E4F88AB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13" b="94688" l="4375" r="99063">
                        <a14:foregroundMark x1="63750" y1="5313" x2="73125" y2="10000"/>
                        <a14:foregroundMark x1="73125" y1="10000" x2="73438" y2="10000"/>
                        <a14:foregroundMark x1="8594" y1="82813" x2="74219" y2="91250"/>
                        <a14:foregroundMark x1="4375" y1="89531" x2="29531" y2="91875"/>
                        <a14:foregroundMark x1="31719" y1="92500" x2="80625" y2="94688"/>
                        <a14:foregroundMark x1="80625" y1="94688" x2="81719" y2="94375"/>
                        <a14:foregroundMark x1="75625" y1="80000" x2="99063" y2="8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0" y="1198991"/>
            <a:ext cx="1431466" cy="14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ình ảnh Nông Dân Cà Phê Minh Họa PNG , Cà Phê, Nông Dân Trồng Cà Phê, Cà  Phê Kinh Doanh PNG và Vector với nền trong suốt để tải xuống miễn">
            <a:extLst>
              <a:ext uri="{FF2B5EF4-FFF2-40B4-BE49-F238E27FC236}">
                <a16:creationId xmlns:a16="http://schemas.microsoft.com/office/drawing/2014/main" id="{94E6F27B-A128-4994-8EF9-3EBF967FF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6250" y1="54531" x2="66250" y2="86719"/>
                        <a14:foregroundMark x1="66250" y1="86719" x2="69531" y2="8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9" y="755695"/>
            <a:ext cx="2222963" cy="18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8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ăng giảm giá, tiền công cày bừa vẫn im lìm">
            <a:extLst>
              <a:ext uri="{FF2B5EF4-FFF2-40B4-BE49-F238E27FC236}">
                <a16:creationId xmlns:a16="http://schemas.microsoft.com/office/drawing/2014/main" id="{B56407EE-5857-4F21-A2C8-E575E4D82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ộn nhịp sản xuất vụ xuân - Báo Thái Nguyên điện tử">
            <a:extLst>
              <a:ext uri="{FF2B5EF4-FFF2-40B4-BE49-F238E27FC236}">
                <a16:creationId xmlns:a16="http://schemas.microsoft.com/office/drawing/2014/main" id="{41AF864B-EA8B-4BE4-B9C4-835D99AFB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188" y="0"/>
            <a:ext cx="403148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ớng dẫn cách gieo mạ đúng chuẩn cho máy cấy lúa các loại | websosanh.vn">
            <a:extLst>
              <a:ext uri="{FF2B5EF4-FFF2-40B4-BE49-F238E27FC236}">
                <a16:creationId xmlns:a16="http://schemas.microsoft.com/office/drawing/2014/main" id="{D1B151F9-47B2-4205-8818-79140F22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64" y="0"/>
            <a:ext cx="395224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ông dân xã Đoan Hùng đã gieo cấy trên 50% diện tích lúa ...">
            <a:extLst>
              <a:ext uri="{FF2B5EF4-FFF2-40B4-BE49-F238E27FC236}">
                <a16:creationId xmlns:a16="http://schemas.microsoft.com/office/drawing/2014/main" id="{3D8310F6-6A7E-4397-BD0C-3C0B0E7F9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3429000"/>
            <a:ext cx="412496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ông dân Nguyên Xá chăm sóc lúa mùa">
            <a:extLst>
              <a:ext uri="{FF2B5EF4-FFF2-40B4-BE49-F238E27FC236}">
                <a16:creationId xmlns:a16="http://schemas.microsoft.com/office/drawing/2014/main" id="{DFA4613A-FD3E-4628-B800-B59001E64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188" y="3423920"/>
            <a:ext cx="40314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95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Rộn ràng mùa gặt...">
            <a:extLst>
              <a:ext uri="{FF2B5EF4-FFF2-40B4-BE49-F238E27FC236}">
                <a16:creationId xmlns:a16="http://schemas.microsoft.com/office/drawing/2014/main" id="{0B262D70-281C-42F5-8EE1-C1E8C3FAD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60" y="0"/>
            <a:ext cx="39522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ghề &quot;ăn theo&quot; mùa gặt">
            <a:extLst>
              <a:ext uri="{FF2B5EF4-FFF2-40B4-BE49-F238E27FC236}">
                <a16:creationId xmlns:a16="http://schemas.microsoft.com/office/drawing/2014/main" id="{AA098EEC-9682-4FE5-BEE0-60689535C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522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inh nghiệm vận hành máy tuốt lúa liên hoàn an toàn - CÔNG TY TNHH SẢN XUẤT  VÀ THƯƠNG MẠI ATL VIỆT NAM">
            <a:extLst>
              <a:ext uri="{FF2B5EF4-FFF2-40B4-BE49-F238E27FC236}">
                <a16:creationId xmlns:a16="http://schemas.microsoft.com/office/drawing/2014/main" id="{3BA1175A-42D9-440C-AC2B-2371045F8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0"/>
            <a:ext cx="4064000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ớ mùa phơi thóc...">
            <a:extLst>
              <a:ext uri="{FF2B5EF4-FFF2-40B4-BE49-F238E27FC236}">
                <a16:creationId xmlns:a16="http://schemas.microsoft.com/office/drawing/2014/main" id="{90BC2D7B-E800-4A45-8609-E5DBE3B77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9"/>
          <a:stretch/>
        </p:blipFill>
        <p:spPr bwMode="auto">
          <a:xfrm>
            <a:off x="0" y="3581400"/>
            <a:ext cx="395224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61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C608761-0CC9-46AD-8674-46AE2C3AF9B6}"/>
              </a:ext>
            </a:extLst>
          </p:cNvPr>
          <p:cNvSpPr/>
          <p:nvPr/>
        </p:nvSpPr>
        <p:spPr>
          <a:xfrm rot="10800000">
            <a:off x="7172961" y="4140201"/>
            <a:ext cx="3800975" cy="1715915"/>
          </a:xfrm>
          <a:custGeom>
            <a:avLst/>
            <a:gdLst>
              <a:gd name="connsiteX0" fmla="*/ 5655743 w 5659119"/>
              <a:gd name="connsiteY0" fmla="*/ 2170013 h 2444333"/>
              <a:gd name="connsiteX1" fmla="*/ 4741343 w 5659119"/>
              <a:gd name="connsiteY1" fmla="*/ 691733 h 2444333"/>
              <a:gd name="connsiteX2" fmla="*/ 1703 w 5659119"/>
              <a:gd name="connsiteY2" fmla="*/ 5933 h 2444333"/>
              <a:gd name="connsiteX3" fmla="*/ 4207943 w 5659119"/>
              <a:gd name="connsiteY3" fmla="*/ 1042253 h 2444333"/>
              <a:gd name="connsiteX4" fmla="*/ 5274743 w 5659119"/>
              <a:gd name="connsiteY4" fmla="*/ 2444333 h 2444333"/>
              <a:gd name="connsiteX5" fmla="*/ 5274743 w 5659119"/>
              <a:gd name="connsiteY5" fmla="*/ 2444333 h 2444333"/>
              <a:gd name="connsiteX6" fmla="*/ 5274743 w 5659119"/>
              <a:gd name="connsiteY6" fmla="*/ 2444333 h 2444333"/>
              <a:gd name="connsiteX7" fmla="*/ 5259503 w 5659119"/>
              <a:gd name="connsiteY7" fmla="*/ 2383373 h 244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9119" h="2444333">
                <a:moveTo>
                  <a:pt x="5655743" y="2170013"/>
                </a:moveTo>
                <a:cubicBezTo>
                  <a:pt x="5669713" y="1611213"/>
                  <a:pt x="5683683" y="1052413"/>
                  <a:pt x="4741343" y="691733"/>
                </a:cubicBezTo>
                <a:cubicBezTo>
                  <a:pt x="3799003" y="331053"/>
                  <a:pt x="90603" y="-52487"/>
                  <a:pt x="1703" y="5933"/>
                </a:cubicBezTo>
                <a:cubicBezTo>
                  <a:pt x="-87197" y="64353"/>
                  <a:pt x="3329103" y="635853"/>
                  <a:pt x="4207943" y="1042253"/>
                </a:cubicBezTo>
                <a:cubicBezTo>
                  <a:pt x="5086783" y="1448653"/>
                  <a:pt x="5274743" y="2444333"/>
                  <a:pt x="5274743" y="2444333"/>
                </a:cubicBezTo>
                <a:lnTo>
                  <a:pt x="5274743" y="2444333"/>
                </a:lnTo>
                <a:lnTo>
                  <a:pt x="5274743" y="2444333"/>
                </a:lnTo>
                <a:lnTo>
                  <a:pt x="5259503" y="2383373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D690EEF-D954-4906-ACCE-2892C3EDEF27}"/>
              </a:ext>
            </a:extLst>
          </p:cNvPr>
          <p:cNvSpPr/>
          <p:nvPr/>
        </p:nvSpPr>
        <p:spPr>
          <a:xfrm rot="10800000">
            <a:off x="609600" y="4003404"/>
            <a:ext cx="4248675" cy="1965596"/>
          </a:xfrm>
          <a:custGeom>
            <a:avLst/>
            <a:gdLst>
              <a:gd name="connsiteX0" fmla="*/ 0 w 4221480"/>
              <a:gd name="connsiteY0" fmla="*/ 1813560 h 2057400"/>
              <a:gd name="connsiteX1" fmla="*/ 1005840 w 4221480"/>
              <a:gd name="connsiteY1" fmla="*/ 579120 h 2057400"/>
              <a:gd name="connsiteX2" fmla="*/ 4221480 w 4221480"/>
              <a:gd name="connsiteY2" fmla="*/ 0 h 2057400"/>
              <a:gd name="connsiteX3" fmla="*/ 4221480 w 4221480"/>
              <a:gd name="connsiteY3" fmla="*/ 0 h 2057400"/>
              <a:gd name="connsiteX4" fmla="*/ 1310640 w 4221480"/>
              <a:gd name="connsiteY4" fmla="*/ 883920 h 2057400"/>
              <a:gd name="connsiteX5" fmla="*/ 335280 w 4221480"/>
              <a:gd name="connsiteY5" fmla="*/ 2057400 h 2057400"/>
              <a:gd name="connsiteX6" fmla="*/ 335280 w 4221480"/>
              <a:gd name="connsiteY6" fmla="*/ 2057400 h 2057400"/>
              <a:gd name="connsiteX7" fmla="*/ 335280 w 4221480"/>
              <a:gd name="connsiteY7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1480" h="2057400">
                <a:moveTo>
                  <a:pt x="0" y="1813560"/>
                </a:moveTo>
                <a:cubicBezTo>
                  <a:pt x="151130" y="1347470"/>
                  <a:pt x="302260" y="881380"/>
                  <a:pt x="1005840" y="579120"/>
                </a:cubicBezTo>
                <a:cubicBezTo>
                  <a:pt x="1709420" y="276860"/>
                  <a:pt x="4221480" y="0"/>
                  <a:pt x="4221480" y="0"/>
                </a:cubicBezTo>
                <a:lnTo>
                  <a:pt x="4221480" y="0"/>
                </a:lnTo>
                <a:cubicBezTo>
                  <a:pt x="3736340" y="147320"/>
                  <a:pt x="1958340" y="541020"/>
                  <a:pt x="1310640" y="883920"/>
                </a:cubicBezTo>
                <a:cubicBezTo>
                  <a:pt x="662940" y="1226820"/>
                  <a:pt x="335280" y="2057400"/>
                  <a:pt x="335280" y="2057400"/>
                </a:cubicBezTo>
                <a:lnTo>
                  <a:pt x="335280" y="2057400"/>
                </a:lnTo>
                <a:lnTo>
                  <a:pt x="335280" y="2057400"/>
                </a:lnTo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CA761D-E0C1-49C4-9DE0-509EF9AF9618}"/>
              </a:ext>
            </a:extLst>
          </p:cNvPr>
          <p:cNvSpPr txBox="1"/>
          <p:nvPr/>
        </p:nvSpPr>
        <p:spPr>
          <a:xfrm rot="21151260">
            <a:off x="7455835" y="632542"/>
            <a:ext cx="3755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TRỒNG TRỌT </a:t>
            </a:r>
            <a:endParaRPr lang="en-US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F283BF-F3F0-459F-9BDD-3E4ADF2992B6}"/>
              </a:ext>
            </a:extLst>
          </p:cNvPr>
          <p:cNvSpPr txBox="1"/>
          <p:nvPr/>
        </p:nvSpPr>
        <p:spPr>
          <a:xfrm rot="974384">
            <a:off x="7774940" y="4679236"/>
            <a:ext cx="3163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CHĂN NUÔI</a:t>
            </a:r>
            <a:endParaRPr lang="en-US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0ACFF3-CB01-4EBF-AE66-BEB9AC112CF3}"/>
              </a:ext>
            </a:extLst>
          </p:cNvPr>
          <p:cNvSpPr txBox="1"/>
          <p:nvPr/>
        </p:nvSpPr>
        <p:spPr>
          <a:xfrm rot="373934">
            <a:off x="912891" y="306726"/>
            <a:ext cx="4802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TRỒNG, BẢO VỆ, KHAI THÁC RỪNG</a:t>
            </a:r>
            <a:endParaRPr lang="en-U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F4F962-A274-469D-AE73-DE1A6C3C7510}"/>
              </a:ext>
            </a:extLst>
          </p:cNvPr>
          <p:cNvSpPr txBox="1"/>
          <p:nvPr/>
        </p:nvSpPr>
        <p:spPr>
          <a:xfrm rot="20441486">
            <a:off x="206197" y="4275030"/>
            <a:ext cx="4368800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334" b="1" dirty="0">
                <a:solidFill>
                  <a:prstClr val="black"/>
                </a:solidFill>
                <a:latin typeface="Times New Roman" panose="02020603050405020304" pitchFamily="18" charset="0"/>
              </a:rPr>
              <a:t>NUÔI VÀ ĐÁNH BẮT THỦY, HẢI SẢN</a:t>
            </a:r>
            <a:endParaRPr lang="en-US" sz="3334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Biển bị hết cá">
            <a:extLst>
              <a:ext uri="{FF2B5EF4-FFF2-40B4-BE49-F238E27FC236}">
                <a16:creationId xmlns:a16="http://schemas.microsoft.com/office/drawing/2014/main" id="{49E67DEF-CBC1-4580-B8FF-8021B384F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73" y="5792052"/>
            <a:ext cx="1981927" cy="106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Yếu Tố Hoạt Hình Bằng Tay Người Chăn Nuôi Gà | Công cụ đồ họa AI Tải xuống  miễn phí - Pikbest">
            <a:extLst>
              <a:ext uri="{FF2B5EF4-FFF2-40B4-BE49-F238E27FC236}">
                <a16:creationId xmlns:a16="http://schemas.microsoft.com/office/drawing/2014/main" id="{35D6AD9D-EB41-4585-8499-BEBE7B2AC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6" t="51229" r="18007" b="-1229"/>
          <a:stretch/>
        </p:blipFill>
        <p:spPr bwMode="auto">
          <a:xfrm>
            <a:off x="10820400" y="4261507"/>
            <a:ext cx="1524000" cy="196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ình ảnh Cảnh Nông Dân Thu Hoạch Cảnh Phim Hoạt Hình PNG Miễn Phí Tải Về -  Lovepik">
            <a:extLst>
              <a:ext uri="{FF2B5EF4-FFF2-40B4-BE49-F238E27FC236}">
                <a16:creationId xmlns:a16="http://schemas.microsoft.com/office/drawing/2014/main" id="{859B19E3-1299-4E6C-97E3-24E6061F7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21485" r="6263" b="15488"/>
          <a:stretch/>
        </p:blipFill>
        <p:spPr bwMode="auto">
          <a:xfrm>
            <a:off x="9199880" y="1293983"/>
            <a:ext cx="2651713" cy="171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0709944-296B-4DFF-A6BC-A60F39F6524D}"/>
              </a:ext>
            </a:extLst>
          </p:cNvPr>
          <p:cNvSpPr/>
          <p:nvPr/>
        </p:nvSpPr>
        <p:spPr>
          <a:xfrm>
            <a:off x="7162800" y="1065948"/>
            <a:ext cx="4013200" cy="1685437"/>
          </a:xfrm>
          <a:custGeom>
            <a:avLst/>
            <a:gdLst>
              <a:gd name="connsiteX0" fmla="*/ 0 w 4221480"/>
              <a:gd name="connsiteY0" fmla="*/ 1813560 h 2057400"/>
              <a:gd name="connsiteX1" fmla="*/ 1005840 w 4221480"/>
              <a:gd name="connsiteY1" fmla="*/ 579120 h 2057400"/>
              <a:gd name="connsiteX2" fmla="*/ 4221480 w 4221480"/>
              <a:gd name="connsiteY2" fmla="*/ 0 h 2057400"/>
              <a:gd name="connsiteX3" fmla="*/ 4221480 w 4221480"/>
              <a:gd name="connsiteY3" fmla="*/ 0 h 2057400"/>
              <a:gd name="connsiteX4" fmla="*/ 1310640 w 4221480"/>
              <a:gd name="connsiteY4" fmla="*/ 883920 h 2057400"/>
              <a:gd name="connsiteX5" fmla="*/ 335280 w 4221480"/>
              <a:gd name="connsiteY5" fmla="*/ 2057400 h 2057400"/>
              <a:gd name="connsiteX6" fmla="*/ 335280 w 4221480"/>
              <a:gd name="connsiteY6" fmla="*/ 2057400 h 2057400"/>
              <a:gd name="connsiteX7" fmla="*/ 335280 w 4221480"/>
              <a:gd name="connsiteY7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21480" h="2057400">
                <a:moveTo>
                  <a:pt x="0" y="1813560"/>
                </a:moveTo>
                <a:cubicBezTo>
                  <a:pt x="151130" y="1347470"/>
                  <a:pt x="302260" y="881380"/>
                  <a:pt x="1005840" y="579120"/>
                </a:cubicBezTo>
                <a:cubicBezTo>
                  <a:pt x="1709420" y="276860"/>
                  <a:pt x="4221480" y="0"/>
                  <a:pt x="4221480" y="0"/>
                </a:cubicBezTo>
                <a:lnTo>
                  <a:pt x="4221480" y="0"/>
                </a:lnTo>
                <a:cubicBezTo>
                  <a:pt x="3736340" y="147320"/>
                  <a:pt x="1958340" y="541020"/>
                  <a:pt x="1310640" y="883920"/>
                </a:cubicBezTo>
                <a:cubicBezTo>
                  <a:pt x="662940" y="1226820"/>
                  <a:pt x="335280" y="2057400"/>
                  <a:pt x="335280" y="2057400"/>
                </a:cubicBezTo>
                <a:lnTo>
                  <a:pt x="335280" y="2057400"/>
                </a:lnTo>
                <a:lnTo>
                  <a:pt x="335280" y="2057400"/>
                </a:lnTo>
              </a:path>
            </a:pathLst>
          </a:custGeom>
          <a:solidFill>
            <a:srgbClr val="F664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06" name="Picture 10" descr="Hình ảnh Phim Hoạt Hình Rừng Xanh Thế Giới Ngày Trái đất PNG , Phim Hoạt  Hình, Ngày Trái đất, Bảo Vệ Trái đất PNG và Vector với nền trong suốt để">
            <a:extLst>
              <a:ext uri="{FF2B5EF4-FFF2-40B4-BE49-F238E27FC236}">
                <a16:creationId xmlns:a16="http://schemas.microsoft.com/office/drawing/2014/main" id="{5CC15B2B-D4D8-4D7B-901C-463AEAE0F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3" b="7889"/>
          <a:stretch/>
        </p:blipFill>
        <p:spPr bwMode="auto">
          <a:xfrm>
            <a:off x="751596" y="1461100"/>
            <a:ext cx="2351558" cy="193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2DFC06D-676F-45BD-994D-BF3F382EF09E}"/>
              </a:ext>
            </a:extLst>
          </p:cNvPr>
          <p:cNvSpPr/>
          <p:nvPr/>
        </p:nvSpPr>
        <p:spPr>
          <a:xfrm>
            <a:off x="1087762" y="1244237"/>
            <a:ext cx="3800975" cy="1715915"/>
          </a:xfrm>
          <a:custGeom>
            <a:avLst/>
            <a:gdLst>
              <a:gd name="connsiteX0" fmla="*/ 5655743 w 5659119"/>
              <a:gd name="connsiteY0" fmla="*/ 2170013 h 2444333"/>
              <a:gd name="connsiteX1" fmla="*/ 4741343 w 5659119"/>
              <a:gd name="connsiteY1" fmla="*/ 691733 h 2444333"/>
              <a:gd name="connsiteX2" fmla="*/ 1703 w 5659119"/>
              <a:gd name="connsiteY2" fmla="*/ 5933 h 2444333"/>
              <a:gd name="connsiteX3" fmla="*/ 4207943 w 5659119"/>
              <a:gd name="connsiteY3" fmla="*/ 1042253 h 2444333"/>
              <a:gd name="connsiteX4" fmla="*/ 5274743 w 5659119"/>
              <a:gd name="connsiteY4" fmla="*/ 2444333 h 2444333"/>
              <a:gd name="connsiteX5" fmla="*/ 5274743 w 5659119"/>
              <a:gd name="connsiteY5" fmla="*/ 2444333 h 2444333"/>
              <a:gd name="connsiteX6" fmla="*/ 5274743 w 5659119"/>
              <a:gd name="connsiteY6" fmla="*/ 2444333 h 2444333"/>
              <a:gd name="connsiteX7" fmla="*/ 5259503 w 5659119"/>
              <a:gd name="connsiteY7" fmla="*/ 2383373 h 244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9119" h="2444333">
                <a:moveTo>
                  <a:pt x="5655743" y="2170013"/>
                </a:moveTo>
                <a:cubicBezTo>
                  <a:pt x="5669713" y="1611213"/>
                  <a:pt x="5683683" y="1052413"/>
                  <a:pt x="4741343" y="691733"/>
                </a:cubicBezTo>
                <a:cubicBezTo>
                  <a:pt x="3799003" y="331053"/>
                  <a:pt x="90603" y="-52487"/>
                  <a:pt x="1703" y="5933"/>
                </a:cubicBezTo>
                <a:cubicBezTo>
                  <a:pt x="-87197" y="64353"/>
                  <a:pt x="3329103" y="635853"/>
                  <a:pt x="4207943" y="1042253"/>
                </a:cubicBezTo>
                <a:cubicBezTo>
                  <a:pt x="5086783" y="1448653"/>
                  <a:pt x="5274743" y="2444333"/>
                  <a:pt x="5274743" y="2444333"/>
                </a:cubicBezTo>
                <a:lnTo>
                  <a:pt x="5274743" y="2444333"/>
                </a:lnTo>
                <a:lnTo>
                  <a:pt x="5274743" y="2444333"/>
                </a:lnTo>
                <a:lnTo>
                  <a:pt x="5259503" y="2383373"/>
                </a:ln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E68A823-98F4-4BE6-8F5B-FFF0E199D2D1}"/>
              </a:ext>
            </a:extLst>
          </p:cNvPr>
          <p:cNvSpPr/>
          <p:nvPr/>
        </p:nvSpPr>
        <p:spPr>
          <a:xfrm>
            <a:off x="4013200" y="2387600"/>
            <a:ext cx="4165600" cy="2082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HOẠT ĐỘNG SẢN XUẤT NÔNG NGHIỆP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3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/>
      <p:bldP spid="29" grpId="0"/>
      <p:bldP spid="30" grpId="0"/>
      <p:bldP spid="31" grpId="0"/>
      <p:bldP spid="36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8" y="1524001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48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3559376" y="2259554"/>
            <a:ext cx="50732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>
              <a:defRPr/>
            </a:pPr>
            <a:r>
              <a:rPr lang="en-US" sz="6000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</a:t>
            </a:r>
            <a:br>
              <a:rPr lang="en-US" sz="6000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28932" y="486896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20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4">
            <a:extLst>
              <a:ext uri="{FF2B5EF4-FFF2-40B4-BE49-F238E27FC236}">
                <a16:creationId xmlns:a16="http://schemas.microsoft.com/office/drawing/2014/main" id="{2962B12D-949A-4A2A-8479-151E1554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109345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图片 2">
            <a:extLst>
              <a:ext uri="{FF2B5EF4-FFF2-40B4-BE49-F238E27FC236}">
                <a16:creationId xmlns:a16="http://schemas.microsoft.com/office/drawing/2014/main" id="{4E72800D-824F-4E93-8D7B-ABA7EBA6E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3843339"/>
            <a:ext cx="543560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90026686-CB10-4D2F-8F41-F23765077283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-1990725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hlinkClick r:id="rId9"/>
            <a:extLst>
              <a:ext uri="{FF2B5EF4-FFF2-40B4-BE49-F238E27FC236}">
                <a16:creationId xmlns:a16="http://schemas.microsoft.com/office/drawing/2014/main" id="{6817269B-C797-4DD8-A9A3-779BAF9F8CF4}"/>
              </a:ext>
            </a:extLst>
          </p:cNvPr>
          <p:cNvSpPr txBox="1"/>
          <p:nvPr/>
        </p:nvSpPr>
        <p:spPr>
          <a:xfrm>
            <a:off x="2426230" y="2055821"/>
            <a:ext cx="7149779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09630">
              <a:defRPr/>
            </a:pPr>
            <a:r>
              <a:rPr lang="en-US" sz="88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Arial"/>
              </a:rPr>
              <a:t>Khởi</a:t>
            </a:r>
            <a:r>
              <a:rPr lang="en-US" sz="88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Arial"/>
              </a:rPr>
              <a:t> </a:t>
            </a:r>
            <a:r>
              <a:rPr lang="en-US" sz="88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Arial"/>
              </a:rPr>
              <a:t>động</a:t>
            </a:r>
            <a:endParaRPr lang="en-US" sz="8800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3544967"/>
      </p:ext>
    </p:extLst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FE8A38D-B47B-C36B-6F9D-0892A47C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7" r="63809" b="1"/>
          <a:stretch/>
        </p:blipFill>
        <p:spPr>
          <a:xfrm>
            <a:off x="2527935" y="1578421"/>
            <a:ext cx="741680" cy="874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57B78469-A1A8-8280-E5A4-67A3C95FD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600" y="1258788"/>
            <a:ext cx="12750800" cy="48345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1DE2BB-0CEA-11A1-D548-FA91D9CDAB45}"/>
              </a:ext>
            </a:extLst>
          </p:cNvPr>
          <p:cNvSpPr txBox="1"/>
          <p:nvPr/>
        </p:nvSpPr>
        <p:spPr>
          <a:xfrm>
            <a:off x="3403601" y="1583205"/>
            <a:ext cx="79787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" name="Picture 6" descr="Hình ảnh Phim Hoạt Hình Nhà Bếp Trứng Cá Yếu Tố Vector PNG , Nấu ăn, Thành  Phần, Cá PNG miễn phí tải tập tin PSDComment và Vector">
            <a:extLst>
              <a:ext uri="{FF2B5EF4-FFF2-40B4-BE49-F238E27FC236}">
                <a16:creationId xmlns:a16="http://schemas.microsoft.com/office/drawing/2014/main" id="{E9DFAD84-C316-936C-14B8-894554D0E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8" r="5821" b="-2"/>
          <a:stretch/>
        </p:blipFill>
        <p:spPr bwMode="auto">
          <a:xfrm>
            <a:off x="9575800" y="5099472"/>
            <a:ext cx="2692400" cy="19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B2EB7-E9E7-4743-9021-ED39BEF8D8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023" r="8088"/>
          <a:stretch/>
        </p:blipFill>
        <p:spPr>
          <a:xfrm>
            <a:off x="10844213" y="-193958"/>
            <a:ext cx="1219200" cy="195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2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200" y="2161542"/>
            <a:ext cx="2209800" cy="3192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9AF280-6BCB-4A65-AC6C-CEBA7901D2CB}"/>
              </a:ext>
            </a:extLst>
          </p:cNvPr>
          <p:cNvSpPr txBox="1"/>
          <p:nvPr/>
        </p:nvSpPr>
        <p:spPr>
          <a:xfrm>
            <a:off x="3258425" y="2679451"/>
            <a:ext cx="552587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9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9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9200" b="1" dirty="0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279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17">
            <a:extLst>
              <a:ext uri="{FF2B5EF4-FFF2-40B4-BE49-F238E27FC236}">
                <a16:creationId xmlns:a16="http://schemas.microsoft.com/office/drawing/2014/main" id="{F51813A5-050F-92A9-F0AE-DD15A505D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-76200"/>
            <a:ext cx="5982269" cy="693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Hình ảnh 15">
            <a:extLst>
              <a:ext uri="{FF2B5EF4-FFF2-40B4-BE49-F238E27FC236}">
                <a16:creationId xmlns:a16="http://schemas.microsoft.com/office/drawing/2014/main" id="{C857ACB3-92EA-1AA8-BF18-F07225C90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400" y="-180975"/>
            <a:ext cx="6585382" cy="703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12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680" y="2530163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530" y="2489274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09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E613684-4C77-4EAC-8943-3C3CE3D5811C}"/>
              </a:ext>
            </a:extLst>
          </p:cNvPr>
          <p:cNvGraphicFramePr>
            <a:graphicFrameLocks noGrp="1"/>
          </p:cNvGraphicFramePr>
          <p:nvPr/>
        </p:nvGraphicFramePr>
        <p:xfrm>
          <a:off x="15875" y="0"/>
          <a:ext cx="12191999" cy="6965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7325">
                  <a:extLst>
                    <a:ext uri="{9D8B030D-6E8A-4147-A177-3AD203B41FA5}">
                      <a16:colId xmlns:a16="http://schemas.microsoft.com/office/drawing/2014/main" val="4153293711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339275607"/>
                    </a:ext>
                  </a:extLst>
                </a:gridCol>
                <a:gridCol w="3470274">
                  <a:extLst>
                    <a:ext uri="{9D8B030D-6E8A-4147-A177-3AD203B41FA5}">
                      <a16:colId xmlns:a16="http://schemas.microsoft.com/office/drawing/2014/main" val="802588008"/>
                    </a:ext>
                  </a:extLst>
                </a:gridCol>
              </a:tblGrid>
              <a:tr h="1051117">
                <a:tc>
                  <a:txBody>
                    <a:bodyPr/>
                    <a:lstStyle/>
                    <a:p>
                      <a:pPr algn="ctr"/>
                      <a:r>
                        <a:rPr lang="vi-VN" sz="2700" dirty="0">
                          <a:latin typeface="+mj-lt"/>
                        </a:rPr>
                        <a:t>TÊN HOẠT ĐỘNG SẢN XUẤT NÔNG NGHIỆP</a:t>
                      </a:r>
                      <a:endParaRPr lang="en-US" sz="27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" dirty="0"/>
                        <a:t> </a:t>
                      </a:r>
                      <a:r>
                        <a:rPr lang="vi-VN" sz="2100" dirty="0">
                          <a:latin typeface="+mj-lt"/>
                        </a:rPr>
                        <a:t>SẢN PHẨM </a:t>
                      </a:r>
                    </a:p>
                    <a:p>
                      <a:pPr algn="ctr"/>
                      <a:r>
                        <a:rPr lang="vi-VN" sz="2100" dirty="0">
                          <a:latin typeface="+mj-lt"/>
                        </a:rPr>
                        <a:t>HOẠT ĐỘNG SẢN XUẤT </a:t>
                      </a:r>
                    </a:p>
                    <a:p>
                      <a:pPr algn="ctr"/>
                      <a:r>
                        <a:rPr lang="vi-VN" sz="2100" dirty="0">
                          <a:latin typeface="+mj-lt"/>
                        </a:rPr>
                        <a:t>NÔNG NGHIỆP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atin typeface="+mj-lt"/>
                        </a:rPr>
                        <a:t>NHÓM</a:t>
                      </a:r>
                      <a:endParaRPr lang="en-US" sz="44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139175"/>
                  </a:ext>
                </a:extLst>
              </a:tr>
              <a:tr h="55647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Trồng lúa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 Lúa gạo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+mj-lt"/>
                        </a:rPr>
                        <a:t>Trồng trọt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3154"/>
                  </a:ext>
                </a:extLst>
              </a:tr>
              <a:tr h="1051117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Trồng và chăm sóc hoa cây cảnh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Hoa, cây cảnh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4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860181"/>
                  </a:ext>
                </a:extLst>
              </a:tr>
              <a:tr h="55647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Trồng cây ăn quả (thanh long)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Times New Roman (Headings)"/>
                        </a:rPr>
                        <a:t>Quả</a:t>
                      </a:r>
                      <a:r>
                        <a:rPr lang="en-US" sz="3200" dirty="0">
                          <a:latin typeface="Times New Roman (Headings)"/>
                        </a:rPr>
                        <a:t> </a:t>
                      </a:r>
                      <a:r>
                        <a:rPr lang="en-US" sz="3200" dirty="0" err="1">
                          <a:latin typeface="Times New Roman (Headings)"/>
                        </a:rPr>
                        <a:t>thanh</a:t>
                      </a:r>
                      <a:r>
                        <a:rPr lang="en-US" sz="3200" dirty="0">
                          <a:latin typeface="Times New Roman (Headings)"/>
                        </a:rPr>
                        <a:t> long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4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531980"/>
                  </a:ext>
                </a:extLst>
              </a:tr>
              <a:tr h="55647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 Chăn nuôi gia súc (lợn)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Times New Roman (Headings)"/>
                        </a:rPr>
                        <a:t> Thịt</a:t>
                      </a:r>
                      <a:r>
                        <a:rPr lang="en-US" sz="3200" dirty="0">
                          <a:latin typeface="Times New Roman (Headings)"/>
                        </a:rPr>
                        <a:t> </a:t>
                      </a:r>
                      <a:r>
                        <a:rPr lang="en-US" sz="3200" dirty="0" err="1">
                          <a:latin typeface="Times New Roman (Headings)"/>
                        </a:rPr>
                        <a:t>lợn</a:t>
                      </a:r>
                      <a:endParaRPr lang="en-US" sz="3200" dirty="0">
                        <a:latin typeface="Times New Roman (Headings)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+mj-lt"/>
                        </a:rPr>
                        <a:t>Chăn nuôi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865110"/>
                  </a:ext>
                </a:extLst>
              </a:tr>
              <a:tr h="55647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Nuôi gà/nuôi gia cầm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Thịt gà, trứng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268697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 Chăm sóc rừng (cây keo, </a:t>
                      </a:r>
                    </a:p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cây tràm)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Gỗ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+mj-lt"/>
                        </a:rPr>
                        <a:t>Trồng, bảo vệ, khai thác rừng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419987"/>
                  </a:ext>
                </a:extLst>
              </a:tr>
              <a:tr h="55647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Nuôi cá lồng trên sông, biển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4E2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Cá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4E27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+mj-lt"/>
                        </a:rPr>
                        <a:t>Nuôi và đánh bắt thủy, hải sản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4E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423885"/>
                  </a:ext>
                </a:extLst>
              </a:tr>
              <a:tr h="922279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Đánh bắt cá trên biển 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4E2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Hải sản: cá, tôm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4E27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48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4E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30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81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E214D8-73FD-4872-99B4-B74E858B01FD}"/>
              </a:ext>
            </a:extLst>
          </p:cNvPr>
          <p:cNvGraphicFramePr>
            <a:graphicFrameLocks noGrp="1"/>
          </p:cNvGraphicFramePr>
          <p:nvPr/>
        </p:nvGraphicFramePr>
        <p:xfrm>
          <a:off x="15875" y="0"/>
          <a:ext cx="12191999" cy="6965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7325">
                  <a:extLst>
                    <a:ext uri="{9D8B030D-6E8A-4147-A177-3AD203B41FA5}">
                      <a16:colId xmlns:a16="http://schemas.microsoft.com/office/drawing/2014/main" val="4153293711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339275607"/>
                    </a:ext>
                  </a:extLst>
                </a:gridCol>
                <a:gridCol w="3470274">
                  <a:extLst>
                    <a:ext uri="{9D8B030D-6E8A-4147-A177-3AD203B41FA5}">
                      <a16:colId xmlns:a16="http://schemas.microsoft.com/office/drawing/2014/main" val="802588008"/>
                    </a:ext>
                  </a:extLst>
                </a:gridCol>
              </a:tblGrid>
              <a:tr h="1051117">
                <a:tc>
                  <a:txBody>
                    <a:bodyPr/>
                    <a:lstStyle/>
                    <a:p>
                      <a:pPr algn="ctr"/>
                      <a:r>
                        <a:rPr lang="vi-VN" sz="2700" dirty="0">
                          <a:latin typeface="+mj-lt"/>
                        </a:rPr>
                        <a:t>TÊN HOẠT ĐỘNG SẢN XUẤT NÔNG NGHIỆP</a:t>
                      </a:r>
                      <a:endParaRPr lang="en-US" sz="27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" dirty="0"/>
                        <a:t> </a:t>
                      </a:r>
                      <a:r>
                        <a:rPr lang="vi-VN" sz="2100" dirty="0">
                          <a:latin typeface="+mj-lt"/>
                        </a:rPr>
                        <a:t>SẢN PHẨM </a:t>
                      </a:r>
                    </a:p>
                    <a:p>
                      <a:pPr algn="ctr"/>
                      <a:r>
                        <a:rPr lang="vi-VN" sz="2100" dirty="0">
                          <a:latin typeface="+mj-lt"/>
                        </a:rPr>
                        <a:t>HOẠT ĐỘNG SẢN XUẤT </a:t>
                      </a:r>
                    </a:p>
                    <a:p>
                      <a:pPr algn="ctr"/>
                      <a:r>
                        <a:rPr lang="vi-VN" sz="2100" dirty="0">
                          <a:latin typeface="+mj-lt"/>
                        </a:rPr>
                        <a:t>NÔNG NGHIỆP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>
                          <a:latin typeface="+mj-lt"/>
                        </a:rPr>
                        <a:t>NHÓM</a:t>
                      </a:r>
                      <a:endParaRPr lang="en-US" sz="44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139175"/>
                  </a:ext>
                </a:extLst>
              </a:tr>
              <a:tr h="55647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Trồng lúa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 Lúa gạo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+mj-lt"/>
                        </a:rPr>
                        <a:t>Trồng trọt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3154"/>
                  </a:ext>
                </a:extLst>
              </a:tr>
              <a:tr h="1051117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Trồng và chăm sóc hoa cây cảnh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Hoa, cây cảnh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4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860181"/>
                  </a:ext>
                </a:extLst>
              </a:tr>
              <a:tr h="55647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Trồng cây ăn quả (thanh long)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Quả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4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531980"/>
                  </a:ext>
                </a:extLst>
              </a:tr>
              <a:tr h="55647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 Chăn nuôi gia súc (lợn)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 Thịt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+mj-lt"/>
                        </a:rPr>
                        <a:t>Chăn nuôi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865110"/>
                  </a:ext>
                </a:extLst>
              </a:tr>
              <a:tr h="55647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Nuôi gà/nuôi gia cầm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Thịt gà, trứng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268697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 Chăm sóc rừng (cây keo, </a:t>
                      </a:r>
                    </a:p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cây tràm)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Gỗ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+mj-lt"/>
                        </a:rPr>
                        <a:t>Trồng, bảo vệ, khai thác rừng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419987"/>
                  </a:ext>
                </a:extLst>
              </a:tr>
              <a:tr h="55647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Nuôi cá lồng trên sông, biển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4E2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Cá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4E27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+mj-lt"/>
                        </a:rPr>
                        <a:t>Nuôi và đánh bắt thủy, hải sản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423885"/>
                  </a:ext>
                </a:extLst>
              </a:tr>
              <a:tr h="922279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Đánh bắt cá trên biển 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4E2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Hải sản: cá, tôm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4E27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48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4E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30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9942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ự nhiên xã hội lớp 3 Bài 9: Hoạt động sản xuất nông nghiệp trang 36, 37,  38, 39, 40, 41 | Kết nối tri thức">
            <a:extLst>
              <a:ext uri="{FF2B5EF4-FFF2-40B4-BE49-F238E27FC236}">
                <a16:creationId xmlns:a16="http://schemas.microsoft.com/office/drawing/2014/main" id="{4E7DE57B-CD21-44DD-999C-F2727601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3" y="279400"/>
            <a:ext cx="11476567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38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"/>
  <p:tag name="GENSWF_SLIDE_UID" val="{9811A4D3-2F4F-4981-92E8-321F096CDE58}:32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451</Words>
  <Application>Microsoft Office PowerPoint</Application>
  <PresentationFormat>Widescreen</PresentationFormat>
  <Paragraphs>96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Times New Roman (Headings)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1</cp:revision>
  <dcterms:created xsi:type="dcterms:W3CDTF">2024-11-08T13:21:30Z</dcterms:created>
  <dcterms:modified xsi:type="dcterms:W3CDTF">2024-11-08T13:29:14Z</dcterms:modified>
</cp:coreProperties>
</file>