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sldIdLst>
    <p:sldId id="256" r:id="rId2"/>
    <p:sldId id="525" r:id="rId3"/>
    <p:sldId id="272" r:id="rId4"/>
    <p:sldId id="355" r:id="rId5"/>
    <p:sldId id="526" r:id="rId6"/>
    <p:sldId id="282" r:id="rId7"/>
    <p:sldId id="332" r:id="rId8"/>
    <p:sldId id="275" r:id="rId9"/>
    <p:sldId id="333" r:id="rId10"/>
    <p:sldId id="527" r:id="rId11"/>
    <p:sldId id="297" r:id="rId12"/>
    <p:sldId id="317" r:id="rId13"/>
  </p:sldIdLst>
  <p:sldSz cx="18288000" cy="10287000"/>
  <p:notesSz cx="6858000" cy="9144000"/>
  <p:embeddedFontLst>
    <p:embeddedFont>
      <p:font typeface="等线" panose="02010600030101010101" pitchFamily="2" charset="-122"/>
      <p:regular r:id="rId15"/>
    </p:embeddedFont>
    <p:embeddedFont>
      <p:font typeface="#9Slide03 AmpleSoft Bold" panose="020B0604020202020204" charset="0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Nunito Black" panose="00000A00000000000000" pitchFamily="2" charset="0"/>
      <p:bold r:id="rId21"/>
      <p:boldItalic r:id="rId22"/>
    </p:embeddedFont>
    <p:embeddedFont>
      <p:font typeface="Open Sans ExtraBold" panose="020B0906030804020204" pitchFamily="34" charset="0"/>
      <p:bold r:id="rId23"/>
      <p:boldItalic r:id="rId24"/>
    </p:embeddedFont>
    <p:embeddedFont>
      <p:font typeface="Open Sans ExtraBold" panose="020B0906030804020204" pitchFamily="34" charset="0"/>
      <p:bold r:id="rId23"/>
      <p:boldItalic r:id="rId24"/>
    </p:embeddedFont>
    <p:embeddedFont>
      <p:font typeface="Open Sans Light" panose="020B0306030504020204" pitchFamily="34" charset="0"/>
      <p:regular r:id="rId25"/>
      <p:italic r:id="rId26"/>
    </p:embeddedFont>
    <p:embeddedFont>
      <p:font typeface="Open Sans SemiBold" panose="020B0706030804020204" pitchFamily="34" charset="0"/>
      <p:bold r:id="rId27"/>
      <p:boldItalic r:id="rId28"/>
    </p:embeddedFont>
    <p:embeddedFont>
      <p:font typeface="Sigmar One" panose="020B0604020202020204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3296C"/>
    <a:srgbClr val="D4E270"/>
    <a:srgbClr val="F33493"/>
    <a:srgbClr val="4A2020"/>
    <a:srgbClr val="F66495"/>
    <a:srgbClr val="FF99CC"/>
    <a:srgbClr val="F77BA5"/>
    <a:srgbClr val="008000"/>
    <a:srgbClr val="FF66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Không có Kiểu, Không có Lướ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27F97BB-C833-4FB7-BDE5-3F7075034690}" styleName="Kiểu Có chủ đề 2 - Màu chủ đề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Kiểu Có chủ đề 1 - Màu chủ đề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Kiểu Có chủ đề 1 - Màu chủ đề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12C8C85-51F0-491E-9774-3900AFEF0FD7}" styleName="Kiểu Sáng 2 - Màu chủ đề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Kiểu Sáng 3 - Màu chủ đề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16DA210-FB5B-4158-B5E0-FEB733F419BA}" styleName="Kiểu Sáng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Kiểu Trung bình 2 - Màu chủ đề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3551" autoAdjust="0"/>
  </p:normalViewPr>
  <p:slideViewPr>
    <p:cSldViewPr>
      <p:cViewPr varScale="1">
        <p:scale>
          <a:sx n="45" d="100"/>
          <a:sy n="45" d="100"/>
        </p:scale>
        <p:origin x="644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02T01:09:33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649C0C-BB17-4AA0-8252-42264B2C3B1E}" type="datetimeFigureOut">
              <a:rPr lang="en-US" smtClean="0"/>
              <a:t>11/8/2024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29C060-03AA-4C03-B1A4-881930BE6E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652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780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8322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6.png"/><Relationship Id="rId18" Type="http://schemas.microsoft.com/office/2007/relationships/hdphoto" Target="../media/hdphoto5.wdp"/><Relationship Id="rId3" Type="http://schemas.openxmlformats.org/officeDocument/2006/relationships/customXml" Target="../ink/ink1.xml"/><Relationship Id="rId7" Type="http://schemas.openxmlformats.org/officeDocument/2006/relationships/image" Target="../media/image5.png"/><Relationship Id="rId12" Type="http://schemas.openxmlformats.org/officeDocument/2006/relationships/image" Target="../media/image4.png"/><Relationship Id="rId17" Type="http://schemas.openxmlformats.org/officeDocument/2006/relationships/image" Target="../media/image8.png"/><Relationship Id="rId2" Type="http://schemas.openxmlformats.org/officeDocument/2006/relationships/image" Target="../media/image1.png"/><Relationship Id="rId16" Type="http://schemas.microsoft.com/office/2007/relationships/hdphoto" Target="../media/hdphoto4.wdp"/><Relationship Id="rId1" Type="http://schemas.openxmlformats.org/officeDocument/2006/relationships/slideLayout" Target="../slideLayouts/slideLayout7.xml"/><Relationship Id="rId11" Type="http://schemas.microsoft.com/office/2007/relationships/hdphoto" Target="../media/hdphoto2.wdp"/><Relationship Id="rId15" Type="http://schemas.openxmlformats.org/officeDocument/2006/relationships/image" Target="../media/image7.png"/><Relationship Id="rId10" Type="http://schemas.openxmlformats.org/officeDocument/2006/relationships/image" Target="../media/image3.png"/><Relationship Id="rId9" Type="http://schemas.microsoft.com/office/2007/relationships/hdphoto" Target="../media/hdphoto1.wdp"/><Relationship Id="rId14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Dun9_Am3lGE?si=ysp7XTWkIxOhI5k3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youtu.be/UNW6CfepOmw?si=5GN2h6PSHCM2C0jk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iVc5oxaPxAo?si=SKeQarRAf9XZEFX4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54" y="48640"/>
            <a:ext cx="18315446" cy="10205022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53516" y="75786"/>
            <a:ext cx="18315447" cy="102112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4D9F50-2AFF-4F43-89EF-36F5DAEA87B3}"/>
              </a:ext>
            </a:extLst>
          </p:cNvPr>
          <p:cNvSpPr txBox="1"/>
          <p:nvPr/>
        </p:nvSpPr>
        <p:spPr>
          <a:xfrm>
            <a:off x="5173711" y="2614996"/>
            <a:ext cx="100143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00B0F0"/>
                </a:solidFill>
                <a:latin typeface="Sigmar One" panose="00000500000000000000" pitchFamily="2" charset="0"/>
              </a:rPr>
              <a:t>Tự</a:t>
            </a:r>
            <a:r>
              <a:rPr lang="en-US" sz="6000" dirty="0">
                <a:solidFill>
                  <a:srgbClr val="00B0F0"/>
                </a:solidFill>
                <a:latin typeface="Sigmar One" panose="00000500000000000000" pitchFamily="2" charset="0"/>
              </a:rPr>
              <a:t> </a:t>
            </a:r>
            <a:r>
              <a:rPr lang="en-US" sz="6000" dirty="0" err="1">
                <a:solidFill>
                  <a:srgbClr val="00B0F0"/>
                </a:solidFill>
                <a:latin typeface="Sigmar One" panose="00000500000000000000" pitchFamily="2" charset="0"/>
              </a:rPr>
              <a:t>nhiên</a:t>
            </a:r>
            <a:r>
              <a:rPr lang="en-US" sz="6000" dirty="0">
                <a:solidFill>
                  <a:srgbClr val="00B0F0"/>
                </a:solidFill>
                <a:latin typeface="Sigmar One" panose="00000500000000000000" pitchFamily="2" charset="0"/>
              </a:rPr>
              <a:t> </a:t>
            </a:r>
            <a:r>
              <a:rPr lang="en-US" sz="6000" dirty="0" err="1">
                <a:solidFill>
                  <a:srgbClr val="00B0F0"/>
                </a:solidFill>
                <a:latin typeface="Sigmar One" panose="00000500000000000000" pitchFamily="2" charset="0"/>
              </a:rPr>
              <a:t>và</a:t>
            </a:r>
            <a:r>
              <a:rPr lang="en-US" sz="6000" dirty="0">
                <a:solidFill>
                  <a:srgbClr val="00B0F0"/>
                </a:solidFill>
                <a:latin typeface="Sigmar One" panose="00000500000000000000" pitchFamily="2" charset="0"/>
              </a:rPr>
              <a:t> </a:t>
            </a:r>
            <a:r>
              <a:rPr lang="en-US" sz="6000" dirty="0" err="1">
                <a:solidFill>
                  <a:srgbClr val="00B0F0"/>
                </a:solidFill>
                <a:latin typeface="Sigmar One" panose="00000500000000000000" pitchFamily="2" charset="0"/>
              </a:rPr>
              <a:t>xã</a:t>
            </a:r>
            <a:r>
              <a:rPr lang="en-US" sz="6000" dirty="0">
                <a:solidFill>
                  <a:srgbClr val="00B0F0"/>
                </a:solidFill>
                <a:latin typeface="Sigmar One" panose="00000500000000000000" pitchFamily="2" charset="0"/>
              </a:rPr>
              <a:t> </a:t>
            </a:r>
            <a:r>
              <a:rPr lang="en-US" sz="6000" dirty="0" err="1">
                <a:solidFill>
                  <a:srgbClr val="00B0F0"/>
                </a:solidFill>
                <a:latin typeface="Sigmar One" panose="00000500000000000000" pitchFamily="2" charset="0"/>
              </a:rPr>
              <a:t>hội</a:t>
            </a:r>
            <a:endParaRPr lang="en-US" sz="6000" dirty="0">
              <a:solidFill>
                <a:srgbClr val="00B0F0"/>
              </a:solidFill>
              <a:latin typeface="Sigmar One" panose="000005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5F101C-B4A3-A88A-9EC1-A4D97D7318D2}"/>
              </a:ext>
            </a:extLst>
          </p:cNvPr>
          <p:cNvSpPr txBox="1"/>
          <p:nvPr/>
        </p:nvSpPr>
        <p:spPr>
          <a:xfrm>
            <a:off x="3786748" y="1175090"/>
            <a:ext cx="12293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48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TRƯỜNG TIỂU HỌC QUANG TRUNG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Viết tay 2">
                <a:extLst>
                  <a:ext uri="{FF2B5EF4-FFF2-40B4-BE49-F238E27FC236}">
                    <a16:creationId xmlns:a16="http://schemas.microsoft.com/office/drawing/2014/main" id="{F06E4551-C084-DA54-822B-B633C220FFC0}"/>
                  </a:ext>
                </a:extLst>
              </p14:cNvPr>
              <p14:cNvContentPartPr/>
              <p14:nvPr/>
            </p14:nvContentPartPr>
            <p14:xfrm>
              <a:off x="1757160" y="6329070"/>
              <a:ext cx="360" cy="360"/>
            </p14:xfrm>
          </p:contentPart>
        </mc:Choice>
        <mc:Fallback xmlns="">
          <p:pic>
            <p:nvPicPr>
              <p:cNvPr id="3" name="Viết tay 2">
                <a:extLst>
                  <a:ext uri="{FF2B5EF4-FFF2-40B4-BE49-F238E27FC236}">
                    <a16:creationId xmlns:a16="http://schemas.microsoft.com/office/drawing/2014/main" id="{F06E4551-C084-DA54-822B-B633C220FFC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48160" y="6320070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Lưu đồ: Hiển thị 6">
            <a:extLst>
              <a:ext uri="{FF2B5EF4-FFF2-40B4-BE49-F238E27FC236}">
                <a16:creationId xmlns:a16="http://schemas.microsoft.com/office/drawing/2014/main" id="{F356E558-61AE-40D0-3495-862349CD55EA}"/>
              </a:ext>
            </a:extLst>
          </p:cNvPr>
          <p:cNvSpPr/>
          <p:nvPr/>
        </p:nvSpPr>
        <p:spPr>
          <a:xfrm>
            <a:off x="5318399" y="3883183"/>
            <a:ext cx="10522462" cy="1236661"/>
          </a:xfrm>
          <a:prstGeom prst="flowChartDisplay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#9Slide03 AmpleSoft Bold" panose="020B0604020202020204" charset="0"/>
              </a:rPr>
              <a:t>CỘNG ĐỒNG ĐỊA PHƯƠNG</a:t>
            </a:r>
            <a:endParaRPr lang="vi-VN" sz="4800" b="1" dirty="0">
              <a:solidFill>
                <a:schemeClr val="bg1"/>
              </a:solidFill>
              <a:latin typeface="#9Slide03 AmpleSoft Bold" panose="020B0604020202020204" charset="0"/>
            </a:endParaRPr>
          </a:p>
        </p:txBody>
      </p:sp>
      <p:sp>
        <p:nvSpPr>
          <p:cNvPr id="15" name="Lưu đồ: Hiển thị 14">
            <a:extLst>
              <a:ext uri="{FF2B5EF4-FFF2-40B4-BE49-F238E27FC236}">
                <a16:creationId xmlns:a16="http://schemas.microsoft.com/office/drawing/2014/main" id="{0D7FCBF5-E6EB-097F-B81B-3CC32797C240}"/>
              </a:ext>
            </a:extLst>
          </p:cNvPr>
          <p:cNvSpPr/>
          <p:nvPr/>
        </p:nvSpPr>
        <p:spPr>
          <a:xfrm>
            <a:off x="2785535" y="3919093"/>
            <a:ext cx="3950250" cy="1236661"/>
          </a:xfrm>
          <a:prstGeom prst="flowChartDisplay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Nunito Black" panose="00000A00000000000000" pitchFamily="2" charset="0"/>
              </a:rPr>
              <a:t>CHỦ ĐỀ 3</a:t>
            </a:r>
            <a:endParaRPr lang="vi-VN" sz="4000" b="1" dirty="0">
              <a:solidFill>
                <a:schemeClr val="bg1"/>
              </a:solidFill>
              <a:latin typeface="Nunito Black" panose="00000A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153F89-59A4-4600-0A97-9921073B73B2}"/>
              </a:ext>
            </a:extLst>
          </p:cNvPr>
          <p:cNvSpPr txBox="1"/>
          <p:nvPr/>
        </p:nvSpPr>
        <p:spPr>
          <a:xfrm>
            <a:off x="2028544" y="5506665"/>
            <a:ext cx="14502296" cy="1938992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Nunito Black" panose="00000A00000000000000" pitchFamily="2" charset="0"/>
              </a:rPr>
              <a:t>Bài</a:t>
            </a:r>
            <a:r>
              <a:rPr lang="en-US" sz="6000" b="1" dirty="0">
                <a:solidFill>
                  <a:srgbClr val="FF0000"/>
                </a:solidFill>
                <a:latin typeface="Nunito Black" panose="00000A00000000000000" pitchFamily="2" charset="0"/>
              </a:rPr>
              <a:t> 9: </a:t>
            </a:r>
            <a:r>
              <a:rPr lang="en-US" sz="6000" b="1" dirty="0" err="1">
                <a:solidFill>
                  <a:srgbClr val="FF0000"/>
                </a:solidFill>
                <a:latin typeface="Nunito Black" panose="00000A00000000000000" pitchFamily="2" charset="0"/>
              </a:rPr>
              <a:t>Hoạt</a:t>
            </a:r>
            <a:r>
              <a:rPr lang="en-US" sz="6000" b="1" dirty="0">
                <a:solidFill>
                  <a:srgbClr val="FF0000"/>
                </a:solidFill>
                <a:latin typeface="Nunito Black" panose="00000A00000000000000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Nunito Black" panose="00000A00000000000000" pitchFamily="2" charset="0"/>
              </a:rPr>
              <a:t>động</a:t>
            </a:r>
            <a:r>
              <a:rPr lang="en-US" sz="6000" b="1" dirty="0">
                <a:solidFill>
                  <a:srgbClr val="FF0000"/>
                </a:solidFill>
                <a:latin typeface="Nunito Black" panose="00000A00000000000000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Nunito Black" panose="00000A00000000000000" pitchFamily="2" charset="0"/>
              </a:rPr>
              <a:t>sản</a:t>
            </a:r>
            <a:r>
              <a:rPr lang="en-US" sz="6000" b="1" dirty="0">
                <a:solidFill>
                  <a:srgbClr val="FF0000"/>
                </a:solidFill>
                <a:latin typeface="Nunito Black" panose="00000A00000000000000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Nunito Black" panose="00000A00000000000000" pitchFamily="2" charset="0"/>
              </a:rPr>
              <a:t>xuất</a:t>
            </a:r>
            <a:r>
              <a:rPr lang="en-US" sz="6000" b="1" dirty="0">
                <a:solidFill>
                  <a:srgbClr val="FF0000"/>
                </a:solidFill>
                <a:latin typeface="Nunito Black" panose="00000A00000000000000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Nunito Black" panose="00000A00000000000000" pitchFamily="2" charset="0"/>
              </a:rPr>
              <a:t>nông</a:t>
            </a:r>
            <a:r>
              <a:rPr lang="en-US" sz="6000" b="1" dirty="0">
                <a:solidFill>
                  <a:srgbClr val="FF0000"/>
                </a:solidFill>
                <a:latin typeface="Nunito Black" panose="00000A00000000000000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Nunito Black" panose="00000A00000000000000" pitchFamily="2" charset="0"/>
              </a:rPr>
              <a:t>nghiệp</a:t>
            </a:r>
            <a:r>
              <a:rPr lang="en-US" sz="6000" b="1" dirty="0">
                <a:solidFill>
                  <a:srgbClr val="FF0000"/>
                </a:solidFill>
                <a:latin typeface="Nunito Black" panose="00000A00000000000000" pitchFamily="2" charset="0"/>
              </a:rPr>
              <a:t> (</a:t>
            </a:r>
            <a:r>
              <a:rPr lang="en-US" sz="6000" b="1" dirty="0" err="1">
                <a:solidFill>
                  <a:srgbClr val="FF0000"/>
                </a:solidFill>
                <a:latin typeface="Nunito Black" panose="00000A00000000000000" pitchFamily="2" charset="0"/>
              </a:rPr>
              <a:t>Tiết</a:t>
            </a:r>
            <a:r>
              <a:rPr lang="en-US" sz="6000" b="1">
                <a:solidFill>
                  <a:srgbClr val="FF0000"/>
                </a:solidFill>
                <a:latin typeface="Nunito Black" panose="00000A00000000000000" pitchFamily="2" charset="0"/>
              </a:rPr>
              <a:t> 2)</a:t>
            </a:r>
            <a:endParaRPr lang="en-US" sz="6000" b="1" dirty="0">
              <a:solidFill>
                <a:srgbClr val="FF0000"/>
              </a:solidFill>
              <a:latin typeface="Nunito Black" panose="00000A00000000000000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1" b="93548" l="8154" r="93692">
                        <a14:foregroundMark x1="49538" y1="56528" x2="49846" y2="637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13032" y="7692312"/>
            <a:ext cx="2741347" cy="27455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00" b="100000" l="4500" r="100000">
                        <a14:foregroundMark x1="32250" y1="44500" x2="43833" y2="73167"/>
                        <a14:foregroundMark x1="38667" y1="68083" x2="43583" y2="81750"/>
                        <a14:foregroundMark x1="36667" y1="71250" x2="39667" y2="790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32401" y="8381192"/>
            <a:ext cx="1905808" cy="1905808"/>
          </a:xfrm>
          <a:prstGeom prst="rect">
            <a:avLst/>
          </a:prstGeom>
        </p:spPr>
      </p:pic>
      <p:pic>
        <p:nvPicPr>
          <p:cNvPr id="18" name="Hình ảnh 1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75B592C0-CA22-FEDE-E6E6-24F15608BA6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579596" y="8324167"/>
            <a:ext cx="2138158" cy="192949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662" b="94686" l="9662" r="9468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1802" y="-135575"/>
            <a:ext cx="1957938" cy="195793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9688" l="0" r="100000">
                        <a14:foregroundMark x1="7187" y1="80781" x2="31094" y2="86875"/>
                        <a14:foregroundMark x1="40156" y1="41563" x2="44219" y2="49063"/>
                        <a14:foregroundMark x1="42344" y1="39219" x2="40625" y2="51406"/>
                        <a14:foregroundMark x1="39688" y1="42969" x2="39219" y2="50000"/>
                        <a14:foregroundMark x1="47500" y1="49844" x2="55156" y2="50938"/>
                        <a14:foregroundMark x1="41094" y1="80938" x2="43906" y2="87031"/>
                        <a14:foregroundMark x1="28281" y1="96250" x2="56094" y2="93594"/>
                        <a14:foregroundMark x1="29219" y1="90156" x2="41563" y2="86094"/>
                        <a14:foregroundMark x1="67344" y1="91094" x2="77656" y2="964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92488" y="8161849"/>
            <a:ext cx="2076511" cy="207651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9125" l="4125" r="99750">
                        <a14:foregroundMark x1="40125" y1="38375" x2="30000" y2="42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9588" y="1804380"/>
            <a:ext cx="2138526" cy="213852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08D18B9-CAAF-4ADD-A2F3-D3DBBE8F30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10435" y="7592913"/>
            <a:ext cx="726916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61784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i="1" dirty="0" err="1">
                <a:solidFill>
                  <a:srgbClr val="3333CC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Giáo</a:t>
            </a:r>
            <a:r>
              <a:rPr lang="en-US" altLang="en-US" sz="4400" b="1" i="1" dirty="0">
                <a:solidFill>
                  <a:srgbClr val="3333CC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en-US" sz="4400" b="1" i="1" dirty="0" err="1">
                <a:solidFill>
                  <a:srgbClr val="3333CC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viên</a:t>
            </a:r>
            <a:r>
              <a:rPr lang="en-US" altLang="en-US" sz="4400" b="1" i="1" dirty="0">
                <a:solidFill>
                  <a:srgbClr val="3333CC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: </a:t>
            </a:r>
            <a:r>
              <a:rPr lang="en-US" altLang="en-US" sz="4400" b="1" i="1" dirty="0" err="1">
                <a:solidFill>
                  <a:srgbClr val="3333CC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Trần</a:t>
            </a:r>
            <a:r>
              <a:rPr lang="en-US" altLang="en-US" sz="4400" b="1" i="1" dirty="0">
                <a:solidFill>
                  <a:srgbClr val="3333CC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en-US" sz="4400" b="1" i="1" dirty="0" err="1">
                <a:solidFill>
                  <a:srgbClr val="3333CC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Thị</a:t>
            </a:r>
            <a:r>
              <a:rPr lang="en-US" altLang="en-US" sz="4400" b="1" i="1" dirty="0">
                <a:solidFill>
                  <a:srgbClr val="3333CC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Thu </a:t>
            </a:r>
            <a:r>
              <a:rPr lang="en-US" altLang="en-US" sz="4400" b="1" i="1" dirty="0" err="1">
                <a:solidFill>
                  <a:srgbClr val="3333CC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Hiền</a:t>
            </a:r>
            <a:endParaRPr lang="en-US" altLang="en-US" sz="4400" b="1" i="1" dirty="0">
              <a:solidFill>
                <a:srgbClr val="3333CC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" grpId="0"/>
      <p:bldP spid="7" grpId="0" animBg="1"/>
      <p:bldP spid="15" grpId="0" animBg="1"/>
      <p:bldP spid="2" grpId="0" animBg="1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/>
            <a:extLst>
              <a:ext uri="{FF2B5EF4-FFF2-40B4-BE49-F238E27FC236}">
                <a16:creationId xmlns:a16="http://schemas.microsoft.com/office/drawing/2014/main" id="{9CBDF632-B2C0-4E52-B573-7915AA20EB36}"/>
              </a:ext>
            </a:extLst>
          </p:cNvPr>
          <p:cNvSpPr txBox="1"/>
          <p:nvPr/>
        </p:nvSpPr>
        <p:spPr>
          <a:xfrm>
            <a:off x="3657600" y="4220170"/>
            <a:ext cx="1097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0981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424E606C-8577-04BF-0CB0-DD308157D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484692"/>
            <a:ext cx="15316200" cy="7859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id="{3A5C145B-5281-F2B8-0096-702B2ACDFBC2}"/>
              </a:ext>
            </a:extLst>
          </p:cNvPr>
          <p:cNvSpPr txBox="1"/>
          <p:nvPr/>
        </p:nvSpPr>
        <p:spPr>
          <a:xfrm>
            <a:off x="2743200" y="1028700"/>
            <a:ext cx="2849223" cy="851297"/>
          </a:xfrm>
          <a:prstGeom prst="roundRect">
            <a:avLst/>
          </a:prstGeom>
          <a:solidFill>
            <a:srgbClr val="57C7D4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3 AmpleSoft Bold" panose="020B0604020202020204" charset="0"/>
                <a:ea typeface="+mn-ea"/>
                <a:cs typeface="Baloo 2 SemiBold" pitchFamily="2" charset="0"/>
              </a:rPr>
              <a:t>Thông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3 AmpleSoft Bold" panose="020B0604020202020204" charset="0"/>
                <a:ea typeface="+mn-ea"/>
                <a:cs typeface="Baloo 2 SemiBold" pitchFamily="2" charset="0"/>
              </a:rPr>
              <a:t> tin</a:t>
            </a:r>
          </a:p>
        </p:txBody>
      </p:sp>
      <p:pic>
        <p:nvPicPr>
          <p:cNvPr id="6" name="Hình ảnh 5" descr="Ảnh có chứa mẫu họa&#10;&#10;Mô tả được tạo tự động">
            <a:extLst>
              <a:ext uri="{FF2B5EF4-FFF2-40B4-BE49-F238E27FC236}">
                <a16:creationId xmlns:a16="http://schemas.microsoft.com/office/drawing/2014/main" id="{C64FBF0E-6ED0-5A16-A95C-C15281A257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935200" y="7044862"/>
            <a:ext cx="3723642" cy="32421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F56CEF-5266-1AD6-8EE9-1A8CA15063B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0500" y1="27431" x2="26667" y2="38487"/>
                        <a14:foregroundMark x1="26667" y1="38487" x2="26667" y2="38570"/>
                        <a14:foregroundMark x1="24250" y1="24771" x2="25417" y2="39235"/>
                        <a14:foregroundMark x1="26667" y1="29343" x2="28333" y2="36825"/>
                        <a14:foregroundMark x1="30917" y1="35910" x2="31583" y2="42976"/>
                        <a14:foregroundMark x1="15167" y1="43890" x2="14583" y2="46384"/>
                        <a14:foregroundMark x1="19167" y1="39983" x2="14917" y2="44306"/>
                        <a14:foregroundMark x1="14917" y1="44306" x2="19250" y2="50707"/>
                        <a14:foregroundMark x1="22167" y1="60017" x2="24500" y2="64921"/>
                        <a14:foregroundMark x1="45250" y1="52868" x2="42750" y2="66417"/>
                        <a14:foregroundMark x1="41000" y1="52785" x2="41833" y2="58687"/>
                        <a14:foregroundMark x1="41833" y1="58687" x2="43250" y2="61679"/>
                        <a14:foregroundMark x1="43000" y1="55694" x2="48500" y2="60100"/>
                      </a14:backgroundRemoval>
                    </a14:imgEffect>
                  </a14:imgLayer>
                </a14:imgProps>
              </a:ext>
            </a:extLst>
          </a:blip>
          <a:srcRect l="7672" t="18889" r="10642" b="20370"/>
          <a:stretch/>
        </p:blipFill>
        <p:spPr>
          <a:xfrm>
            <a:off x="7924800" y="7429500"/>
            <a:ext cx="5410200" cy="2910990"/>
          </a:xfrm>
          <a:prstGeom prst="rect">
            <a:avLst/>
          </a:prstGeom>
        </p:spPr>
      </p:pic>
      <p:pic>
        <p:nvPicPr>
          <p:cNvPr id="1026" name="Picture 2" descr="Bảo Vệ Môi Trường Hình ảnh | Định dạng hình ảnh PNG 400190590|  vn.lovepik.com">
            <a:extLst>
              <a:ext uri="{FF2B5EF4-FFF2-40B4-BE49-F238E27FC236}">
                <a16:creationId xmlns:a16="http://schemas.microsoft.com/office/drawing/2014/main" id="{F24F4F3A-CBFC-FCCC-7B6F-4C740EDEAD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53" t="12009" r="9949" b="10789"/>
          <a:stretch/>
        </p:blipFill>
        <p:spPr bwMode="auto">
          <a:xfrm>
            <a:off x="31072" y="6210300"/>
            <a:ext cx="3612855" cy="415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11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búp bê, đồ chơi, đồ họa véc-tơ&#10;&#10;Mô tả được tạo tự động">
            <a:extLst>
              <a:ext uri="{FF2B5EF4-FFF2-40B4-BE49-F238E27FC236}">
                <a16:creationId xmlns:a16="http://schemas.microsoft.com/office/drawing/2014/main" id="{CC1E6AC9-91DC-0994-CF05-75F0A44F3F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4"/>
          <a:stretch/>
        </p:blipFill>
        <p:spPr>
          <a:xfrm>
            <a:off x="20" y="10"/>
            <a:ext cx="18287980" cy="10286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980213"/>
            <a:ext cx="18288000" cy="1104826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7EFB32-B781-FF92-BEB9-B051AE4A6ADB}"/>
              </a:ext>
            </a:extLst>
          </p:cNvPr>
          <p:cNvSpPr txBox="1"/>
          <p:nvPr/>
        </p:nvSpPr>
        <p:spPr>
          <a:xfrm>
            <a:off x="785812" y="7975860"/>
            <a:ext cx="16816388" cy="11172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6600" b="1" dirty="0" err="1">
                <a:solidFill>
                  <a:srgbClr val="C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Hẹn</a:t>
            </a:r>
            <a:r>
              <a:rPr lang="en-US" sz="6600" b="1" dirty="0">
                <a:solidFill>
                  <a:srgbClr val="C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gặp</a:t>
            </a:r>
            <a:r>
              <a:rPr lang="en-US" sz="6600" b="1" dirty="0">
                <a:solidFill>
                  <a:srgbClr val="C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lại</a:t>
            </a:r>
            <a:r>
              <a:rPr lang="en-US" sz="6600" b="1" dirty="0">
                <a:solidFill>
                  <a:srgbClr val="C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các</a:t>
            </a:r>
            <a:r>
              <a:rPr lang="en-US" sz="6600" b="1" dirty="0">
                <a:solidFill>
                  <a:srgbClr val="C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em</a:t>
            </a:r>
            <a:r>
              <a:rPr lang="en-US" sz="6600" b="1" dirty="0">
                <a:solidFill>
                  <a:srgbClr val="C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!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7862974"/>
            <a:ext cx="18288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9202278"/>
            <a:ext cx="18288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Hình ảnh 6">
            <a:extLst>
              <a:ext uri="{FF2B5EF4-FFF2-40B4-BE49-F238E27FC236}">
                <a16:creationId xmlns:a16="http://schemas.microsoft.com/office/drawing/2014/main" id="{031BC472-1621-C986-73D7-65D6B57E74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0600" y="-38100"/>
            <a:ext cx="1918868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207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" y="1860"/>
            <a:ext cx="18281388" cy="10283280"/>
          </a:xfrm>
          <a:prstGeom prst="rect">
            <a:avLst/>
          </a:prstGeom>
        </p:spPr>
      </p:pic>
      <p:sp>
        <p:nvSpPr>
          <p:cNvPr id="2" name="TextBox 1">
            <a:hlinkClick r:id="rId4"/>
            <a:extLst>
              <a:ext uri="{FF2B5EF4-FFF2-40B4-BE49-F238E27FC236}">
                <a16:creationId xmlns:a16="http://schemas.microsoft.com/office/drawing/2014/main" id="{F72EEFE8-4FED-4564-9704-3B09BC96E138}"/>
              </a:ext>
            </a:extLst>
          </p:cNvPr>
          <p:cNvSpPr txBox="1"/>
          <p:nvPr/>
        </p:nvSpPr>
        <p:spPr>
          <a:xfrm>
            <a:off x="4724400" y="2758440"/>
            <a:ext cx="87934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076473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2706528" y="79815"/>
            <a:ext cx="15648203" cy="1464231"/>
          </a:xfrm>
          <a:prstGeom prst="roundRect">
            <a:avLst/>
          </a:prstGeom>
          <a:solidFill>
            <a:srgbClr val="92D050"/>
          </a:solidFill>
          <a:ln w="28575">
            <a:solidFill>
              <a:srgbClr val="FFC000"/>
            </a:solidFill>
            <a:prstDash val="sysDash"/>
          </a:ln>
        </p:spPr>
        <p:txBody>
          <a:bodyPr wrap="square">
            <a:spAutoFit/>
          </a:bodyPr>
          <a:lstStyle/>
          <a:p>
            <a:pPr algn="ctr" defTabSz="914309"/>
            <a:r>
              <a:rPr lang="vi-VN" sz="4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2. </a:t>
            </a:r>
            <a:r>
              <a:rPr lang="en-US" sz="4000" b="1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Thảo</a:t>
            </a:r>
            <a:r>
              <a:rPr lang="en-US" sz="4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4000" b="1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luận</a:t>
            </a:r>
            <a:r>
              <a:rPr lang="en-US" sz="4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4000" b="1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về</a:t>
            </a:r>
            <a:r>
              <a:rPr lang="en-US" sz="4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í</a:t>
            </a:r>
            <a:r>
              <a:rPr lang="vi-VN" sz="4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ch </a:t>
            </a:r>
            <a:r>
              <a:rPr lang="vi-VN" sz="4000" b="1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lợi</a:t>
            </a:r>
            <a:r>
              <a:rPr lang="vi-VN" sz="4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vi-VN" sz="4000" b="1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của</a:t>
            </a:r>
            <a:r>
              <a:rPr lang="vi-VN" sz="4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vi-VN" sz="4000" b="1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các</a:t>
            </a:r>
            <a:r>
              <a:rPr lang="vi-VN" sz="4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vi-VN" sz="4000" b="1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hoạt</a:t>
            </a:r>
            <a:r>
              <a:rPr lang="vi-VN" sz="4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vi-VN" sz="4000" b="1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động</a:t>
            </a:r>
            <a:r>
              <a:rPr lang="vi-VN" sz="4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vi-VN" sz="4000" b="1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sản</a:t>
            </a:r>
            <a:r>
              <a:rPr lang="vi-VN" sz="4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vi-VN" sz="4000" b="1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xuất</a:t>
            </a:r>
            <a:r>
              <a:rPr lang="vi-VN" sz="4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nông </a:t>
            </a:r>
            <a:r>
              <a:rPr lang="vi-VN" sz="4000" b="1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nghiệp</a:t>
            </a:r>
            <a:r>
              <a:rPr lang="vi-VN" sz="4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ở </a:t>
            </a:r>
            <a:r>
              <a:rPr lang="vi-VN" sz="4000" b="1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địa</a:t>
            </a:r>
            <a:r>
              <a:rPr lang="vi-VN" sz="4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phương em:</a:t>
            </a:r>
            <a:endParaRPr lang="en-US" sz="4000" b="1" dirty="0">
              <a:solidFill>
                <a:srgbClr val="002060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" name="Bong bóng Ý nghĩ: Hình đám mây 3">
            <a:extLst>
              <a:ext uri="{FF2B5EF4-FFF2-40B4-BE49-F238E27FC236}">
                <a16:creationId xmlns:a16="http://schemas.microsoft.com/office/drawing/2014/main" id="{1DF32B1B-FCCE-C0B9-D7C1-01BBF1589315}"/>
              </a:ext>
            </a:extLst>
          </p:cNvPr>
          <p:cNvSpPr/>
          <p:nvPr/>
        </p:nvSpPr>
        <p:spPr>
          <a:xfrm>
            <a:off x="10744200" y="3341271"/>
            <a:ext cx="6705600" cy="4267200"/>
          </a:xfrm>
          <a:prstGeom prst="cloudCallout">
            <a:avLst>
              <a:gd name="adj1" fmla="val 38162"/>
              <a:gd name="adj2" fmla="val 80290"/>
            </a:avLst>
          </a:prstGeom>
          <a:solidFill>
            <a:srgbClr val="92D05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B060402020202020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Hai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B060402020202020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bạn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B060402020202020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B060402020202020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trong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B060402020202020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B060402020202020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hình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B060402020202020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B060402020202020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đang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B060402020202020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B060402020202020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trao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B060402020202020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B060402020202020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đổi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B060402020202020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B060402020202020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lợi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B060402020202020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B060402020202020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ích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B060402020202020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B060402020202020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của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B060402020202020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B060402020202020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hoạt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B060402020202020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B060402020202020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động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B060402020202020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B060402020202020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sản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B060402020202020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B060402020202020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xuất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B060402020202020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B060402020202020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nông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B060402020202020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B060402020202020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nghiệp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B060402020202020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B060402020202020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nào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B060402020202020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?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F6CFCCA4-5B9D-8388-A522-010507AEBD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9384" y="6286500"/>
            <a:ext cx="3982072" cy="4114467"/>
          </a:xfrm>
          <a:prstGeom prst="rect">
            <a:avLst/>
          </a:prstGeom>
        </p:spPr>
      </p:pic>
      <p:sp>
        <p:nvSpPr>
          <p:cNvPr id="13" name="Bong bóng Ý nghĩ: Hình đám mây 12">
            <a:extLst>
              <a:ext uri="{FF2B5EF4-FFF2-40B4-BE49-F238E27FC236}">
                <a16:creationId xmlns:a16="http://schemas.microsoft.com/office/drawing/2014/main" id="{C4B5752F-2E2E-C61A-AF8A-B9B9C19C0DD0}"/>
              </a:ext>
            </a:extLst>
          </p:cNvPr>
          <p:cNvSpPr/>
          <p:nvPr/>
        </p:nvSpPr>
        <p:spPr>
          <a:xfrm>
            <a:off x="10744200" y="3341271"/>
            <a:ext cx="6705600" cy="4267200"/>
          </a:xfrm>
          <a:prstGeom prst="cloudCallout">
            <a:avLst>
              <a:gd name="adj1" fmla="val 38162"/>
              <a:gd name="adj2" fmla="val 8029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Hoạt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sản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xuất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nông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nghiệp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đó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ích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lợi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gì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?</a:t>
            </a:r>
            <a:endParaRPr lang="vi-VN" sz="3600" dirty="0">
              <a:solidFill>
                <a:schemeClr val="tx1"/>
              </a:solidFill>
              <a:latin typeface="Times New Roman" panose="02020603050405020304" pitchFamily="18" charset="0"/>
              <a:ea typeface="Open Sans SemiBold" panose="020B07060308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27EA7FCC-8503-DDCB-7F25-DC3E3740D11A}"/>
              </a:ext>
            </a:extLst>
          </p:cNvPr>
          <p:cNvSpPr/>
          <p:nvPr/>
        </p:nvSpPr>
        <p:spPr>
          <a:xfrm>
            <a:off x="1676400" y="7846098"/>
            <a:ext cx="10972800" cy="147375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77BA5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mpleSoft Bold" panose="020B0604020202020204" charset="0"/>
              <a:ea typeface="+mn-ea"/>
              <a:cs typeface="+mn-cs"/>
            </a:endParaRPr>
          </a:p>
          <a:p>
            <a:pPr algn="ctr"/>
            <a:r>
              <a:rPr lang="en-US" sz="3600" dirty="0">
                <a:solidFill>
                  <a:srgbClr val="000000"/>
                </a:solidFill>
                <a:latin typeface="#9Slide03 AmpleSoft Bold" panose="020B0604020202020204" charset="0"/>
              </a:rPr>
              <a:t>Hai </a:t>
            </a:r>
            <a:r>
              <a:rPr lang="en-US" sz="3600" dirty="0" err="1">
                <a:solidFill>
                  <a:srgbClr val="000000"/>
                </a:solidFill>
                <a:latin typeface="#9Slide03 AmpleSoft Bold" panose="020B0604020202020204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latin typeface="#9Slide03 AmpleSoft Bold" panose="020B060402020202020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mpleSoft Bold" panose="020B0604020202020204" charset="0"/>
              </a:rPr>
              <a:t>đang</a:t>
            </a:r>
            <a:r>
              <a:rPr lang="en-US" sz="3600" dirty="0">
                <a:solidFill>
                  <a:srgbClr val="000000"/>
                </a:solidFill>
                <a:latin typeface="#9Slide03 AmpleSoft Bold" panose="020B060402020202020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mpleSoft Bold" panose="020B0604020202020204" charset="0"/>
              </a:rPr>
              <a:t>thảo</a:t>
            </a:r>
            <a:r>
              <a:rPr lang="en-US" sz="3600" dirty="0">
                <a:solidFill>
                  <a:srgbClr val="000000"/>
                </a:solidFill>
                <a:latin typeface="#9Slide03 AmpleSoft Bold" panose="020B060402020202020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mpleSoft Bold" panose="020B0604020202020204" charset="0"/>
              </a:rPr>
              <a:t>luận</a:t>
            </a:r>
            <a:r>
              <a:rPr lang="en-US" sz="3600" dirty="0">
                <a:solidFill>
                  <a:srgbClr val="000000"/>
                </a:solidFill>
                <a:latin typeface="#9Slide03 AmpleSoft Bold" panose="020B060402020202020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mpleSoft Bold" panose="020B0604020202020204" charset="0"/>
              </a:rPr>
              <a:t>về</a:t>
            </a:r>
            <a:r>
              <a:rPr lang="en-US" sz="3600" dirty="0">
                <a:solidFill>
                  <a:srgbClr val="000000"/>
                </a:solidFill>
                <a:latin typeface="#9Slide03 AmpleSoft Bold" panose="020B060402020202020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mpleSoft Bold" panose="020B0604020202020204" charset="0"/>
              </a:rPr>
              <a:t>hoạt</a:t>
            </a:r>
            <a:r>
              <a:rPr lang="en-US" sz="3600" dirty="0">
                <a:solidFill>
                  <a:srgbClr val="000000"/>
                </a:solidFill>
                <a:latin typeface="#9Slide03 AmpleSoft Bold" panose="020B060402020202020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mpleSoft Bold" panose="020B0604020202020204" charset="0"/>
              </a:rPr>
              <a:t>động</a:t>
            </a:r>
            <a:r>
              <a:rPr lang="en-US" sz="3600" dirty="0">
                <a:solidFill>
                  <a:srgbClr val="000000"/>
                </a:solidFill>
                <a:latin typeface="#9Slide03 AmpleSoft Bold" panose="020B060402020202020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mpleSoft Bold" panose="020B0604020202020204" charset="0"/>
              </a:rPr>
              <a:t>xuất</a:t>
            </a:r>
            <a:r>
              <a:rPr lang="en-US" sz="3600" dirty="0">
                <a:solidFill>
                  <a:srgbClr val="000000"/>
                </a:solidFill>
                <a:latin typeface="#9Slide03 AmpleSoft Bold" panose="020B060402020202020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mpleSoft Bold" panose="020B0604020202020204" charset="0"/>
              </a:rPr>
              <a:t>khẩu</a:t>
            </a:r>
            <a:r>
              <a:rPr lang="en-US" sz="3600" dirty="0">
                <a:solidFill>
                  <a:srgbClr val="000000"/>
                </a:solidFill>
                <a:latin typeface="#9Slide03 AmpleSoft Bold" panose="020B060402020202020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mpleSoft Bold" panose="020B0604020202020204" charset="0"/>
              </a:rPr>
              <a:t>gạo</a:t>
            </a:r>
            <a:endParaRPr lang="vi-VN" sz="3200" b="1" dirty="0">
              <a:solidFill>
                <a:schemeClr val="tx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mpleSoft Bold" panose="020B0604020202020204" charset="0"/>
              <a:ea typeface="+mn-ea"/>
              <a:cs typeface="+mn-cs"/>
            </a:endParaRP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4DD97D5E-06FB-3567-5847-332D77E87A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52923"/>
            <a:ext cx="12209113" cy="6902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26B12735-DEBE-2089-7F8F-50A70A5C99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639797" cy="1335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6643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  <p:bldP spid="4" grpId="1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60" name="Rectangle 6159">
            <a:extLst>
              <a:ext uri="{FF2B5EF4-FFF2-40B4-BE49-F238E27FC236}">
                <a16:creationId xmlns:a16="http://schemas.microsoft.com/office/drawing/2014/main" id="{28FF88A3-8EBC-4142-8CC2-EBE257ED6C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Bộ Nông nghiệp Mỹ dự báo Việt Nam tiếp tục đứng thứ 2 về xuất khẩu gạo">
            <a:extLst>
              <a:ext uri="{FF2B5EF4-FFF2-40B4-BE49-F238E27FC236}">
                <a16:creationId xmlns:a16="http://schemas.microsoft.com/office/drawing/2014/main" id="{955B75CE-0F33-B990-4E1E-B5EB2D4836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8" b="12625"/>
          <a:stretch/>
        </p:blipFill>
        <p:spPr bwMode="auto">
          <a:xfrm>
            <a:off x="4" y="10"/>
            <a:ext cx="18287996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62" name="Group 6161">
            <a:extLst>
              <a:ext uri="{FF2B5EF4-FFF2-40B4-BE49-F238E27FC236}">
                <a16:creationId xmlns:a16="http://schemas.microsoft.com/office/drawing/2014/main" id="{27D8A815-1B1F-4DB5-A03C-F4987CF0C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491665" y="514657"/>
            <a:ext cx="2538140" cy="2778887"/>
            <a:chOff x="790870" y="911082"/>
            <a:chExt cx="2191635" cy="2442764"/>
          </a:xfrm>
        </p:grpSpPr>
        <p:sp>
          <p:nvSpPr>
            <p:cNvPr id="6163" name="Freeform 5">
              <a:extLst>
                <a:ext uri="{FF2B5EF4-FFF2-40B4-BE49-F238E27FC236}">
                  <a16:creationId xmlns:a16="http://schemas.microsoft.com/office/drawing/2014/main" id="{261388EF-B4CE-4326-979A-2F53CED606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90870" y="2245586"/>
              <a:ext cx="1262906" cy="1108260"/>
            </a:xfrm>
            <a:custGeom>
              <a:avLst/>
              <a:gdLst>
                <a:gd name="T0" fmla="*/ 781 w 1099"/>
                <a:gd name="T1" fmla="*/ 0 h 968"/>
                <a:gd name="T2" fmla="*/ 318 w 1099"/>
                <a:gd name="T3" fmla="*/ 0 h 968"/>
                <a:gd name="T4" fmla="*/ 246 w 1099"/>
                <a:gd name="T5" fmla="*/ 42 h 968"/>
                <a:gd name="T6" fmla="*/ 15 w 1099"/>
                <a:gd name="T7" fmla="*/ 443 h 968"/>
                <a:gd name="T8" fmla="*/ 15 w 1099"/>
                <a:gd name="T9" fmla="*/ 525 h 968"/>
                <a:gd name="T10" fmla="*/ 246 w 1099"/>
                <a:gd name="T11" fmla="*/ 926 h 968"/>
                <a:gd name="T12" fmla="*/ 318 w 1099"/>
                <a:gd name="T13" fmla="*/ 968 h 968"/>
                <a:gd name="T14" fmla="*/ 781 w 1099"/>
                <a:gd name="T15" fmla="*/ 968 h 968"/>
                <a:gd name="T16" fmla="*/ 852 w 1099"/>
                <a:gd name="T17" fmla="*/ 926 h 968"/>
                <a:gd name="T18" fmla="*/ 1084 w 1099"/>
                <a:gd name="T19" fmla="*/ 525 h 968"/>
                <a:gd name="T20" fmla="*/ 1084 w 1099"/>
                <a:gd name="T21" fmla="*/ 443 h 968"/>
                <a:gd name="T22" fmla="*/ 852 w 1099"/>
                <a:gd name="T23" fmla="*/ 42 h 968"/>
                <a:gd name="T24" fmla="*/ 781 w 1099"/>
                <a:gd name="T25" fmla="*/ 0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9" h="968">
                  <a:moveTo>
                    <a:pt x="781" y="0"/>
                  </a:moveTo>
                  <a:cubicBezTo>
                    <a:pt x="318" y="0"/>
                    <a:pt x="318" y="0"/>
                    <a:pt x="318" y="0"/>
                  </a:cubicBezTo>
                  <a:cubicBezTo>
                    <a:pt x="288" y="0"/>
                    <a:pt x="261" y="16"/>
                    <a:pt x="246" y="42"/>
                  </a:cubicBezTo>
                  <a:cubicBezTo>
                    <a:pt x="15" y="443"/>
                    <a:pt x="15" y="443"/>
                    <a:pt x="15" y="443"/>
                  </a:cubicBezTo>
                  <a:cubicBezTo>
                    <a:pt x="0" y="468"/>
                    <a:pt x="0" y="500"/>
                    <a:pt x="15" y="525"/>
                  </a:cubicBezTo>
                  <a:cubicBezTo>
                    <a:pt x="246" y="926"/>
                    <a:pt x="246" y="926"/>
                    <a:pt x="246" y="926"/>
                  </a:cubicBezTo>
                  <a:cubicBezTo>
                    <a:pt x="261" y="952"/>
                    <a:pt x="288" y="968"/>
                    <a:pt x="318" y="968"/>
                  </a:cubicBezTo>
                  <a:cubicBezTo>
                    <a:pt x="781" y="968"/>
                    <a:pt x="781" y="968"/>
                    <a:pt x="781" y="968"/>
                  </a:cubicBezTo>
                  <a:cubicBezTo>
                    <a:pt x="810" y="968"/>
                    <a:pt x="838" y="952"/>
                    <a:pt x="852" y="926"/>
                  </a:cubicBezTo>
                  <a:cubicBezTo>
                    <a:pt x="1084" y="525"/>
                    <a:pt x="1084" y="525"/>
                    <a:pt x="1084" y="525"/>
                  </a:cubicBezTo>
                  <a:cubicBezTo>
                    <a:pt x="1099" y="500"/>
                    <a:pt x="1099" y="468"/>
                    <a:pt x="1084" y="443"/>
                  </a:cubicBezTo>
                  <a:cubicBezTo>
                    <a:pt x="852" y="42"/>
                    <a:pt x="852" y="42"/>
                    <a:pt x="852" y="42"/>
                  </a:cubicBezTo>
                  <a:cubicBezTo>
                    <a:pt x="838" y="16"/>
                    <a:pt x="810" y="0"/>
                    <a:pt x="781" y="0"/>
                  </a:cubicBezTo>
                  <a:close/>
                </a:path>
              </a:pathLst>
            </a:custGeom>
            <a:solidFill>
              <a:schemeClr val="tx1">
                <a:alpha val="40000"/>
              </a:schemeClr>
            </a:solidFill>
            <a:ln w="635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164" name="Freeform 5">
              <a:extLst>
                <a:ext uri="{FF2B5EF4-FFF2-40B4-BE49-F238E27FC236}">
                  <a16:creationId xmlns:a16="http://schemas.microsoft.com/office/drawing/2014/main" id="{33A25547-9075-4BDB-8F46-BA09E76AA3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3975" y="911082"/>
              <a:ext cx="2048530" cy="1797684"/>
            </a:xfrm>
            <a:custGeom>
              <a:avLst/>
              <a:gdLst>
                <a:gd name="T0" fmla="*/ 781 w 1099"/>
                <a:gd name="T1" fmla="*/ 0 h 968"/>
                <a:gd name="T2" fmla="*/ 318 w 1099"/>
                <a:gd name="T3" fmla="*/ 0 h 968"/>
                <a:gd name="T4" fmla="*/ 246 w 1099"/>
                <a:gd name="T5" fmla="*/ 42 h 968"/>
                <a:gd name="T6" fmla="*/ 15 w 1099"/>
                <a:gd name="T7" fmla="*/ 443 h 968"/>
                <a:gd name="T8" fmla="*/ 15 w 1099"/>
                <a:gd name="T9" fmla="*/ 525 h 968"/>
                <a:gd name="T10" fmla="*/ 246 w 1099"/>
                <a:gd name="T11" fmla="*/ 926 h 968"/>
                <a:gd name="T12" fmla="*/ 318 w 1099"/>
                <a:gd name="T13" fmla="*/ 968 h 968"/>
                <a:gd name="T14" fmla="*/ 781 w 1099"/>
                <a:gd name="T15" fmla="*/ 968 h 968"/>
                <a:gd name="T16" fmla="*/ 852 w 1099"/>
                <a:gd name="T17" fmla="*/ 926 h 968"/>
                <a:gd name="T18" fmla="*/ 1084 w 1099"/>
                <a:gd name="T19" fmla="*/ 525 h 968"/>
                <a:gd name="T20" fmla="*/ 1084 w 1099"/>
                <a:gd name="T21" fmla="*/ 443 h 968"/>
                <a:gd name="T22" fmla="*/ 852 w 1099"/>
                <a:gd name="T23" fmla="*/ 42 h 968"/>
                <a:gd name="T24" fmla="*/ 781 w 1099"/>
                <a:gd name="T25" fmla="*/ 0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9" h="968">
                  <a:moveTo>
                    <a:pt x="781" y="0"/>
                  </a:moveTo>
                  <a:cubicBezTo>
                    <a:pt x="318" y="0"/>
                    <a:pt x="318" y="0"/>
                    <a:pt x="318" y="0"/>
                  </a:cubicBezTo>
                  <a:cubicBezTo>
                    <a:pt x="288" y="0"/>
                    <a:pt x="261" y="16"/>
                    <a:pt x="246" y="42"/>
                  </a:cubicBezTo>
                  <a:cubicBezTo>
                    <a:pt x="15" y="443"/>
                    <a:pt x="15" y="443"/>
                    <a:pt x="15" y="443"/>
                  </a:cubicBezTo>
                  <a:cubicBezTo>
                    <a:pt x="0" y="468"/>
                    <a:pt x="0" y="500"/>
                    <a:pt x="15" y="525"/>
                  </a:cubicBezTo>
                  <a:cubicBezTo>
                    <a:pt x="246" y="926"/>
                    <a:pt x="246" y="926"/>
                    <a:pt x="246" y="926"/>
                  </a:cubicBezTo>
                  <a:cubicBezTo>
                    <a:pt x="261" y="952"/>
                    <a:pt x="288" y="968"/>
                    <a:pt x="318" y="968"/>
                  </a:cubicBezTo>
                  <a:cubicBezTo>
                    <a:pt x="781" y="968"/>
                    <a:pt x="781" y="968"/>
                    <a:pt x="781" y="968"/>
                  </a:cubicBezTo>
                  <a:cubicBezTo>
                    <a:pt x="810" y="968"/>
                    <a:pt x="838" y="952"/>
                    <a:pt x="852" y="926"/>
                  </a:cubicBezTo>
                  <a:cubicBezTo>
                    <a:pt x="1084" y="525"/>
                    <a:pt x="1084" y="525"/>
                    <a:pt x="1084" y="525"/>
                  </a:cubicBezTo>
                  <a:cubicBezTo>
                    <a:pt x="1099" y="500"/>
                    <a:pt x="1099" y="468"/>
                    <a:pt x="1084" y="443"/>
                  </a:cubicBezTo>
                  <a:cubicBezTo>
                    <a:pt x="852" y="42"/>
                    <a:pt x="852" y="42"/>
                    <a:pt x="852" y="42"/>
                  </a:cubicBezTo>
                  <a:cubicBezTo>
                    <a:pt x="838" y="16"/>
                    <a:pt x="810" y="0"/>
                    <a:pt x="781" y="0"/>
                  </a:cubicBezTo>
                  <a:close/>
                </a:path>
              </a:pathLst>
            </a:custGeom>
            <a:noFill/>
            <a:ln w="63500" cap="flat">
              <a:solidFill>
                <a:schemeClr val="tx1">
                  <a:alpha val="6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165" name="Freeform 5">
              <a:extLst>
                <a:ext uri="{FF2B5EF4-FFF2-40B4-BE49-F238E27FC236}">
                  <a16:creationId xmlns:a16="http://schemas.microsoft.com/office/drawing/2014/main" id="{1D917FAD-3240-4D3F-91A0-9571F75DC6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62936" y="1825453"/>
              <a:ext cx="799094" cy="701243"/>
            </a:xfrm>
            <a:custGeom>
              <a:avLst/>
              <a:gdLst>
                <a:gd name="T0" fmla="*/ 781 w 1099"/>
                <a:gd name="T1" fmla="*/ 0 h 968"/>
                <a:gd name="T2" fmla="*/ 318 w 1099"/>
                <a:gd name="T3" fmla="*/ 0 h 968"/>
                <a:gd name="T4" fmla="*/ 246 w 1099"/>
                <a:gd name="T5" fmla="*/ 42 h 968"/>
                <a:gd name="T6" fmla="*/ 15 w 1099"/>
                <a:gd name="T7" fmla="*/ 443 h 968"/>
                <a:gd name="T8" fmla="*/ 15 w 1099"/>
                <a:gd name="T9" fmla="*/ 525 h 968"/>
                <a:gd name="T10" fmla="*/ 246 w 1099"/>
                <a:gd name="T11" fmla="*/ 926 h 968"/>
                <a:gd name="T12" fmla="*/ 318 w 1099"/>
                <a:gd name="T13" fmla="*/ 968 h 968"/>
                <a:gd name="T14" fmla="*/ 781 w 1099"/>
                <a:gd name="T15" fmla="*/ 968 h 968"/>
                <a:gd name="T16" fmla="*/ 852 w 1099"/>
                <a:gd name="T17" fmla="*/ 926 h 968"/>
                <a:gd name="T18" fmla="*/ 1084 w 1099"/>
                <a:gd name="T19" fmla="*/ 525 h 968"/>
                <a:gd name="T20" fmla="*/ 1084 w 1099"/>
                <a:gd name="T21" fmla="*/ 443 h 968"/>
                <a:gd name="T22" fmla="*/ 852 w 1099"/>
                <a:gd name="T23" fmla="*/ 42 h 968"/>
                <a:gd name="T24" fmla="*/ 781 w 1099"/>
                <a:gd name="T25" fmla="*/ 0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9" h="968">
                  <a:moveTo>
                    <a:pt x="781" y="0"/>
                  </a:moveTo>
                  <a:cubicBezTo>
                    <a:pt x="318" y="0"/>
                    <a:pt x="318" y="0"/>
                    <a:pt x="318" y="0"/>
                  </a:cubicBezTo>
                  <a:cubicBezTo>
                    <a:pt x="288" y="0"/>
                    <a:pt x="261" y="16"/>
                    <a:pt x="246" y="42"/>
                  </a:cubicBezTo>
                  <a:cubicBezTo>
                    <a:pt x="15" y="443"/>
                    <a:pt x="15" y="443"/>
                    <a:pt x="15" y="443"/>
                  </a:cubicBezTo>
                  <a:cubicBezTo>
                    <a:pt x="0" y="468"/>
                    <a:pt x="0" y="500"/>
                    <a:pt x="15" y="525"/>
                  </a:cubicBezTo>
                  <a:cubicBezTo>
                    <a:pt x="246" y="926"/>
                    <a:pt x="246" y="926"/>
                    <a:pt x="246" y="926"/>
                  </a:cubicBezTo>
                  <a:cubicBezTo>
                    <a:pt x="261" y="952"/>
                    <a:pt x="288" y="968"/>
                    <a:pt x="318" y="968"/>
                  </a:cubicBezTo>
                  <a:cubicBezTo>
                    <a:pt x="781" y="968"/>
                    <a:pt x="781" y="968"/>
                    <a:pt x="781" y="968"/>
                  </a:cubicBezTo>
                  <a:cubicBezTo>
                    <a:pt x="810" y="968"/>
                    <a:pt x="838" y="952"/>
                    <a:pt x="852" y="926"/>
                  </a:cubicBezTo>
                  <a:cubicBezTo>
                    <a:pt x="1084" y="525"/>
                    <a:pt x="1084" y="525"/>
                    <a:pt x="1084" y="525"/>
                  </a:cubicBezTo>
                  <a:cubicBezTo>
                    <a:pt x="1099" y="500"/>
                    <a:pt x="1099" y="468"/>
                    <a:pt x="1084" y="443"/>
                  </a:cubicBezTo>
                  <a:cubicBezTo>
                    <a:pt x="852" y="42"/>
                    <a:pt x="852" y="42"/>
                    <a:pt x="852" y="42"/>
                  </a:cubicBezTo>
                  <a:cubicBezTo>
                    <a:pt x="838" y="16"/>
                    <a:pt x="810" y="0"/>
                    <a:pt x="781" y="0"/>
                  </a:cubicBezTo>
                  <a:close/>
                </a:path>
              </a:pathLst>
            </a:custGeom>
            <a:solidFill>
              <a:schemeClr val="tx1">
                <a:alpha val="60000"/>
              </a:schemeClr>
            </a:solidFill>
            <a:ln w="635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BC0A640-66B3-94DB-A521-C1FC65FF1A5A}"/>
              </a:ext>
            </a:extLst>
          </p:cNvPr>
          <p:cNvSpPr txBox="1"/>
          <p:nvPr/>
        </p:nvSpPr>
        <p:spPr>
          <a:xfrm>
            <a:off x="2101381" y="3705372"/>
            <a:ext cx="14226352" cy="45790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6600" b="1">
                <a:latin typeface="Nunito Black" panose="00000A00000000000000" pitchFamily="2" charset="0"/>
              </a:rPr>
              <a:t>Việt Nam là một trong những nước xuất khẩu gạo lớn nhất thế giới.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669B5E-2BAF-D15C-5532-68CC58E3C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24844"/>
            <a:ext cx="4904115" cy="2249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740457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/>
            <a:extLst>
              <a:ext uri="{FF2B5EF4-FFF2-40B4-BE49-F238E27FC236}">
                <a16:creationId xmlns:a16="http://schemas.microsoft.com/office/drawing/2014/main" id="{D985A52E-5DBB-43CB-AC15-E8908F078431}"/>
              </a:ext>
            </a:extLst>
          </p:cNvPr>
          <p:cNvSpPr txBox="1"/>
          <p:nvPr/>
        </p:nvSpPr>
        <p:spPr>
          <a:xfrm>
            <a:off x="3200400" y="4076700"/>
            <a:ext cx="130769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</p:spTree>
    <p:extLst>
      <p:ext uri="{BB962C8B-B14F-4D97-AF65-F5344CB8AC3E}">
        <p14:creationId xmlns:p14="http://schemas.microsoft.com/office/powerpoint/2010/main" val="2606730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2209800" y="316701"/>
            <a:ext cx="12223677" cy="173664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914309"/>
            <a:r>
              <a:rPr lang="vi-VN" sz="4800" dirty="0">
                <a:solidFill>
                  <a:srgbClr val="0070C0"/>
                </a:solidFill>
                <a:latin typeface="#9Slide03 AmpleSoft Bold" panose="020B0604020202020204" charset="0"/>
              </a:rPr>
              <a:t>Chia </a:t>
            </a:r>
            <a:r>
              <a:rPr lang="vi-VN" sz="4800" dirty="0" err="1">
                <a:solidFill>
                  <a:srgbClr val="0070C0"/>
                </a:solidFill>
                <a:latin typeface="#9Slide03 AmpleSoft Bold" panose="020B0604020202020204" charset="0"/>
              </a:rPr>
              <a:t>sẻ</a:t>
            </a:r>
            <a:r>
              <a:rPr lang="vi-VN" sz="48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vi-VN" sz="4800" dirty="0" err="1">
                <a:solidFill>
                  <a:srgbClr val="0070C0"/>
                </a:solidFill>
                <a:latin typeface="#9Slide03 AmpleSoft Bold" panose="020B0604020202020204" charset="0"/>
              </a:rPr>
              <a:t>về</a:t>
            </a:r>
            <a:r>
              <a:rPr lang="vi-VN" sz="48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vi-VN" sz="4800" dirty="0" err="1">
                <a:solidFill>
                  <a:srgbClr val="0070C0"/>
                </a:solidFill>
                <a:latin typeface="#9Slide03 AmpleSoft Bold" panose="020B0604020202020204" charset="0"/>
              </a:rPr>
              <a:t>ích</a:t>
            </a:r>
            <a:r>
              <a:rPr lang="vi-VN" sz="48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vi-VN" sz="4800" dirty="0" err="1">
                <a:solidFill>
                  <a:srgbClr val="0070C0"/>
                </a:solidFill>
                <a:latin typeface="#9Slide03 AmpleSoft Bold" panose="020B0604020202020204" charset="0"/>
              </a:rPr>
              <a:t>lợi</a:t>
            </a:r>
            <a:r>
              <a:rPr lang="vi-VN" sz="48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vi-VN" sz="4800" dirty="0" err="1">
                <a:solidFill>
                  <a:srgbClr val="0070C0"/>
                </a:solidFill>
                <a:latin typeface="#9Slide03 AmpleSoft Bold" panose="020B0604020202020204" charset="0"/>
              </a:rPr>
              <a:t>của</a:t>
            </a:r>
            <a:r>
              <a:rPr lang="vi-VN" sz="48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vi-VN" sz="4800" dirty="0" err="1">
                <a:solidFill>
                  <a:srgbClr val="0070C0"/>
                </a:solidFill>
                <a:latin typeface="#9Slide03 AmpleSoft Bold" panose="020B0604020202020204" charset="0"/>
              </a:rPr>
              <a:t>hoạt</a:t>
            </a:r>
            <a:r>
              <a:rPr lang="vi-VN" sz="48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vi-VN" sz="4800" dirty="0" err="1">
                <a:solidFill>
                  <a:srgbClr val="0070C0"/>
                </a:solidFill>
                <a:latin typeface="#9Slide03 AmpleSoft Bold" panose="020B0604020202020204" charset="0"/>
              </a:rPr>
              <a:t>động</a:t>
            </a:r>
            <a:r>
              <a:rPr lang="vi-VN" sz="48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vi-VN" sz="4800" dirty="0" err="1">
                <a:solidFill>
                  <a:srgbClr val="0070C0"/>
                </a:solidFill>
                <a:latin typeface="#9Slide03 AmpleSoft Bold" panose="020B0604020202020204" charset="0"/>
              </a:rPr>
              <a:t>sản</a:t>
            </a:r>
            <a:r>
              <a:rPr lang="vi-VN" sz="48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vi-VN" sz="4800" dirty="0" err="1">
                <a:solidFill>
                  <a:srgbClr val="0070C0"/>
                </a:solidFill>
                <a:latin typeface="#9Slide03 AmpleSoft Bold" panose="020B0604020202020204" charset="0"/>
              </a:rPr>
              <a:t>xuất</a:t>
            </a:r>
            <a:r>
              <a:rPr lang="vi-VN" sz="4800" dirty="0">
                <a:solidFill>
                  <a:srgbClr val="0070C0"/>
                </a:solidFill>
                <a:latin typeface="#9Slide03 AmpleSoft Bold" panose="020B0604020202020204" charset="0"/>
              </a:rPr>
              <a:t> nông </a:t>
            </a:r>
            <a:r>
              <a:rPr lang="vi-VN" sz="4800" dirty="0" err="1">
                <a:solidFill>
                  <a:srgbClr val="0070C0"/>
                </a:solidFill>
                <a:latin typeface="#9Slide03 AmpleSoft Bold" panose="020B0604020202020204" charset="0"/>
              </a:rPr>
              <a:t>nghiệp</a:t>
            </a:r>
            <a:r>
              <a:rPr lang="vi-VN" sz="4800" dirty="0">
                <a:solidFill>
                  <a:srgbClr val="0070C0"/>
                </a:solidFill>
                <a:latin typeface="#9Slide03 AmpleSoft Bold" panose="020B0604020202020204" charset="0"/>
              </a:rPr>
              <a:t> ở </a:t>
            </a:r>
            <a:r>
              <a:rPr lang="vi-VN" sz="4800" dirty="0" err="1">
                <a:solidFill>
                  <a:srgbClr val="0070C0"/>
                </a:solidFill>
                <a:latin typeface="#9Slide03 AmpleSoft Bold" panose="020B0604020202020204" charset="0"/>
              </a:rPr>
              <a:t>địa</a:t>
            </a:r>
            <a:r>
              <a:rPr lang="vi-VN" sz="4800" dirty="0">
                <a:solidFill>
                  <a:srgbClr val="0070C0"/>
                </a:solidFill>
                <a:latin typeface="#9Slide03 AmpleSoft Bold" panose="020B0604020202020204" charset="0"/>
              </a:rPr>
              <a:t> phương em theo </a:t>
            </a:r>
            <a:r>
              <a:rPr lang="vi-VN" sz="4800" dirty="0" err="1">
                <a:solidFill>
                  <a:srgbClr val="0070C0"/>
                </a:solidFill>
                <a:latin typeface="#9Slide03 AmpleSoft Bold" panose="020B0604020202020204" charset="0"/>
              </a:rPr>
              <a:t>gợi</a:t>
            </a:r>
            <a:r>
              <a:rPr lang="vi-VN" sz="4800" dirty="0">
                <a:solidFill>
                  <a:srgbClr val="0070C0"/>
                </a:solidFill>
                <a:latin typeface="#9Slide03 AmpleSoft Bold" panose="020B0604020202020204" charset="0"/>
              </a:rPr>
              <a:t> ý sau:</a:t>
            </a:r>
            <a:endParaRPr lang="en-US" sz="4800" dirty="0">
              <a:solidFill>
                <a:srgbClr val="0070C0"/>
              </a:solidFill>
              <a:latin typeface="#9Slide03 AmpleSoft Bold" panose="020B060402020202020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5931BB10-F2FF-03C5-AFBD-8B7CB76025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-28576"/>
            <a:ext cx="2146768" cy="1600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071E4DC4-158E-31CC-9F02-3107196B6C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2629340"/>
            <a:ext cx="12112972" cy="52985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4" name="Cloud 5">
            <a:extLst>
              <a:ext uri="{FF2B5EF4-FFF2-40B4-BE49-F238E27FC236}">
                <a16:creationId xmlns:a16="http://schemas.microsoft.com/office/drawing/2014/main" id="{F0FAC856-AE9A-B493-90B3-E1F3374026AC}"/>
              </a:ext>
            </a:extLst>
          </p:cNvPr>
          <p:cNvSpPr/>
          <p:nvPr/>
        </p:nvSpPr>
        <p:spPr>
          <a:xfrm rot="21221114">
            <a:off x="14573987" y="95641"/>
            <a:ext cx="3922826" cy="2771327"/>
          </a:xfrm>
          <a:prstGeom prst="cloud">
            <a:avLst/>
          </a:prstGeom>
          <a:pattFill prst="pct60">
            <a:fgClr>
              <a:srgbClr val="FFFF00"/>
            </a:fgClr>
            <a:bgClr>
              <a:schemeClr val="bg1"/>
            </a:bgClr>
          </a:patt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C00000"/>
                </a:solidFill>
                <a:latin typeface="#9Slide03 AmpleSoft Bold" panose="02000000000000000000" pitchFamily="2" charset="0"/>
              </a:rPr>
              <a:t>Làm</a:t>
            </a:r>
            <a:r>
              <a:rPr lang="en-US" sz="3200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mpleSoft Bold" panose="02000000000000000000" pitchFamily="2" charset="0"/>
              </a:rPr>
              <a:t>việc</a:t>
            </a:r>
            <a:r>
              <a:rPr lang="en-US" sz="3200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mpleSoft Bold" panose="02000000000000000000" pitchFamily="2" charset="0"/>
              </a:rPr>
              <a:t>nhóm</a:t>
            </a:r>
            <a:r>
              <a:rPr lang="en-US" sz="3200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mpleSoft Bold" panose="02000000000000000000" pitchFamily="2" charset="0"/>
              </a:rPr>
              <a:t>đôi</a:t>
            </a:r>
            <a:endParaRPr lang="en-US" sz="3200" dirty="0">
              <a:solidFill>
                <a:srgbClr val="C00000"/>
              </a:solidFill>
              <a:latin typeface="#9Slide03 AmpleSoft Bold" panose="02000000000000000000" pitchFamily="2" charset="0"/>
            </a:endParaRPr>
          </a:p>
        </p:txBody>
      </p:sp>
      <p:pic>
        <p:nvPicPr>
          <p:cNvPr id="5" name="Picture 4" descr="A picture containing toy, LEGO&#10;&#10;Description automatically generated">
            <a:extLst>
              <a:ext uri="{FF2B5EF4-FFF2-40B4-BE49-F238E27FC236}">
                <a16:creationId xmlns:a16="http://schemas.microsoft.com/office/drawing/2014/main" id="{D20F760D-649A-813D-60B8-C5F87A86070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65"/>
          <a:stretch/>
        </p:blipFill>
        <p:spPr>
          <a:xfrm>
            <a:off x="13106400" y="5905500"/>
            <a:ext cx="5486400" cy="477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88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5931BB10-F2FF-03C5-AFBD-8B7CB76025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7856" y="-74884"/>
            <a:ext cx="2146768" cy="1409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3" name="Bảng 4">
            <a:extLst>
              <a:ext uri="{FF2B5EF4-FFF2-40B4-BE49-F238E27FC236}">
                <a16:creationId xmlns:a16="http://schemas.microsoft.com/office/drawing/2014/main" id="{DA3BBDCE-9D71-8EA7-FCAA-82BA2EA8FC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3331626"/>
              </p:ext>
            </p:extLst>
          </p:nvPr>
        </p:nvGraphicFramePr>
        <p:xfrm>
          <a:off x="0" y="1678170"/>
          <a:ext cx="16535399" cy="860740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511800">
                  <a:extLst>
                    <a:ext uri="{9D8B030D-6E8A-4147-A177-3AD203B41FA5}">
                      <a16:colId xmlns:a16="http://schemas.microsoft.com/office/drawing/2014/main" val="930856181"/>
                    </a:ext>
                  </a:extLst>
                </a:gridCol>
                <a:gridCol w="4995165">
                  <a:extLst>
                    <a:ext uri="{9D8B030D-6E8A-4147-A177-3AD203B41FA5}">
                      <a16:colId xmlns:a16="http://schemas.microsoft.com/office/drawing/2014/main" val="149741875"/>
                    </a:ext>
                  </a:extLst>
                </a:gridCol>
                <a:gridCol w="6028434">
                  <a:extLst>
                    <a:ext uri="{9D8B030D-6E8A-4147-A177-3AD203B41FA5}">
                      <a16:colId xmlns:a16="http://schemas.microsoft.com/office/drawing/2014/main" val="1035853617"/>
                    </a:ext>
                  </a:extLst>
                </a:gridCol>
              </a:tblGrid>
              <a:tr h="1313668"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1" dirty="0" err="1">
                          <a:solidFill>
                            <a:srgbClr val="FFFF00"/>
                          </a:solidFill>
                          <a:effectLst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Hoạt</a:t>
                      </a:r>
                      <a:r>
                        <a:rPr lang="en-US" sz="3600" b="1" dirty="0">
                          <a:solidFill>
                            <a:srgbClr val="FFFF00"/>
                          </a:solidFill>
                          <a:effectLst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FF00"/>
                          </a:solidFill>
                          <a:effectLst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động</a:t>
                      </a:r>
                      <a:r>
                        <a:rPr lang="en-US" sz="3600" b="1" dirty="0">
                          <a:solidFill>
                            <a:srgbClr val="FFFF00"/>
                          </a:solidFill>
                          <a:effectLst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FF00"/>
                          </a:solidFill>
                          <a:effectLst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sản</a:t>
                      </a:r>
                      <a:r>
                        <a:rPr lang="en-US" sz="3600" b="1" dirty="0">
                          <a:solidFill>
                            <a:srgbClr val="FFFF00"/>
                          </a:solidFill>
                          <a:effectLst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FF00"/>
                          </a:solidFill>
                          <a:effectLst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xuất</a:t>
                      </a:r>
                      <a:endParaRPr lang="en-US" sz="3600" dirty="0">
                        <a:solidFill>
                          <a:srgbClr val="FFFF00"/>
                        </a:solidFill>
                        <a:effectLst/>
                        <a:latin typeface="Open Sans Extrabold" panose="020B0906030804020204" pitchFamily="34" charset="0"/>
                        <a:ea typeface="Open Sans Extrabold" panose="020B0906030804020204" pitchFamily="34" charset="0"/>
                        <a:cs typeface="Open Sans Extrabold" panose="020B0906030804020204" pitchFamily="34" charset="0"/>
                      </a:endParaRPr>
                    </a:p>
                  </a:txBody>
                  <a:tcPr marL="47625" marR="47625" marT="47625" marB="47625" anchor="ctr"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1" dirty="0" err="1">
                          <a:solidFill>
                            <a:srgbClr val="FFFF00"/>
                          </a:solidFill>
                          <a:effectLst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Tên</a:t>
                      </a:r>
                      <a:r>
                        <a:rPr lang="en-US" sz="3600" b="1" dirty="0">
                          <a:solidFill>
                            <a:srgbClr val="FFFF00"/>
                          </a:solidFill>
                          <a:effectLst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FF00"/>
                          </a:solidFill>
                          <a:effectLst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sản</a:t>
                      </a:r>
                      <a:r>
                        <a:rPr lang="en-US" sz="3600" b="1" dirty="0">
                          <a:solidFill>
                            <a:srgbClr val="FFFF00"/>
                          </a:solidFill>
                          <a:effectLst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FF00"/>
                          </a:solidFill>
                          <a:effectLst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phẩm</a:t>
                      </a:r>
                      <a:endParaRPr lang="en-US" sz="3600" dirty="0">
                        <a:solidFill>
                          <a:srgbClr val="FFFF00"/>
                        </a:solidFill>
                        <a:effectLst/>
                        <a:latin typeface="Open Sans Extrabold" panose="020B0906030804020204" pitchFamily="34" charset="0"/>
                        <a:ea typeface="Open Sans Extrabold" panose="020B0906030804020204" pitchFamily="34" charset="0"/>
                        <a:cs typeface="Open Sans Extrabold" panose="020B0906030804020204" pitchFamily="34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1">
                          <a:solidFill>
                            <a:srgbClr val="FFFF00"/>
                          </a:solidFill>
                          <a:effectLst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Ích </a:t>
                      </a:r>
                      <a:r>
                        <a:rPr lang="en-US" sz="3600" b="1" dirty="0" err="1">
                          <a:solidFill>
                            <a:srgbClr val="FFFF00"/>
                          </a:solidFill>
                          <a:effectLst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lợi</a:t>
                      </a:r>
                      <a:endParaRPr lang="en-US" sz="3600" dirty="0">
                        <a:solidFill>
                          <a:srgbClr val="FFFF00"/>
                        </a:solidFill>
                        <a:effectLst/>
                        <a:latin typeface="Open Sans Extrabold" panose="020B0906030804020204" pitchFamily="34" charset="0"/>
                        <a:ea typeface="Open Sans Extrabold" panose="020B0906030804020204" pitchFamily="34" charset="0"/>
                        <a:cs typeface="Open Sans Extrabold" panose="020B0906030804020204" pitchFamily="34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51005967"/>
                  </a:ext>
                </a:extLst>
              </a:tr>
              <a:tr h="2141343"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/>
                      <a:endParaRPr lang="vi-VN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fontAlgn="t"/>
                      <a:endParaRPr lang="en-US" sz="2800" b="1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fontAlgn="t"/>
                      <a:endParaRPr lang="en-US" sz="2800" b="1" dirty="0">
                        <a:effectLst/>
                      </a:endParaRPr>
                    </a:p>
                    <a:p>
                      <a:pPr fontAlgn="t"/>
                      <a:endParaRPr lang="en-US" sz="2800" b="1" dirty="0">
                        <a:effectLst/>
                      </a:endParaRPr>
                    </a:p>
                    <a:p>
                      <a:pPr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230762641"/>
                  </a:ext>
                </a:extLst>
              </a:tr>
              <a:tr h="1631674"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3576147864"/>
                  </a:ext>
                </a:extLst>
              </a:tr>
              <a:tr h="1889047"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3004683676"/>
                  </a:ext>
                </a:extLst>
              </a:tr>
              <a:tr h="1631674"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1965663804"/>
                  </a:ext>
                </a:extLst>
              </a:tr>
            </a:tbl>
          </a:graphicData>
        </a:graphic>
      </p:graphicFrame>
      <p:pic>
        <p:nvPicPr>
          <p:cNvPr id="6" name="Hình ảnh 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17197B8-B4CA-B250-C232-FCA396F030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0338" y="6722880"/>
            <a:ext cx="4454105" cy="3771900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B7FA9FD-1285-6083-4AEE-6791922AAA4C}"/>
              </a:ext>
            </a:extLst>
          </p:cNvPr>
          <p:cNvSpPr txBox="1"/>
          <p:nvPr/>
        </p:nvSpPr>
        <p:spPr>
          <a:xfrm>
            <a:off x="625802" y="3810428"/>
            <a:ext cx="4001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Trồng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quả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anose="00000A00000000000000" pitchFamily="2" charset="0"/>
              <a:ea typeface="Open Sans Light" panose="020B0604020202020204" pitchFamily="34" charset="0"/>
              <a:cs typeface="Open Sans Light" panose="020B0604020202020204" pitchFamily="34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AABD42F8-2F73-05FE-9CEA-5EBF1CDFB676}"/>
              </a:ext>
            </a:extLst>
          </p:cNvPr>
          <p:cNvSpPr txBox="1"/>
          <p:nvPr/>
        </p:nvSpPr>
        <p:spPr>
          <a:xfrm>
            <a:off x="1088686" y="5556095"/>
            <a:ext cx="32223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Chăn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nuôi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lợn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3296C"/>
              </a:solidFill>
              <a:effectLst/>
              <a:uLnTx/>
              <a:uFillTx/>
              <a:latin typeface="Nunito Black" panose="00000A00000000000000" pitchFamily="2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4B1785F8-D8F2-5F3C-CB0D-40A800F5B49F}"/>
              </a:ext>
            </a:extLst>
          </p:cNvPr>
          <p:cNvSpPr txBox="1"/>
          <p:nvPr/>
        </p:nvSpPr>
        <p:spPr>
          <a:xfrm>
            <a:off x="1088686" y="7134743"/>
            <a:ext cx="3081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Chăn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nuôi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gà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3296C"/>
              </a:solidFill>
              <a:effectLst/>
              <a:uLnTx/>
              <a:uFillTx/>
              <a:latin typeface="Nunito Black" panose="00000A00000000000000" pitchFamily="2" charset="0"/>
              <a:ea typeface="Open Sans Light" panose="020B0604020202020204" pitchFamily="34" charset="0"/>
              <a:cs typeface="Open Sans Light" panose="020B0604020202020204" pitchFamily="34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64DA810C-02D0-B5AA-71E8-31A724089F25}"/>
              </a:ext>
            </a:extLst>
          </p:cNvPr>
          <p:cNvSpPr txBox="1"/>
          <p:nvPr/>
        </p:nvSpPr>
        <p:spPr>
          <a:xfrm>
            <a:off x="1088686" y="9075886"/>
            <a:ext cx="17956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Cấy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3296C"/>
                </a:solidFill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3296C"/>
                </a:solidFill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lúa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3296C"/>
              </a:solidFill>
              <a:uLnTx/>
              <a:uFillTx/>
              <a:latin typeface="Nunito Black" panose="00000A00000000000000" pitchFamily="2" charset="0"/>
              <a:ea typeface="Open Sans Light" panose="020B0604020202020204" pitchFamily="34" charset="0"/>
              <a:cs typeface="Open Sans Light" panose="020B0604020202020204" pitchFamily="34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BA4B4034-2C4D-45A8-CE24-E5C83C085C52}"/>
              </a:ext>
            </a:extLst>
          </p:cNvPr>
          <p:cNvSpPr txBox="1"/>
          <p:nvPr/>
        </p:nvSpPr>
        <p:spPr>
          <a:xfrm>
            <a:off x="5802247" y="3820381"/>
            <a:ext cx="43604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Cam, </a:t>
            </a:r>
            <a:r>
              <a:rPr kumimoji="0" 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bưởi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, </a:t>
            </a:r>
            <a:r>
              <a:rPr kumimoji="0" 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chuối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,…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C08EE3BD-0B0B-AAB3-84DC-5AB1E0A42769}"/>
              </a:ext>
            </a:extLst>
          </p:cNvPr>
          <p:cNvSpPr txBox="1"/>
          <p:nvPr/>
        </p:nvSpPr>
        <p:spPr>
          <a:xfrm>
            <a:off x="6734890" y="5556094"/>
            <a:ext cx="1890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Thịt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lợn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3296C"/>
              </a:solidFill>
              <a:effectLst/>
              <a:uLnTx/>
              <a:uFillTx/>
              <a:latin typeface="Nunito Black" panose="00000A00000000000000" pitchFamily="2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C5A9D008-1C54-D84E-8B6E-9199C6442979}"/>
              </a:ext>
            </a:extLst>
          </p:cNvPr>
          <p:cNvSpPr txBox="1"/>
          <p:nvPr/>
        </p:nvSpPr>
        <p:spPr>
          <a:xfrm>
            <a:off x="6326597" y="7140023"/>
            <a:ext cx="38822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Thịt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gà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trứng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,…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4FC65DC9-4E84-9C36-1028-A9DFCC524FCA}"/>
              </a:ext>
            </a:extLst>
          </p:cNvPr>
          <p:cNvSpPr txBox="1"/>
          <p:nvPr/>
        </p:nvSpPr>
        <p:spPr>
          <a:xfrm>
            <a:off x="6443769" y="9075887"/>
            <a:ext cx="2472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F3296C"/>
                </a:solidFill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Lúa</a:t>
            </a:r>
            <a:r>
              <a:rPr lang="en-US" sz="3600" b="1" dirty="0">
                <a:solidFill>
                  <a:srgbClr val="F3296C"/>
                </a:solidFill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,</a:t>
            </a:r>
            <a:r>
              <a:rPr lang="en-US" sz="3600" b="1" dirty="0" err="1">
                <a:solidFill>
                  <a:srgbClr val="F3296C"/>
                </a:solidFill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gạo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3296C"/>
              </a:solidFill>
              <a:uLnTx/>
              <a:uFillTx/>
              <a:latin typeface="Nunito Black" panose="00000A00000000000000" pitchFamily="2" charset="0"/>
              <a:ea typeface="Open Sans Light" panose="020B0604020202020204" pitchFamily="34" charset="0"/>
              <a:cs typeface="Open Sans Light" panose="020B0604020202020204" pitchFamily="34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E7B4B944-16FB-75C4-16B5-DF686FE9A2AE}"/>
              </a:ext>
            </a:extLst>
          </p:cNvPr>
          <p:cNvSpPr txBox="1"/>
          <p:nvPr/>
        </p:nvSpPr>
        <p:spPr>
          <a:xfrm>
            <a:off x="10859443" y="3442172"/>
            <a:ext cx="49792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thức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đồ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uống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anose="00000A00000000000000" pitchFamily="2" charset="0"/>
              <a:ea typeface="Open Sans Light" panose="020B0604020202020204" pitchFamily="34" charset="0"/>
              <a:cs typeface="Open Sans Light" panose="020B0604020202020204" pitchFamily="34" charset="0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hàng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hóa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bán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anose="00000A00000000000000" pitchFamily="2" charset="0"/>
              <a:ea typeface="Open Sans Light" panose="020B0604020202020204" pitchFamily="34" charset="0"/>
              <a:cs typeface="Open Sans Light" panose="020B0604020202020204" pitchFamily="34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35C53ED8-A907-357F-2E8B-DDF5BA0E00B2}"/>
              </a:ext>
            </a:extLst>
          </p:cNvPr>
          <p:cNvSpPr txBox="1"/>
          <p:nvPr/>
        </p:nvSpPr>
        <p:spPr>
          <a:xfrm>
            <a:off x="10859443" y="5420208"/>
            <a:ext cx="36535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thức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ăn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3296C"/>
              </a:solidFill>
              <a:effectLst/>
              <a:uLnTx/>
              <a:uFillTx/>
              <a:latin typeface="Nunito Black" panose="00000A00000000000000" pitchFamily="2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thịt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bán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3296C"/>
              </a:solidFill>
              <a:effectLst/>
              <a:uLnTx/>
              <a:uFillTx/>
              <a:latin typeface="Nunito Black" panose="00000A00000000000000" pitchFamily="2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3BE287D1-677C-BF13-8165-ED4A360622F1}"/>
              </a:ext>
            </a:extLst>
          </p:cNvPr>
          <p:cNvSpPr txBox="1"/>
          <p:nvPr/>
        </p:nvSpPr>
        <p:spPr>
          <a:xfrm>
            <a:off x="10859443" y="6889719"/>
            <a:ext cx="365356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thức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ăn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3296C"/>
              </a:solidFill>
              <a:effectLst/>
              <a:uLnTx/>
              <a:uFillTx/>
              <a:latin typeface="Nunito Black" panose="00000A00000000000000" pitchFamily="2" charset="0"/>
              <a:ea typeface="Open Sans Light" panose="020B0604020202020204" pitchFamily="34" charset="0"/>
              <a:cs typeface="Open Sans Light" panose="020B0604020202020204" pitchFamily="34" charset="0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bánh</a:t>
            </a: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thịt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bán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3296C"/>
              </a:solidFill>
              <a:effectLst/>
              <a:uLnTx/>
              <a:uFillTx/>
              <a:latin typeface="Nunito Black" panose="00000A00000000000000" pitchFamily="2" charset="0"/>
              <a:ea typeface="Open Sans Light" panose="020B0604020202020204" pitchFamily="34" charset="0"/>
              <a:cs typeface="Open Sans Light" panose="020B0604020202020204" pitchFamily="34" charset="0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79362BD4-248D-8B6D-845F-79FF79589050}"/>
              </a:ext>
            </a:extLst>
          </p:cNvPr>
          <p:cNvSpPr txBox="1"/>
          <p:nvPr/>
        </p:nvSpPr>
        <p:spPr>
          <a:xfrm>
            <a:off x="10859443" y="8798889"/>
            <a:ext cx="49151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3296C"/>
                </a:solidFill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thức</a:t>
            </a:r>
            <a:r>
              <a:rPr lang="en-US" sz="3600" b="1" dirty="0">
                <a:solidFill>
                  <a:srgbClr val="F3296C"/>
                </a:solidFill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3296C"/>
                </a:solidFill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ăn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3296C"/>
              </a:solidFill>
              <a:uLnTx/>
              <a:uFillTx/>
              <a:latin typeface="Nunito Black" panose="00000A00000000000000" pitchFamily="2" charset="0"/>
              <a:ea typeface="Open Sans Light" panose="020B0604020202020204" pitchFamily="34" charset="0"/>
              <a:cs typeface="Open Sans Light" panose="020B0604020202020204" pitchFamily="34" charset="0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hàng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hóa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bán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3296C"/>
              </a:solidFill>
              <a:uLnTx/>
              <a:uFillTx/>
              <a:latin typeface="Nunito Black" panose="00000A00000000000000" pitchFamily="2" charset="0"/>
              <a:ea typeface="Open Sans Light" panose="020B0604020202020204" pitchFamily="34" charset="0"/>
              <a:cs typeface="Open Sans Light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603EF3E-56B9-D80E-94BC-CE5C2B0FF973}"/>
              </a:ext>
            </a:extLst>
          </p:cNvPr>
          <p:cNvSpPr txBox="1"/>
          <p:nvPr/>
        </p:nvSpPr>
        <p:spPr>
          <a:xfrm>
            <a:off x="1935657" y="1424"/>
            <a:ext cx="13335000" cy="160043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914309"/>
            <a:r>
              <a:rPr lang="vi-VN" sz="4400" dirty="0">
                <a:solidFill>
                  <a:srgbClr val="0070C0"/>
                </a:solidFill>
                <a:latin typeface="#9Slide03 AmpleSoft Bold" panose="020B0604020202020204" charset="0"/>
              </a:rPr>
              <a:t>Chia </a:t>
            </a:r>
            <a:r>
              <a:rPr lang="vi-VN" sz="4400" dirty="0" err="1">
                <a:solidFill>
                  <a:srgbClr val="0070C0"/>
                </a:solidFill>
                <a:latin typeface="#9Slide03 AmpleSoft Bold" panose="020B0604020202020204" charset="0"/>
              </a:rPr>
              <a:t>sẻ</a:t>
            </a:r>
            <a:r>
              <a:rPr lang="vi-VN" sz="44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vi-VN" sz="4400" dirty="0" err="1">
                <a:solidFill>
                  <a:srgbClr val="0070C0"/>
                </a:solidFill>
                <a:latin typeface="#9Slide03 AmpleSoft Bold" panose="020B0604020202020204" charset="0"/>
              </a:rPr>
              <a:t>về</a:t>
            </a:r>
            <a:r>
              <a:rPr lang="vi-VN" sz="44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vi-VN" sz="4400" dirty="0" err="1">
                <a:solidFill>
                  <a:srgbClr val="0070C0"/>
                </a:solidFill>
                <a:latin typeface="#9Slide03 AmpleSoft Bold" panose="020B0604020202020204" charset="0"/>
              </a:rPr>
              <a:t>ích</a:t>
            </a:r>
            <a:r>
              <a:rPr lang="vi-VN" sz="44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vi-VN" sz="4400" dirty="0" err="1">
                <a:solidFill>
                  <a:srgbClr val="0070C0"/>
                </a:solidFill>
                <a:latin typeface="#9Slide03 AmpleSoft Bold" panose="020B0604020202020204" charset="0"/>
              </a:rPr>
              <a:t>lợi</a:t>
            </a:r>
            <a:r>
              <a:rPr lang="vi-VN" sz="44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vi-VN" sz="4400" dirty="0" err="1">
                <a:solidFill>
                  <a:srgbClr val="0070C0"/>
                </a:solidFill>
                <a:latin typeface="#9Slide03 AmpleSoft Bold" panose="020B0604020202020204" charset="0"/>
              </a:rPr>
              <a:t>của</a:t>
            </a:r>
            <a:r>
              <a:rPr lang="vi-VN" sz="44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vi-VN" sz="4400" dirty="0" err="1">
                <a:solidFill>
                  <a:srgbClr val="0070C0"/>
                </a:solidFill>
                <a:latin typeface="#9Slide03 AmpleSoft Bold" panose="020B0604020202020204" charset="0"/>
              </a:rPr>
              <a:t>hoạt</a:t>
            </a:r>
            <a:r>
              <a:rPr lang="vi-VN" sz="44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vi-VN" sz="4400" dirty="0" err="1">
                <a:solidFill>
                  <a:srgbClr val="0070C0"/>
                </a:solidFill>
                <a:latin typeface="#9Slide03 AmpleSoft Bold" panose="020B0604020202020204" charset="0"/>
              </a:rPr>
              <a:t>động</a:t>
            </a:r>
            <a:r>
              <a:rPr lang="vi-VN" sz="44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vi-VN" sz="4400" dirty="0" err="1">
                <a:solidFill>
                  <a:srgbClr val="0070C0"/>
                </a:solidFill>
                <a:latin typeface="#9Slide03 AmpleSoft Bold" panose="020B0604020202020204" charset="0"/>
              </a:rPr>
              <a:t>sản</a:t>
            </a:r>
            <a:r>
              <a:rPr lang="vi-VN" sz="44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vi-VN" sz="4400" dirty="0" err="1">
                <a:solidFill>
                  <a:srgbClr val="0070C0"/>
                </a:solidFill>
                <a:latin typeface="#9Slide03 AmpleSoft Bold" panose="020B0604020202020204" charset="0"/>
              </a:rPr>
              <a:t>xuất</a:t>
            </a:r>
            <a:r>
              <a:rPr lang="vi-VN" sz="4400" dirty="0">
                <a:solidFill>
                  <a:srgbClr val="0070C0"/>
                </a:solidFill>
                <a:latin typeface="#9Slide03 AmpleSoft Bold" panose="020B0604020202020204" charset="0"/>
              </a:rPr>
              <a:t> nông </a:t>
            </a:r>
            <a:r>
              <a:rPr lang="vi-VN" sz="4400" dirty="0" err="1">
                <a:solidFill>
                  <a:srgbClr val="0070C0"/>
                </a:solidFill>
                <a:latin typeface="#9Slide03 AmpleSoft Bold" panose="020B0604020202020204" charset="0"/>
              </a:rPr>
              <a:t>nghiệp</a:t>
            </a:r>
            <a:r>
              <a:rPr lang="vi-VN" sz="4400" dirty="0">
                <a:solidFill>
                  <a:srgbClr val="0070C0"/>
                </a:solidFill>
                <a:latin typeface="#9Slide03 AmpleSoft Bold" panose="020B0604020202020204" charset="0"/>
              </a:rPr>
              <a:t> ở </a:t>
            </a:r>
            <a:r>
              <a:rPr lang="vi-VN" sz="4400" dirty="0" err="1">
                <a:solidFill>
                  <a:srgbClr val="0070C0"/>
                </a:solidFill>
                <a:latin typeface="#9Slide03 AmpleSoft Bold" panose="020B0604020202020204" charset="0"/>
              </a:rPr>
              <a:t>địa</a:t>
            </a:r>
            <a:r>
              <a:rPr lang="vi-VN" sz="4400" dirty="0">
                <a:solidFill>
                  <a:srgbClr val="0070C0"/>
                </a:solidFill>
                <a:latin typeface="#9Slide03 AmpleSoft Bold" panose="020B0604020202020204" charset="0"/>
              </a:rPr>
              <a:t> phương em theo </a:t>
            </a:r>
            <a:r>
              <a:rPr lang="vi-VN" sz="4400" dirty="0" err="1">
                <a:solidFill>
                  <a:srgbClr val="0070C0"/>
                </a:solidFill>
                <a:latin typeface="#9Slide03 AmpleSoft Bold" panose="020B0604020202020204" charset="0"/>
              </a:rPr>
              <a:t>gợi</a:t>
            </a:r>
            <a:r>
              <a:rPr lang="vi-VN" sz="4400" dirty="0">
                <a:solidFill>
                  <a:srgbClr val="0070C0"/>
                </a:solidFill>
                <a:latin typeface="#9Slide03 AmpleSoft Bold" panose="020B0604020202020204" charset="0"/>
              </a:rPr>
              <a:t> ý sau:</a:t>
            </a:r>
            <a:endParaRPr lang="en-US" sz="4400" dirty="0">
              <a:solidFill>
                <a:srgbClr val="0070C0"/>
              </a:solidFill>
              <a:latin typeface="#9Slide03 AmpleSoft Bold" panose="020B060402020202020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41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F790D0A-4802-11CD-89C7-6CEA47F1CFEE}"/>
              </a:ext>
            </a:extLst>
          </p:cNvPr>
          <p:cNvSpPr txBox="1"/>
          <p:nvPr/>
        </p:nvSpPr>
        <p:spPr>
          <a:xfrm>
            <a:off x="2324100" y="0"/>
            <a:ext cx="13639800" cy="14642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914309"/>
            <a:r>
              <a:rPr lang="vi-VN" sz="4000" b="0" i="0" dirty="0">
                <a:solidFill>
                  <a:srgbClr val="0070C0"/>
                </a:solidFill>
                <a:effectLst/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Nêu </a:t>
            </a:r>
            <a:r>
              <a:rPr lang="vi-VN" sz="4000" b="0" i="0" dirty="0" err="1">
                <a:solidFill>
                  <a:srgbClr val="0070C0"/>
                </a:solidFill>
                <a:effectLst/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những</a:t>
            </a:r>
            <a:r>
              <a:rPr lang="vi-VN" sz="4000" b="0" i="0" dirty="0">
                <a:solidFill>
                  <a:srgbClr val="0070C0"/>
                </a:solidFill>
                <a:effectLst/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vi-VN" sz="4000" b="0" i="0" dirty="0" err="1">
                <a:solidFill>
                  <a:srgbClr val="0070C0"/>
                </a:solidFill>
                <a:effectLst/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việc</a:t>
            </a:r>
            <a:r>
              <a:rPr lang="vi-VN" sz="4000" b="0" i="0" dirty="0">
                <a:solidFill>
                  <a:srgbClr val="0070C0"/>
                </a:solidFill>
                <a:effectLst/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nên </a:t>
            </a:r>
            <a:r>
              <a:rPr lang="vi-VN" sz="4000" b="0" i="0" dirty="0" err="1">
                <a:solidFill>
                  <a:srgbClr val="0070C0"/>
                </a:solidFill>
                <a:effectLst/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làm</a:t>
            </a:r>
            <a:r>
              <a:rPr lang="vi-VN" sz="4000" b="0" i="0" dirty="0">
                <a:solidFill>
                  <a:srgbClr val="0070C0"/>
                </a:solidFill>
                <a:effectLst/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vi-VN" sz="4000" b="0" i="0" dirty="0" err="1">
                <a:solidFill>
                  <a:srgbClr val="0070C0"/>
                </a:solidFill>
                <a:effectLst/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để</a:t>
            </a:r>
            <a:r>
              <a:rPr lang="vi-VN" sz="4000" b="0" i="0" dirty="0">
                <a:solidFill>
                  <a:srgbClr val="0070C0"/>
                </a:solidFill>
                <a:effectLst/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tiêu </a:t>
            </a:r>
            <a:r>
              <a:rPr lang="vi-VN" sz="4000" b="0" i="0" dirty="0" err="1">
                <a:solidFill>
                  <a:srgbClr val="0070C0"/>
                </a:solidFill>
                <a:effectLst/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dùng</a:t>
            </a:r>
            <a:r>
              <a:rPr lang="vi-VN" sz="4000" b="0" i="0" dirty="0">
                <a:solidFill>
                  <a:srgbClr val="0070C0"/>
                </a:solidFill>
                <a:effectLst/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vi-VN" sz="4000" b="0" i="0" dirty="0" err="1">
                <a:solidFill>
                  <a:srgbClr val="0070C0"/>
                </a:solidFill>
                <a:effectLst/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tiết</a:t>
            </a:r>
            <a:r>
              <a:rPr lang="vi-VN" sz="4000" b="0" i="0" dirty="0">
                <a:solidFill>
                  <a:srgbClr val="0070C0"/>
                </a:solidFill>
                <a:effectLst/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vi-VN" sz="4000" b="0" i="0" dirty="0" err="1">
                <a:solidFill>
                  <a:srgbClr val="0070C0"/>
                </a:solidFill>
                <a:effectLst/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kiệm</a:t>
            </a:r>
            <a:r>
              <a:rPr lang="vi-VN" sz="4000" b="0" i="0" dirty="0">
                <a:solidFill>
                  <a:srgbClr val="0070C0"/>
                </a:solidFill>
                <a:effectLst/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, </a:t>
            </a:r>
            <a:r>
              <a:rPr lang="vi-VN" sz="4000" b="0" i="0" dirty="0" err="1">
                <a:solidFill>
                  <a:srgbClr val="0070C0"/>
                </a:solidFill>
                <a:effectLst/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bảo</a:t>
            </a:r>
            <a:r>
              <a:rPr lang="vi-VN" sz="4000" b="0" i="0" dirty="0">
                <a:solidFill>
                  <a:srgbClr val="0070C0"/>
                </a:solidFill>
                <a:effectLst/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vi-VN" sz="4000" b="0" i="0" dirty="0" err="1">
                <a:solidFill>
                  <a:srgbClr val="0070C0"/>
                </a:solidFill>
                <a:effectLst/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vệ</a:t>
            </a:r>
            <a:r>
              <a:rPr lang="vi-VN" sz="4000" b="0" i="0" dirty="0">
                <a:solidFill>
                  <a:srgbClr val="0070C0"/>
                </a:solidFill>
                <a:effectLst/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môi </a:t>
            </a:r>
            <a:r>
              <a:rPr lang="vi-VN" sz="4000" b="0" i="0" dirty="0" err="1">
                <a:solidFill>
                  <a:srgbClr val="0070C0"/>
                </a:solidFill>
                <a:effectLst/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trường</a:t>
            </a:r>
            <a:r>
              <a:rPr lang="vi-VN" sz="4000" b="0" i="0" dirty="0">
                <a:solidFill>
                  <a:srgbClr val="0070C0"/>
                </a:solidFill>
                <a:effectLst/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. </a:t>
            </a:r>
            <a:r>
              <a:rPr lang="vi-VN" sz="4000" b="0" i="0" dirty="0" err="1">
                <a:solidFill>
                  <a:srgbClr val="0070C0"/>
                </a:solidFill>
                <a:effectLst/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Vì</a:t>
            </a:r>
            <a:r>
              <a:rPr lang="vi-VN" sz="4000" b="0" i="0" dirty="0">
                <a:solidFill>
                  <a:srgbClr val="0070C0"/>
                </a:solidFill>
                <a:effectLst/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sao </a:t>
            </a:r>
            <a:r>
              <a:rPr lang="vi-VN" sz="4000" b="0" i="0" dirty="0" err="1">
                <a:solidFill>
                  <a:srgbClr val="0070C0"/>
                </a:solidFill>
                <a:effectLst/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chúng</a:t>
            </a:r>
            <a:r>
              <a:rPr lang="vi-VN" sz="4000" b="0" i="0" dirty="0">
                <a:solidFill>
                  <a:srgbClr val="0070C0"/>
                </a:solidFill>
                <a:effectLst/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ta nên </a:t>
            </a:r>
            <a:r>
              <a:rPr lang="vi-VN" sz="4000" b="0" i="0" dirty="0" err="1">
                <a:solidFill>
                  <a:srgbClr val="0070C0"/>
                </a:solidFill>
                <a:effectLst/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làm</a:t>
            </a:r>
            <a:r>
              <a:rPr lang="vi-VN" sz="4000" b="0" i="0" dirty="0">
                <a:solidFill>
                  <a:srgbClr val="0070C0"/>
                </a:solidFill>
                <a:effectLst/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như </a:t>
            </a:r>
            <a:r>
              <a:rPr lang="vi-VN" sz="4000" b="0" i="0" dirty="0" err="1">
                <a:solidFill>
                  <a:srgbClr val="0070C0"/>
                </a:solidFill>
                <a:effectLst/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vậy</a:t>
            </a:r>
            <a:r>
              <a:rPr lang="vi-VN" sz="4000" b="0" i="0" dirty="0">
                <a:solidFill>
                  <a:srgbClr val="0070C0"/>
                </a:solidFill>
                <a:effectLst/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?</a:t>
            </a:r>
            <a:endParaRPr lang="en-US" sz="4000" b="0" i="0" dirty="0">
              <a:solidFill>
                <a:srgbClr val="0070C0"/>
              </a:solidFill>
              <a:effectLst/>
              <a:latin typeface="Nunito Black" panose="00000A00000000000000" pitchFamily="2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DEF2B2DC-2D94-E984-A544-2FB10398AD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78" t="7895" r="3704" b="-1316"/>
          <a:stretch/>
        </p:blipFill>
        <p:spPr>
          <a:xfrm>
            <a:off x="419100" y="1705694"/>
            <a:ext cx="8877300" cy="61702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00C535D5-EF49-4235-92FB-D0B6BE418A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0" y="-145246"/>
            <a:ext cx="2667000" cy="1705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5908BC46-0D2F-29B2-30AE-3223F4AE21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662" r="3391" b="1351"/>
          <a:stretch/>
        </p:blipFill>
        <p:spPr>
          <a:xfrm>
            <a:off x="9601200" y="1560448"/>
            <a:ext cx="8686800" cy="62845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Cloud 5">
            <a:extLst>
              <a:ext uri="{FF2B5EF4-FFF2-40B4-BE49-F238E27FC236}">
                <a16:creationId xmlns:a16="http://schemas.microsoft.com/office/drawing/2014/main" id="{0FB53C38-2DA6-BBDA-08BA-695857D11D1F}"/>
              </a:ext>
            </a:extLst>
          </p:cNvPr>
          <p:cNvSpPr/>
          <p:nvPr/>
        </p:nvSpPr>
        <p:spPr>
          <a:xfrm rot="21221114">
            <a:off x="1969309" y="7560629"/>
            <a:ext cx="3922826" cy="2771327"/>
          </a:xfrm>
          <a:prstGeom prst="cloud">
            <a:avLst/>
          </a:prstGeom>
          <a:pattFill prst="pct60">
            <a:fgClr>
              <a:srgbClr val="FFFF00"/>
            </a:fgClr>
            <a:bgClr>
              <a:schemeClr val="bg1"/>
            </a:bgClr>
          </a:patt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C00000"/>
                </a:solidFill>
                <a:latin typeface="#9Slide03 AmpleSoft Bold" panose="02000000000000000000" pitchFamily="2" charset="0"/>
              </a:rPr>
              <a:t>Thảo</a:t>
            </a:r>
            <a:r>
              <a:rPr lang="en-US" sz="3600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#9Slide03 AmpleSoft Bold" panose="02000000000000000000" pitchFamily="2" charset="0"/>
              </a:rPr>
              <a:t>luận</a:t>
            </a:r>
            <a:r>
              <a:rPr lang="en-US" sz="3600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#9Slide03 AmpleSoft Bold" panose="02000000000000000000" pitchFamily="2" charset="0"/>
              </a:rPr>
              <a:t>nhóm</a:t>
            </a:r>
            <a:r>
              <a:rPr lang="en-US" sz="3600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#9Slide03 AmpleSoft Bold" panose="02000000000000000000" pitchFamily="2" charset="0"/>
              </a:rPr>
              <a:t>đôi</a:t>
            </a:r>
            <a:endParaRPr lang="en-US" sz="3600" dirty="0">
              <a:solidFill>
                <a:srgbClr val="C00000"/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00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1044999D-F274-7D05-659A-5B2CBCC47563}"/>
              </a:ext>
            </a:extLst>
          </p:cNvPr>
          <p:cNvSpPr/>
          <p:nvPr/>
        </p:nvSpPr>
        <p:spPr>
          <a:xfrm>
            <a:off x="9814125" y="2324100"/>
            <a:ext cx="7229475" cy="53721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bg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itchFamily="2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Chúng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itchFamily="2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 ta nên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itchFamily="2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làm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itchFamily="2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itchFamily="2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vậy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itchFamily="2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itchFamily="2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vì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itchFamily="2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itchFamily="2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để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itchFamily="2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itchFamily="2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làm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itchFamily="2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 ra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itchFamily="2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được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itchFamily="2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itchFamily="2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những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itchFamily="2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itchFamily="2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bữa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itchFamily="2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 ăn ngon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itchFamily="2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thì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itchFamily="2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itchFamily="2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người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itchFamily="2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itchFamily="2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nấu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itchFamily="2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itchFamily="2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sẽ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itchFamily="2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itchFamily="2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phải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itchFamily="2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itchFamily="2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bỏ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itchFamily="2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itchFamily="2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rất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itchFamily="2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itchFamily="2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nhiều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itchFamily="2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 công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itchFamily="2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sức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itchFamily="2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.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itchFamily="2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Nếu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itchFamily="2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itchFamily="2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chúng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itchFamily="2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 ta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itchFamily="2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lãng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itchFamily="2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itchFamily="2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phí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itchFamily="2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itchFamily="2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đồ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itchFamily="2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 ăn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itchFamily="2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là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itchFamily="2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itchFamily="2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chúng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itchFamily="2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 ta không trân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itchFamily="2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trọng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itchFamily="2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itchFamily="2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người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itchFamily="2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itchFamily="2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nấu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itchFamily="2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.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itchFamily="2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Ngoài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itchFamily="2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 ra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itchFamily="2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việc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itchFamily="2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 không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itchFamily="2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sử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itchFamily="2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itchFamily="2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dụng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itchFamily="2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itchFamily="2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hết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itchFamily="2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itchFamily="2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đồ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itchFamily="2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 ăn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itchFamily="2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có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itchFamily="2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itchFamily="2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thể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itchFamily="2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itchFamily="2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làm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itchFamily="2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itchFamily="2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lãng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itchFamily="2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itchFamily="2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phí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itchFamily="2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itchFamily="2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tiền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itchFamily="2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itchFamily="2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bạc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itchFamily="2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itchFamily="2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và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itchFamily="2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 ô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itchFamily="2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nhiễm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itchFamily="2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 môi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itchFamily="2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trường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itchFamily="2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BC4633-1722-C61C-122F-07213BA586B8}"/>
              </a:ext>
            </a:extLst>
          </p:cNvPr>
          <p:cNvSpPr txBox="1"/>
          <p:nvPr/>
        </p:nvSpPr>
        <p:spPr>
          <a:xfrm>
            <a:off x="2525496" y="0"/>
            <a:ext cx="13477072" cy="14642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914309"/>
            <a:r>
              <a:rPr lang="en-US" sz="4000" dirty="0">
                <a:solidFill>
                  <a:srgbClr val="0070C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N</a:t>
            </a:r>
            <a:r>
              <a:rPr lang="vi-VN" sz="4000" b="0" i="0" dirty="0">
                <a:solidFill>
                  <a:srgbClr val="0070C0"/>
                </a:solidFill>
                <a:effectLst/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hững việc nên làm để tiêu dùng tiết kiệm, bảo vệ môi trường</a:t>
            </a:r>
            <a:r>
              <a:rPr lang="en-US" sz="4000" dirty="0">
                <a:solidFill>
                  <a:srgbClr val="0070C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là</a:t>
            </a:r>
            <a:r>
              <a:rPr lang="en-US" sz="4000" dirty="0">
                <a:solidFill>
                  <a:srgbClr val="0070C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:</a:t>
            </a:r>
            <a:endParaRPr lang="en-US" sz="4000" b="0" i="0" dirty="0">
              <a:solidFill>
                <a:srgbClr val="0070C0"/>
              </a:solidFill>
              <a:effectLst/>
              <a:latin typeface="Nunito Black" panose="00000A00000000000000" pitchFamily="2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10" name="Hình ảnh 1">
            <a:extLst>
              <a:ext uri="{FF2B5EF4-FFF2-40B4-BE49-F238E27FC236}">
                <a16:creationId xmlns:a16="http://schemas.microsoft.com/office/drawing/2014/main" id="{6D7E679F-47B7-3271-ABDA-6A7C927A4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4301" y="-74265"/>
            <a:ext cx="2639797" cy="1688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7AB17537-96B6-741D-E0A9-A9F5A7958C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1509921"/>
            <a:ext cx="8001001" cy="7913954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5694859-A218-F3FA-145B-508281D3162B}"/>
              </a:ext>
            </a:extLst>
          </p:cNvPr>
          <p:cNvSpPr txBox="1"/>
          <p:nvPr/>
        </p:nvSpPr>
        <p:spPr>
          <a:xfrm>
            <a:off x="823912" y="2422267"/>
            <a:ext cx="7315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1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Không nên </a:t>
            </a:r>
            <a:r>
              <a:rPr kumimoji="0" lang="vi-VN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lãng</a:t>
            </a: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kumimoji="0" lang="vi-VN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phí</a:t>
            </a: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kumimoji="0" lang="vi-VN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đồ</a:t>
            </a: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ăn.</a:t>
            </a:r>
          </a:p>
          <a:p>
            <a:pPr marL="742950" marR="0" lvl="1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Những</a:t>
            </a: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kumimoji="0" lang="vi-VN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phần</a:t>
            </a: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kumimoji="0" lang="vi-VN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thừa</a:t>
            </a: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kumimoji="0" lang="vi-VN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còn</a:t>
            </a: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kumimoji="0" lang="vi-VN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sử</a:t>
            </a: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kumimoji="0" lang="vi-VN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dụng</a:t>
            </a: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kumimoji="0" lang="vi-VN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được</a:t>
            </a: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kumimoji="0" lang="vi-VN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thì</a:t>
            </a: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kumimoji="0" lang="vi-VN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giữ</a:t>
            </a: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kumimoji="0" lang="vi-VN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lại</a:t>
            </a: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không </a:t>
            </a:r>
            <a:r>
              <a:rPr kumimoji="0" lang="vi-VN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bỏ</a:t>
            </a: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đi luôn.</a:t>
            </a:r>
          </a:p>
        </p:txBody>
      </p:sp>
      <p:pic>
        <p:nvPicPr>
          <p:cNvPr id="14" name="Picture 13" descr="Shape, rectangle&#10;&#10;Description automatically generated">
            <a:extLst>
              <a:ext uri="{FF2B5EF4-FFF2-40B4-BE49-F238E27FC236}">
                <a16:creationId xmlns:a16="http://schemas.microsoft.com/office/drawing/2014/main" id="{1933E4A5-C425-A517-615F-CFFB9391F7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9" t="11424" r="6015" b="14619"/>
          <a:stretch/>
        </p:blipFill>
        <p:spPr>
          <a:xfrm>
            <a:off x="8124825" y="1704975"/>
            <a:ext cx="10855725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48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4367</TotalTime>
  <Words>391</Words>
  <Application>Microsoft Office PowerPoint</Application>
  <PresentationFormat>Custom</PresentationFormat>
  <Paragraphs>49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Arial</vt:lpstr>
      <vt:lpstr>Open Sans Light</vt:lpstr>
      <vt:lpstr>Times New Roman</vt:lpstr>
      <vt:lpstr>Calibri</vt:lpstr>
      <vt:lpstr>Open Sans SemiBold</vt:lpstr>
      <vt:lpstr>Nunito Black</vt:lpstr>
      <vt:lpstr>#9Slide03 AmpleSoft Bold</vt:lpstr>
      <vt:lpstr>等线</vt:lpstr>
      <vt:lpstr>Open Sans ExtraBold</vt:lpstr>
      <vt:lpstr>Open Sans ExtraBold</vt:lpstr>
      <vt:lpstr>Sigmar One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Lenovo</cp:lastModifiedBy>
  <cp:revision>54</cp:revision>
  <dcterms:created xsi:type="dcterms:W3CDTF">2006-08-16T00:00:00Z</dcterms:created>
  <dcterms:modified xsi:type="dcterms:W3CDTF">2024-11-08T14:20:49Z</dcterms:modified>
  <dc:identifier>DAE8oUmvRAc</dc:identifier>
</cp:coreProperties>
</file>