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334" r:id="rId2"/>
    <p:sldId id="287" r:id="rId3"/>
    <p:sldId id="315" r:id="rId4"/>
    <p:sldId id="330" r:id="rId5"/>
    <p:sldId id="331" r:id="rId6"/>
    <p:sldId id="319" r:id="rId7"/>
    <p:sldId id="320" r:id="rId8"/>
    <p:sldId id="328" r:id="rId9"/>
    <p:sldId id="332" r:id="rId10"/>
    <p:sldId id="327" r:id="rId11"/>
    <p:sldId id="333" r:id="rId12"/>
    <p:sldId id="321" r:id="rId13"/>
    <p:sldId id="325" r:id="rId14"/>
    <p:sldId id="300"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3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AEAE7-03DD-4CEC-828F-A41906C2DDD7}"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1DB52-92C8-46DC-8947-A463987C513B}" type="slidenum">
              <a:rPr lang="en-US" smtClean="0"/>
              <a:t>‹#›</a:t>
            </a:fld>
            <a:endParaRPr lang="en-US"/>
          </a:p>
        </p:txBody>
      </p:sp>
    </p:spTree>
    <p:extLst>
      <p:ext uri="{BB962C8B-B14F-4D97-AF65-F5344CB8AC3E}">
        <p14:creationId xmlns:p14="http://schemas.microsoft.com/office/powerpoint/2010/main" val="2776162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32031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4778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55093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68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4E1DB52-92C8-46DC-8947-A463987C513B}" type="slidenum">
              <a:rPr lang="en-US" smtClean="0"/>
              <a:t>7</a:t>
            </a:fld>
            <a:endParaRPr lang="en-US"/>
          </a:p>
        </p:txBody>
      </p:sp>
    </p:spTree>
    <p:extLst>
      <p:ext uri="{BB962C8B-B14F-4D97-AF65-F5344CB8AC3E}">
        <p14:creationId xmlns:p14="http://schemas.microsoft.com/office/powerpoint/2010/main" val="121004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14907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4E1DB52-92C8-46DC-8947-A463987C513B}" type="slidenum">
              <a:rPr lang="en-US" smtClean="0"/>
              <a:t>10</a:t>
            </a:fld>
            <a:endParaRPr lang="en-US"/>
          </a:p>
        </p:txBody>
      </p:sp>
    </p:spTree>
    <p:extLst>
      <p:ext uri="{BB962C8B-B14F-4D97-AF65-F5344CB8AC3E}">
        <p14:creationId xmlns:p14="http://schemas.microsoft.com/office/powerpoint/2010/main" val="135087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2602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89353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440551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682526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292271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8246981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8212759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848067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6736246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8736107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90589369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4915548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349475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B842B1E6-D226-7E5A-1DF3-6CB183C7B84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grpSp>
        <p:nvGrpSpPr>
          <p:cNvPr id="7" name="Group 6">
            <a:extLst>
              <a:ext uri="{FF2B5EF4-FFF2-40B4-BE49-F238E27FC236}">
                <a16:creationId xmlns:a16="http://schemas.microsoft.com/office/drawing/2014/main" id="{FC30FE29-4B19-39EC-27A3-17FCAA8DB2B5}"/>
              </a:ext>
            </a:extLst>
          </p:cNvPr>
          <p:cNvGrpSpPr/>
          <p:nvPr userDrawn="1"/>
        </p:nvGrpSpPr>
        <p:grpSpPr>
          <a:xfrm>
            <a:off x="-3773121" y="0"/>
            <a:ext cx="4326052" cy="2928084"/>
            <a:chOff x="6278216" y="1917262"/>
            <a:chExt cx="4339742" cy="2928084"/>
          </a:xfrm>
        </p:grpSpPr>
        <p:pic>
          <p:nvPicPr>
            <p:cNvPr id="9" name="Picture 8">
              <a:extLst>
                <a:ext uri="{FF2B5EF4-FFF2-40B4-BE49-F238E27FC236}">
                  <a16:creationId xmlns:a16="http://schemas.microsoft.com/office/drawing/2014/main" id="{38FD5E0C-2542-2268-D96F-AEB6EB359BC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10" name="Freeform: Shape 9">
              <a:extLst>
                <a:ext uri="{FF2B5EF4-FFF2-40B4-BE49-F238E27FC236}">
                  <a16:creationId xmlns:a16="http://schemas.microsoft.com/office/drawing/2014/main" id="{7FE5FA6A-D017-724C-FFC0-7478FB0115DB}"/>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406531A2-D9BC-8327-EF75-37C895379453}"/>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12" name="TextBox 11">
              <a:extLst>
                <a:ext uri="{FF2B5EF4-FFF2-40B4-BE49-F238E27FC236}">
                  <a16:creationId xmlns:a16="http://schemas.microsoft.com/office/drawing/2014/main" id="{6B09BEB6-EFFC-F5C9-5661-53351953F987}"/>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227045971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1.wdp"/><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3.pn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9.jp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1321151" y="609282"/>
            <a:ext cx="982657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800" b="1" dirty="0" smtClean="0">
                <a:solidFill>
                  <a:prstClr val="black"/>
                </a:solidFill>
                <a:latin typeface="Times New Roman" pitchFamily="18" charset="0"/>
                <a:cs typeface="Times New Roman" pitchFamily="18" charset="0"/>
              </a:rPr>
              <a:t>UBND HUYỆN AN LÃO</a:t>
            </a:r>
          </a:p>
          <a:p>
            <a:pPr algn="ctr">
              <a:defRPr/>
            </a:pPr>
            <a:r>
              <a:rPr lang="en-US" sz="2800" b="1" dirty="0" smtClean="0">
                <a:solidFill>
                  <a:prstClr val="black"/>
                </a:solidFill>
                <a:latin typeface="Times New Roman" pitchFamily="18" charset="0"/>
                <a:cs typeface="Times New Roman" pitchFamily="18" charset="0"/>
              </a:rPr>
              <a:t>TRƯỜNG TIỂU HỌC QUANG TRUNG</a:t>
            </a:r>
          </a:p>
          <a:p>
            <a:pPr algn="ctr">
              <a:defRPr/>
            </a:pPr>
            <a:endParaRPr lang="en-US" sz="2800" b="1" dirty="0" smtClean="0">
              <a:solidFill>
                <a:prstClr val="black"/>
              </a:solidFill>
              <a:latin typeface="Times New Roman" pitchFamily="18" charset="0"/>
              <a:cs typeface="Times New Roman" pitchFamily="18" charset="0"/>
            </a:endParaRPr>
          </a:p>
        </p:txBody>
      </p:sp>
      <p:pic>
        <p:nvPicPr>
          <p:cNvPr id="17" name="Picture 2" descr="Danh mục 5 bộ sách giáo khoa lớp 1 mới | Bộ sách lớp 1 mới"/>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60283" y="-68795"/>
            <a:ext cx="2317778" cy="23177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F6BC1D8-CE86-45D4-B0CC-1C73E799657D}"/>
              </a:ext>
            </a:extLst>
          </p:cNvPr>
          <p:cNvPicPr>
            <a:picLocks noChangeAspect="1"/>
          </p:cNvPicPr>
          <p:nvPr/>
        </p:nvPicPr>
        <p:blipFill>
          <a:blip r:embed="rId4"/>
          <a:stretch>
            <a:fillRect/>
          </a:stretch>
        </p:blipFill>
        <p:spPr>
          <a:xfrm>
            <a:off x="4407968" y="2120401"/>
            <a:ext cx="3389670" cy="774259"/>
          </a:xfrm>
          <a:prstGeom prst="rect">
            <a:avLst/>
          </a:prstGeom>
        </p:spPr>
      </p:pic>
      <p:sp>
        <p:nvSpPr>
          <p:cNvPr id="9" name="Rectangle 6"/>
          <p:cNvSpPr>
            <a:spLocks noChangeArrowheads="1"/>
          </p:cNvSpPr>
          <p:nvPr/>
        </p:nvSpPr>
        <p:spPr bwMode="auto">
          <a:xfrm>
            <a:off x="1406879" y="3020785"/>
            <a:ext cx="9826579"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vi-VN" sz="4400" b="1" dirty="0" smtClean="0">
                <a:solidFill>
                  <a:srgbClr val="FF0000"/>
                </a:solidFill>
                <a:latin typeface="Times New Roman" pitchFamily="18" charset="0"/>
                <a:cs typeface="Times New Roman" pitchFamily="18" charset="0"/>
              </a:rPr>
              <a:t>Viết: Tìm hiểu cách viết đoạn </a:t>
            </a:r>
          </a:p>
          <a:p>
            <a:pPr algn="ctr">
              <a:defRPr/>
            </a:pPr>
            <a:r>
              <a:rPr lang="vi-VN" sz="4400" b="1" dirty="0" smtClean="0">
                <a:solidFill>
                  <a:srgbClr val="FF0000"/>
                </a:solidFill>
                <a:latin typeface="Times New Roman" pitchFamily="18" charset="0"/>
                <a:cs typeface="Times New Roman" pitchFamily="18" charset="0"/>
              </a:rPr>
              <a:t>văn tưởng tượng</a:t>
            </a:r>
            <a:endParaRPr lang="en-US" sz="4400" b="1" dirty="0" smtClean="0">
              <a:solidFill>
                <a:srgbClr val="FF0000"/>
              </a:solidFill>
              <a:latin typeface="Times New Roman" pitchFamily="18" charset="0"/>
              <a:cs typeface="Times New Roman" pitchFamily="18" charset="0"/>
            </a:endParaRPr>
          </a:p>
          <a:p>
            <a:pPr algn="ctr">
              <a:defRPr/>
            </a:pPr>
            <a:endParaRPr lang="en-US" sz="2800" b="1" dirty="0" smtClean="0">
              <a:solidFill>
                <a:prstClr val="black"/>
              </a:solidFill>
              <a:latin typeface="Times New Roman" pitchFamily="18" charset="0"/>
              <a:cs typeface="Times New Roman" pitchFamily="18" charset="0"/>
            </a:endParaRPr>
          </a:p>
        </p:txBody>
      </p:sp>
      <p:sp>
        <p:nvSpPr>
          <p:cNvPr id="10" name="Rectangle 6"/>
          <p:cNvSpPr>
            <a:spLocks noChangeArrowheads="1"/>
          </p:cNvSpPr>
          <p:nvPr/>
        </p:nvSpPr>
        <p:spPr bwMode="auto">
          <a:xfrm>
            <a:off x="3641173" y="5324565"/>
            <a:ext cx="9826579"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vi-VN" sz="4000" b="1" i="1" dirty="0" smtClean="0">
                <a:solidFill>
                  <a:srgbClr val="0070C0"/>
                </a:solidFill>
                <a:latin typeface="Times New Roman" pitchFamily="18" charset="0"/>
                <a:cs typeface="Times New Roman" pitchFamily="18" charset="0"/>
              </a:rPr>
              <a:t>Giáo viên: Lê Thị Hường</a:t>
            </a:r>
            <a:endParaRPr lang="en-US" sz="4000" b="1" i="1" dirty="0" smtClean="0">
              <a:solidFill>
                <a:srgbClr val="0070C0"/>
              </a:solidFill>
              <a:latin typeface="Times New Roman" pitchFamily="18" charset="0"/>
              <a:cs typeface="Times New Roman" pitchFamily="18" charset="0"/>
            </a:endParaRPr>
          </a:p>
          <a:p>
            <a:pPr algn="ctr">
              <a:defRPr/>
            </a:pPr>
            <a:endParaRPr lang="en-US" sz="2800" b="1" dirty="0" smtClean="0">
              <a:solidFill>
                <a:prstClr val="black"/>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56376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87BFFA-5CF8-53E3-C13F-6C0ADC5D33D2}"/>
              </a:ext>
            </a:extLst>
          </p:cNvPr>
          <p:cNvSpPr/>
          <p:nvPr/>
        </p:nvSpPr>
        <p:spPr>
          <a:xfrm>
            <a:off x="4321450" y="314326"/>
            <a:ext cx="3736700" cy="1720302"/>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err="1">
                <a:solidFill>
                  <a:prstClr val="black"/>
                </a:solidFill>
              </a:rPr>
              <a:t>Một</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cách</a:t>
            </a:r>
            <a:r>
              <a:rPr lang="en-US" sz="3600" b="1" dirty="0">
                <a:solidFill>
                  <a:prstClr val="black"/>
                </a:solidFill>
              </a:rPr>
              <a:t> </a:t>
            </a:r>
            <a:r>
              <a:rPr lang="en-US" sz="3600" b="1" dirty="0" err="1">
                <a:solidFill>
                  <a:prstClr val="black"/>
                </a:solidFill>
              </a:rPr>
              <a:t>viết</a:t>
            </a:r>
            <a:r>
              <a:rPr lang="en-US" sz="3600" b="1" dirty="0">
                <a:solidFill>
                  <a:prstClr val="black"/>
                </a:solidFill>
              </a:rPr>
              <a:t> </a:t>
            </a:r>
            <a:r>
              <a:rPr lang="en-US" sz="3600" b="1" dirty="0" err="1">
                <a:solidFill>
                  <a:prstClr val="black"/>
                </a:solidFill>
              </a:rPr>
              <a:t>đoạn</a:t>
            </a:r>
            <a:r>
              <a:rPr lang="en-US" sz="3600" b="1" dirty="0">
                <a:solidFill>
                  <a:prstClr val="black"/>
                </a:solidFill>
              </a:rPr>
              <a:t> </a:t>
            </a:r>
            <a:r>
              <a:rPr lang="en-US" sz="3600" b="1" dirty="0" err="1">
                <a:solidFill>
                  <a:prstClr val="black"/>
                </a:solidFill>
              </a:rPr>
              <a:t>văn</a:t>
            </a:r>
            <a:r>
              <a:rPr lang="en-US" sz="3600" b="1" dirty="0">
                <a:solidFill>
                  <a:prstClr val="black"/>
                </a:solidFill>
              </a:rPr>
              <a:t> </a:t>
            </a:r>
            <a:r>
              <a:rPr lang="en-US" sz="3600" b="1" dirty="0" err="1">
                <a:solidFill>
                  <a:prstClr val="black"/>
                </a:solidFill>
              </a:rPr>
              <a:t>tưởng</a:t>
            </a:r>
            <a:r>
              <a:rPr lang="en-US" sz="3600" b="1" dirty="0">
                <a:solidFill>
                  <a:prstClr val="black"/>
                </a:solidFill>
              </a:rPr>
              <a:t> </a:t>
            </a:r>
            <a:r>
              <a:rPr lang="en-US" sz="3600" b="1" dirty="0" err="1">
                <a:solidFill>
                  <a:prstClr val="black"/>
                </a:solidFill>
              </a:rPr>
              <a:t>tượng</a:t>
            </a:r>
            <a:r>
              <a:rPr lang="en-US" sz="3600" b="1" dirty="0">
                <a:solidFill>
                  <a:prstClr val="black"/>
                </a:solidFill>
              </a:rPr>
              <a:t> </a:t>
            </a:r>
            <a:r>
              <a:rPr lang="en-US" sz="3600" b="1" dirty="0" err="1">
                <a:solidFill>
                  <a:prstClr val="black"/>
                </a:solidFill>
              </a:rPr>
              <a:t>khác</a:t>
            </a:r>
            <a:endParaRPr lang="en-US" sz="3600" b="1" dirty="0">
              <a:solidFill>
                <a:prstClr val="black"/>
              </a:solidFill>
            </a:endParaRPr>
          </a:p>
        </p:txBody>
      </p:sp>
      <p:pic>
        <p:nvPicPr>
          <p:cNvPr id="24" name="Picture 23" descr="A red arrow pointing to the right&#10;&#10;Description automatically generated with low confidence">
            <a:extLst>
              <a:ext uri="{FF2B5EF4-FFF2-40B4-BE49-F238E27FC236}">
                <a16:creationId xmlns:a16="http://schemas.microsoft.com/office/drawing/2014/main" id="{769E7C1C-20C9-E606-A1CB-7FF1DD510ED7}"/>
              </a:ext>
            </a:extLst>
          </p:cNvPr>
          <p:cNvPicPr>
            <a:picLocks noChangeAspect="1"/>
          </p:cNvPicPr>
          <p:nvPr/>
        </p:nvPicPr>
        <p:blipFill>
          <a:blip r:embed="rId3"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868037">
            <a:off x="1485062" y="1898419"/>
            <a:ext cx="3248970" cy="1348495"/>
          </a:xfrm>
          <a:prstGeom prst="rect">
            <a:avLst/>
          </a:prstGeom>
        </p:spPr>
      </p:pic>
      <p:sp>
        <p:nvSpPr>
          <p:cNvPr id="25" name="Rectangle: Rounded Corners 24">
            <a:extLst>
              <a:ext uri="{FF2B5EF4-FFF2-40B4-BE49-F238E27FC236}">
                <a16:creationId xmlns:a16="http://schemas.microsoft.com/office/drawing/2014/main" id="{13210100-C361-6218-994A-0C571100A3B1}"/>
              </a:ext>
            </a:extLst>
          </p:cNvPr>
          <p:cNvSpPr/>
          <p:nvPr/>
        </p:nvSpPr>
        <p:spPr>
          <a:xfrm>
            <a:off x="695325" y="3324223"/>
            <a:ext cx="3138695" cy="2457451"/>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002060"/>
                </a:solidFill>
                <a:cs typeface="Baloo" panose="03080902040302020200" pitchFamily="66" charset="0"/>
              </a:rPr>
              <a:t>Chọn</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một</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cách</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mở</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đầu</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khác</a:t>
            </a:r>
            <a:r>
              <a:rPr lang="en-US" sz="4000" b="1" dirty="0">
                <a:solidFill>
                  <a:srgbClr val="002060"/>
                </a:solidFill>
                <a:cs typeface="Baloo" panose="03080902040302020200" pitchFamily="66"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26" name="Picture 25" descr="A red arrow pointing to the right&#10;&#10;Description automatically generated with low confidence">
            <a:extLst>
              <a:ext uri="{FF2B5EF4-FFF2-40B4-BE49-F238E27FC236}">
                <a16:creationId xmlns:a16="http://schemas.microsoft.com/office/drawing/2014/main" id="{71511EED-2749-2376-D6BB-67FED4E082ED}"/>
              </a:ext>
            </a:extLst>
          </p:cNvPr>
          <p:cNvPicPr>
            <a:picLocks noChangeAspect="1"/>
          </p:cNvPicPr>
          <p:nvPr/>
        </p:nvPicPr>
        <p:blipFill>
          <a:blip r:embed="rId4"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330179" y="2103016"/>
            <a:ext cx="1724232" cy="1348495"/>
          </a:xfrm>
          <a:prstGeom prst="rect">
            <a:avLst/>
          </a:prstGeom>
        </p:spPr>
      </p:pic>
      <p:sp>
        <p:nvSpPr>
          <p:cNvPr id="27" name="Rectangle: Rounded Corners 26">
            <a:extLst>
              <a:ext uri="{FF2B5EF4-FFF2-40B4-BE49-F238E27FC236}">
                <a16:creationId xmlns:a16="http://schemas.microsoft.com/office/drawing/2014/main" id="{60107B1E-D885-6B22-0F6A-F4A18F6ACF4B}"/>
              </a:ext>
            </a:extLst>
          </p:cNvPr>
          <p:cNvSpPr/>
          <p:nvPr/>
        </p:nvSpPr>
        <p:spPr>
          <a:xfrm>
            <a:off x="4391025" y="3552825"/>
            <a:ext cx="3543299" cy="220980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002060"/>
                </a:solidFill>
                <a:latin typeface="Calibri" panose="020F0502020204030204"/>
                <a:cs typeface="Baloo" panose="03080902040302020200" pitchFamily="66" charset="0"/>
              </a:rPr>
              <a:t>Phát</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triển</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một</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vài</a:t>
            </a:r>
            <a:r>
              <a:rPr lang="en-US" sz="4000" b="1" dirty="0">
                <a:solidFill>
                  <a:srgbClr val="002060"/>
                </a:solidFill>
                <a:latin typeface="Calibri" panose="020F0502020204030204"/>
                <a:cs typeface="Baloo" panose="03080902040302020200" pitchFamily="66" charset="0"/>
              </a:rPr>
              <a:t> chi </a:t>
            </a:r>
            <a:r>
              <a:rPr lang="en-US" sz="4000" b="1" dirty="0" err="1">
                <a:solidFill>
                  <a:srgbClr val="002060"/>
                </a:solidFill>
                <a:latin typeface="Calibri" panose="020F0502020204030204"/>
                <a:cs typeface="Baloo" panose="03080902040302020200" pitchFamily="66" charset="0"/>
              </a:rPr>
              <a:t>tiết</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quan</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trọng</a:t>
            </a:r>
            <a:r>
              <a:rPr lang="en-US" sz="4000" b="1" dirty="0">
                <a:solidFill>
                  <a:srgbClr val="002060"/>
                </a:solidFill>
                <a:latin typeface="Calibri" panose="020F0502020204030204"/>
                <a:cs typeface="Baloo" panose="03080902040302020200" pitchFamily="66"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28" name="Picture 27" descr="A red arrow pointing to the right&#10;&#10;Description automatically generated with low confidence">
            <a:extLst>
              <a:ext uri="{FF2B5EF4-FFF2-40B4-BE49-F238E27FC236}">
                <a16:creationId xmlns:a16="http://schemas.microsoft.com/office/drawing/2014/main" id="{7505E83A-0658-83B0-0990-501C4CBBDEF6}"/>
              </a:ext>
            </a:extLst>
          </p:cNvPr>
          <p:cNvPicPr>
            <a:picLocks noChangeAspect="1"/>
          </p:cNvPicPr>
          <p:nvPr/>
        </p:nvPicPr>
        <p:blipFill>
          <a:blip r:embed="rId5"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399917">
            <a:off x="7250611" y="1982389"/>
            <a:ext cx="2895193" cy="1348495"/>
          </a:xfrm>
          <a:prstGeom prst="rect">
            <a:avLst/>
          </a:prstGeom>
        </p:spPr>
      </p:pic>
      <p:sp>
        <p:nvSpPr>
          <p:cNvPr id="29" name="Rectangle: Rounded Corners 28">
            <a:extLst>
              <a:ext uri="{FF2B5EF4-FFF2-40B4-BE49-F238E27FC236}">
                <a16:creationId xmlns:a16="http://schemas.microsoft.com/office/drawing/2014/main" id="{06AB6ABC-20CB-BB5D-630E-8FC52FFBCDE0}"/>
              </a:ext>
            </a:extLst>
          </p:cNvPr>
          <p:cNvSpPr/>
          <p:nvPr/>
        </p:nvSpPr>
        <p:spPr>
          <a:xfrm>
            <a:off x="8429625" y="3549926"/>
            <a:ext cx="2847975" cy="2317474"/>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latin typeface="Calibri" panose="020F0502020204030204"/>
                <a:cs typeface="Baloo" panose="03080902040302020200" pitchFamily="66" charset="0"/>
              </a:rPr>
              <a:t>Thay</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hoặc</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viết</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tiếp</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đoạn</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kết</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spTree>
    <p:extLst>
      <p:ext uri="{BB962C8B-B14F-4D97-AF65-F5344CB8AC3E}">
        <p14:creationId xmlns:p14="http://schemas.microsoft.com/office/powerpoint/2010/main" val="3984405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500"/>
                                        <p:tgtEl>
                                          <p:spTgt spid="24"/>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right)">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500"/>
                                        <p:tgtEl>
                                          <p:spTgt spid="2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righ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righ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7"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F4B239-0CCF-1157-EF7E-4451832A4BBA}"/>
              </a:ext>
            </a:extLst>
          </p:cNvPr>
          <p:cNvPicPr>
            <a:picLocks noChangeAspect="1"/>
          </p:cNvPicPr>
          <p:nvPr/>
        </p:nvPicPr>
        <p:blipFill>
          <a:blip r:embed="rId2"/>
          <a:stretch>
            <a:fillRect/>
          </a:stretch>
        </p:blipFill>
        <p:spPr>
          <a:xfrm>
            <a:off x="985837" y="1871662"/>
            <a:ext cx="10159804" cy="2947988"/>
          </a:xfrm>
          <a:prstGeom prst="rect">
            <a:avLst/>
          </a:prstGeom>
        </p:spPr>
      </p:pic>
    </p:spTree>
    <p:extLst>
      <p:ext uri="{BB962C8B-B14F-4D97-AF65-F5344CB8AC3E}">
        <p14:creationId xmlns:p14="http://schemas.microsoft.com/office/powerpoint/2010/main" val="1433325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 y="2367171"/>
            <a:ext cx="3413760" cy="4663022"/>
          </a:xfrm>
          <a:prstGeom prst="rect">
            <a:avLst/>
          </a:prstGeom>
        </p:spPr>
      </p:pic>
      <p:pic>
        <p:nvPicPr>
          <p:cNvPr id="2" name="Picture 1">
            <a:extLst>
              <a:ext uri="{FF2B5EF4-FFF2-40B4-BE49-F238E27FC236}">
                <a16:creationId xmlns:a16="http://schemas.microsoft.com/office/drawing/2014/main" id="{CA7FBA52-08D3-2443-D366-24E6C6C65085}"/>
              </a:ext>
            </a:extLst>
          </p:cNvPr>
          <p:cNvPicPr>
            <a:picLocks noChangeAspect="1"/>
          </p:cNvPicPr>
          <p:nvPr/>
        </p:nvPicPr>
        <p:blipFill>
          <a:blip r:embed="rId5"/>
          <a:stretch>
            <a:fillRect/>
          </a:stretch>
        </p:blipFill>
        <p:spPr>
          <a:xfrm>
            <a:off x="2502090" y="2259640"/>
            <a:ext cx="7340220" cy="1633870"/>
          </a:xfrm>
          <a:prstGeom prst="rect">
            <a:avLst/>
          </a:prstGeom>
        </p:spPr>
      </p:pic>
    </p:spTree>
    <p:extLst>
      <p:ext uri="{BB962C8B-B14F-4D97-AF65-F5344CB8AC3E}">
        <p14:creationId xmlns:p14="http://schemas.microsoft.com/office/powerpoint/2010/main" val="1087067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id="{836C7D8E-F77F-4DF8-808E-DA9CE2B83747}"/>
              </a:ext>
            </a:extLst>
          </p:cNvPr>
          <p:cNvSpPr/>
          <p:nvPr/>
        </p:nvSpPr>
        <p:spPr>
          <a:xfrm>
            <a:off x="1327067" y="214010"/>
            <a:ext cx="6893008"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Cloud 13">
            <a:extLst>
              <a:ext uri="{FF2B5EF4-FFF2-40B4-BE49-F238E27FC236}">
                <a16:creationId xmlns:a16="http://schemas.microsoft.com/office/drawing/2014/main" id="{D5799A59-7770-4ACD-B8A9-E9302AC6F290}"/>
              </a:ext>
            </a:extLst>
          </p:cNvPr>
          <p:cNvSpPr/>
          <p:nvPr/>
        </p:nvSpPr>
        <p:spPr>
          <a:xfrm>
            <a:off x="4824530" y="3481847"/>
            <a:ext cx="5233870" cy="302781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5" name="TextBox 17">
            <a:extLst>
              <a:ext uri="{FF2B5EF4-FFF2-40B4-BE49-F238E27FC236}">
                <a16:creationId xmlns:a16="http://schemas.microsoft.com/office/drawing/2014/main" id="{B2E50176-57CB-4F86-A7F1-DDEF2272A786}"/>
              </a:ext>
            </a:extLst>
          </p:cNvPr>
          <p:cNvSpPr txBox="1">
            <a:spLocks noChangeArrowheads="1"/>
          </p:cNvSpPr>
          <p:nvPr/>
        </p:nvSpPr>
        <p:spPr bwMode="auto">
          <a:xfrm>
            <a:off x="1564148" y="903091"/>
            <a:ext cx="666545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lvl="0" algn="ctr"/>
            <a:r>
              <a:rPr lang="vi-VN" altLang="en-US" sz="3600" dirty="0">
                <a:solidFill>
                  <a:srgbClr val="FF0000"/>
                </a:solidFill>
                <a:latin typeface="Arial" panose="020B0604020202020204" pitchFamily="34" charset="0"/>
                <a:cs typeface="Arial" panose="020B0604020202020204" pitchFamily="34" charset="0"/>
              </a:rPr>
              <a:t>Tìm một câu chuyện tưởng tượng về loài vật</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và</a:t>
            </a:r>
            <a:r>
              <a:rPr lang="vi-VN" altLang="en-US" sz="3600" dirty="0">
                <a:solidFill>
                  <a:srgbClr val="FF0000"/>
                </a:solidFill>
                <a:latin typeface="Arial" panose="020B0604020202020204" pitchFamily="34" charset="0"/>
                <a:cs typeface="Arial" panose="020B0604020202020204" pitchFamily="34" charset="0"/>
              </a:rPr>
              <a:t> cho người thân nghe.</a:t>
            </a:r>
          </a:p>
        </p:txBody>
      </p:sp>
      <p:sp>
        <p:nvSpPr>
          <p:cNvPr id="16" name="TextBox 17">
            <a:extLst>
              <a:ext uri="{FF2B5EF4-FFF2-40B4-BE49-F238E27FC236}">
                <a16:creationId xmlns:a16="http://schemas.microsoft.com/office/drawing/2014/main" id="{48D2FE01-1379-4864-A017-9D5974C5A654}"/>
              </a:ext>
            </a:extLst>
          </p:cNvPr>
          <p:cNvSpPr txBox="1">
            <a:spLocks noChangeArrowheads="1"/>
          </p:cNvSpPr>
          <p:nvPr/>
        </p:nvSpPr>
        <p:spPr bwMode="auto">
          <a:xfrm>
            <a:off x="5120613" y="4407080"/>
            <a:ext cx="46417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lvl="0" algn="ctr">
              <a:defRPr/>
            </a:pPr>
            <a:r>
              <a:rPr lang="vi-VN" altLang="en-US" sz="3200" dirty="0">
                <a:latin typeface="Arial" panose="020B0604020202020204" pitchFamily="34" charset="0"/>
                <a:cs typeface="Arial" panose="020B0604020202020204" pitchFamily="34" charset="0"/>
              </a:rPr>
              <a:t>Chia sẻ với người thân chi tiết em thích nhất và nêu lí do.</a:t>
            </a:r>
            <a:endParaRPr kumimoji="0" lang="vi-VN" altLang="en-US" sz="3200" b="1" i="0" u="none" strike="noStrike" kern="1200" cap="none" spc="0" normalizeH="0" baseline="0" noProof="0" dirty="0">
              <a:ln>
                <a:noFill/>
              </a:ln>
              <a:solidFill>
                <a:srgbClr val="FF0000"/>
              </a:solidFill>
              <a:effectLst/>
              <a:uLnTx/>
              <a:uFillTx/>
              <a:latin typeface="Arial" panose="020B0604020202020204" pitchFamily="34" charset="0"/>
              <a:ea typeface="字魂35号-经典雅黑"/>
              <a:cs typeface="Arial" panose="020B0604020202020204" pitchFamily="34" charset="0"/>
            </a:endParaRPr>
          </a:p>
        </p:txBody>
      </p:sp>
      <p:grpSp>
        <p:nvGrpSpPr>
          <p:cNvPr id="17" name="Group 16">
            <a:extLst>
              <a:ext uri="{FF2B5EF4-FFF2-40B4-BE49-F238E27FC236}">
                <a16:creationId xmlns:a16="http://schemas.microsoft.com/office/drawing/2014/main" id="{73280F86-75E4-459B-A23F-1CF1AF5DA974}"/>
              </a:ext>
            </a:extLst>
          </p:cNvPr>
          <p:cNvGrpSpPr/>
          <p:nvPr/>
        </p:nvGrpSpPr>
        <p:grpSpPr>
          <a:xfrm>
            <a:off x="-117522" y="2278910"/>
            <a:ext cx="2899633" cy="4653895"/>
            <a:chOff x="3528816" y="1219200"/>
            <a:chExt cx="3240675" cy="5201266"/>
          </a:xfrm>
        </p:grpSpPr>
        <p:pic>
          <p:nvPicPr>
            <p:cNvPr id="18" name="Picture 2" descr="Cartoon students Royalty Free Vector Image - VectorStock">
              <a:extLst>
                <a:ext uri="{FF2B5EF4-FFF2-40B4-BE49-F238E27FC236}">
                  <a16:creationId xmlns:a16="http://schemas.microsoft.com/office/drawing/2014/main" id="{03DCF7BC-957C-4A6E-924D-C9314F3B287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thiếu niên tiền phong quàng khăn đỏ minh họa">
              <a:extLst>
                <a:ext uri="{FF2B5EF4-FFF2-40B4-BE49-F238E27FC236}">
                  <a16:creationId xmlns:a16="http://schemas.microsoft.com/office/drawing/2014/main" id="{E12F9BD8-580E-407E-83EB-DA8525F5A19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FE028242-0555-42A4-9765-BAE605CB027E}"/>
              </a:ext>
            </a:extLst>
          </p:cNvPr>
          <p:cNvGrpSpPr/>
          <p:nvPr/>
        </p:nvGrpSpPr>
        <p:grpSpPr>
          <a:xfrm>
            <a:off x="9466233" y="1786993"/>
            <a:ext cx="2797399" cy="5145812"/>
            <a:chOff x="12843095" y="658761"/>
            <a:chExt cx="3036002" cy="5584723"/>
          </a:xfrm>
        </p:grpSpPr>
        <p:pic>
          <p:nvPicPr>
            <p:cNvPr id="21" name="Picture 2" descr="Cartoon students Royalty Free Vector Image - VectorStock">
              <a:extLst>
                <a:ext uri="{FF2B5EF4-FFF2-40B4-BE49-F238E27FC236}">
                  <a16:creationId xmlns:a16="http://schemas.microsoft.com/office/drawing/2014/main" id="{898CD990-9F08-485F-9E0D-FF162A0E844F}"/>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artoon students Royalty Free Vector Image - VectorStock">
              <a:extLst>
                <a:ext uri="{FF2B5EF4-FFF2-40B4-BE49-F238E27FC236}">
                  <a16:creationId xmlns:a16="http://schemas.microsoft.com/office/drawing/2014/main" id="{665804BB-5664-431D-A5BF-BA7837B2006F}"/>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thiếu niên tiền phong quàng khăn đỏ minh họa">
              <a:extLst>
                <a:ext uri="{FF2B5EF4-FFF2-40B4-BE49-F238E27FC236}">
                  <a16:creationId xmlns:a16="http://schemas.microsoft.com/office/drawing/2014/main" id="{A5813BA2-BEBC-427B-9922-031408215699}"/>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824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1">
            <a:extLst>
              <a:ext uri="{FF2B5EF4-FFF2-40B4-BE49-F238E27FC236}">
                <a16:creationId xmlns:a16="http://schemas.microsoft.com/office/drawing/2014/main" id="{4B3BF4C0-FA8B-4744-AC2A-E5C7573EE3A5}"/>
              </a:ext>
            </a:extLst>
          </p:cNvPr>
          <p:cNvPicPr>
            <a:picLocks noChangeAspect="1"/>
          </p:cNvPicPr>
          <p:nvPr/>
        </p:nvPicPr>
        <p:blipFill>
          <a:blip r:embed="rId2">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CF2C350-9A63-49AC-BD80-E8AAFDEBC737}"/>
              </a:ext>
            </a:extLst>
          </p:cNvPr>
          <p:cNvSpPr/>
          <p:nvPr/>
        </p:nvSpPr>
        <p:spPr>
          <a:xfrm>
            <a:off x="871492" y="820022"/>
            <a:ext cx="10449016" cy="53236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5" name="Text Box 4">
            <a:extLst>
              <a:ext uri="{FF2B5EF4-FFF2-40B4-BE49-F238E27FC236}">
                <a16:creationId xmlns:a16="http://schemas.microsoft.com/office/drawing/2014/main" id="{7E793470-B545-4BBE-A9C5-0A6166DD8B1A}"/>
              </a:ext>
            </a:extLst>
          </p:cNvPr>
          <p:cNvSpPr txBox="1">
            <a:spLocks noChangeArrowheads="1"/>
          </p:cNvSpPr>
          <p:nvPr/>
        </p:nvSpPr>
        <p:spPr bwMode="auto">
          <a:xfrm>
            <a:off x="1738224" y="2633637"/>
            <a:ext cx="959180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Xem</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lại</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vi-VN"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bài</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học</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hôm</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nay</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4000" b="1" i="0" u="none" strike="noStrike" kern="1200" cap="none" spc="0" normalizeH="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Chuẩn</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bị</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bài</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học</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tiếp</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theo</a:t>
            </a:r>
            <a:endPar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endParaRPr>
          </a:p>
        </p:txBody>
      </p:sp>
      <p:sp>
        <p:nvSpPr>
          <p:cNvPr id="16" name="Text Box 19">
            <a:extLst>
              <a:ext uri="{FF2B5EF4-FFF2-40B4-BE49-F238E27FC236}">
                <a16:creationId xmlns:a16="http://schemas.microsoft.com/office/drawing/2014/main" id="{5A113784-358C-4A12-A1BD-A66EB2AB9D3B}"/>
              </a:ext>
            </a:extLst>
          </p:cNvPr>
          <p:cNvSpPr txBox="1">
            <a:spLocks noChangeArrowheads="1"/>
          </p:cNvSpPr>
          <p:nvPr/>
        </p:nvSpPr>
        <p:spPr bwMode="auto">
          <a:xfrm>
            <a:off x="4049264" y="870015"/>
            <a:ext cx="77790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8000" b="1" i="0" u="none" strike="noStrike" kern="1200" cap="none" spc="0" normalizeH="0" baseline="0" noProof="0">
                <a:ln>
                  <a:noFill/>
                </a:ln>
                <a:solidFill>
                  <a:srgbClr val="FF9933"/>
                </a:solidFill>
                <a:effectLst>
                  <a:outerShdw blurRad="38100" dist="38100" dir="2700000" algn="tl">
                    <a:srgbClr val="000000">
                      <a:alpha val="43137"/>
                    </a:srgbClr>
                  </a:outerShdw>
                </a:effectLst>
                <a:uLnTx/>
                <a:uFillTx/>
                <a:latin typeface="Arial" panose="020B0604020202020204" pitchFamily="34" charset="0"/>
                <a:ea typeface="字魂35号-经典雅黑"/>
                <a:cs typeface="Arial" panose="020B0604020202020204" pitchFamily="34" charset="0"/>
              </a:rPr>
              <a:t>DẶN DÒ</a:t>
            </a:r>
            <a:endParaRPr kumimoji="0" lang="en-US" altLang="en-US" sz="8000" b="1" i="0" u="none" strike="noStrike" kern="1200" cap="none" spc="0" normalizeH="0" baseline="0" noProof="0">
              <a:ln>
                <a:noFill/>
              </a:ln>
              <a:solidFill>
                <a:srgbClr val="FF9933"/>
              </a:solidFill>
              <a:effectLst>
                <a:outerShdw blurRad="38100" dist="38100" dir="2700000" algn="tl">
                  <a:srgbClr val="000000">
                    <a:alpha val="43137"/>
                  </a:srgbClr>
                </a:outerShdw>
              </a:effectLst>
              <a:uLnTx/>
              <a:uFillTx/>
              <a:latin typeface="Arial" panose="020B0604020202020204" pitchFamily="34" charset="0"/>
              <a:ea typeface="字魂35号-经典雅黑"/>
              <a:cs typeface="Arial" panose="020B0604020202020204" pitchFamily="34" charset="0"/>
            </a:endParaRPr>
          </a:p>
        </p:txBody>
      </p:sp>
    </p:spTree>
    <p:extLst>
      <p:ext uri="{BB962C8B-B14F-4D97-AF65-F5344CB8AC3E}">
        <p14:creationId xmlns:p14="http://schemas.microsoft.com/office/powerpoint/2010/main" val="4063213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6"/>
                                        </p:tgtEl>
                                        <p:attrNameLst>
                                          <p:attrName>style.visibility</p:attrName>
                                        </p:attrNameLst>
                                      </p:cBhvr>
                                      <p:to>
                                        <p:strVal val="visible"/>
                                      </p:to>
                                    </p:set>
                                    <p:anim calcmode="discrete" valueType="clr">
                                      <p:cBhvr override="childStyle">
                                        <p:cTn id="1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6"/>
                                        </p:tgtEl>
                                        <p:attrNameLst>
                                          <p:attrName>fillcolor</p:attrName>
                                        </p:attrNameLst>
                                      </p:cBhvr>
                                      <p:tavLst>
                                        <p:tav tm="0">
                                          <p:val>
                                            <p:clrVal>
                                              <a:schemeClr val="accent2"/>
                                            </p:clrVal>
                                          </p:val>
                                        </p:tav>
                                        <p:tav tm="50000">
                                          <p:val>
                                            <p:clrVal>
                                              <a:schemeClr val="hlink"/>
                                            </p:clrVal>
                                          </p:val>
                                        </p:tav>
                                      </p:tavLst>
                                    </p:anim>
                                    <p:set>
                                      <p:cBhvr>
                                        <p:cTn id="12"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3C72BE"/>
          </a:solidFill>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pic>
        <p:nvPicPr>
          <p:cNvPr id="2" name="Picture 1">
            <a:extLst>
              <a:ext uri="{FF2B5EF4-FFF2-40B4-BE49-F238E27FC236}">
                <a16:creationId xmlns:a16="http://schemas.microsoft.com/office/drawing/2014/main" id="{E4C86C62-561F-4DEC-C8A9-C436AD8972DC}"/>
              </a:ext>
            </a:extLst>
          </p:cNvPr>
          <p:cNvPicPr>
            <a:picLocks noChangeAspect="1"/>
          </p:cNvPicPr>
          <p:nvPr/>
        </p:nvPicPr>
        <p:blipFill>
          <a:blip r:embed="rId8"/>
          <a:stretch>
            <a:fillRect/>
          </a:stretch>
        </p:blipFill>
        <p:spPr>
          <a:xfrm>
            <a:off x="1505314" y="2520250"/>
            <a:ext cx="9181372" cy="1493649"/>
          </a:xfrm>
          <a:prstGeom prst="rect">
            <a:avLst/>
          </a:prstGeom>
        </p:spPr>
      </p:pic>
    </p:spTree>
    <p:extLst>
      <p:ext uri="{BB962C8B-B14F-4D97-AF65-F5344CB8AC3E}">
        <p14:creationId xmlns:p14="http://schemas.microsoft.com/office/powerpoint/2010/main" val="2522549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D4727AE0-E047-474C-8C51-CDEF3FBF99D8}"/>
              </a:ext>
            </a:extLst>
          </p:cNvPr>
          <p:cNvPicPr>
            <a:picLocks noChangeAspect="1"/>
          </p:cNvPicPr>
          <p:nvPr/>
        </p:nvPicPr>
        <p:blipFill>
          <a:blip r:embed="rId3"/>
          <a:stretch>
            <a:fillRect/>
          </a:stretch>
        </p:blipFill>
        <p:spPr>
          <a:xfrm>
            <a:off x="0" y="-1"/>
            <a:ext cx="12192000" cy="6857999"/>
          </a:xfrm>
          <a:prstGeom prst="rect">
            <a:avLst/>
          </a:prstGeom>
        </p:spPr>
      </p:pic>
      <p:pic>
        <p:nvPicPr>
          <p:cNvPr id="15" name="图片 14">
            <a:extLst>
              <a:ext uri="{FF2B5EF4-FFF2-40B4-BE49-F238E27FC236}">
                <a16:creationId xmlns:a16="http://schemas.microsoft.com/office/drawing/2014/main" id="{ECE3D2D9-0FF8-4FD0-8B83-9A3A06CC4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7040" y="1956458"/>
            <a:ext cx="3969213" cy="5023462"/>
          </a:xfrm>
          <a:prstGeom prst="rect">
            <a:avLst/>
          </a:prstGeom>
        </p:spPr>
      </p:pic>
      <p:pic>
        <p:nvPicPr>
          <p:cNvPr id="2" name="Picture 1">
            <a:extLst>
              <a:ext uri="{FF2B5EF4-FFF2-40B4-BE49-F238E27FC236}">
                <a16:creationId xmlns:a16="http://schemas.microsoft.com/office/drawing/2014/main" id="{F97F3F4E-C78B-DD52-5A45-13C7E029F3E7}"/>
              </a:ext>
            </a:extLst>
          </p:cNvPr>
          <p:cNvPicPr>
            <a:picLocks noChangeAspect="1"/>
          </p:cNvPicPr>
          <p:nvPr/>
        </p:nvPicPr>
        <p:blipFill>
          <a:blip r:embed="rId5"/>
          <a:stretch>
            <a:fillRect/>
          </a:stretch>
        </p:blipFill>
        <p:spPr>
          <a:xfrm>
            <a:off x="1184512" y="2332792"/>
            <a:ext cx="9175275" cy="1639966"/>
          </a:xfrm>
          <a:prstGeom prst="rect">
            <a:avLst/>
          </a:prstGeom>
        </p:spPr>
      </p:pic>
    </p:spTree>
    <p:extLst>
      <p:ext uri="{BB962C8B-B14F-4D97-AF65-F5344CB8AC3E}">
        <p14:creationId xmlns:p14="http://schemas.microsoft.com/office/powerpoint/2010/main" val="2776357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27">
            <a:extLst>
              <a:ext uri="{FF2B5EF4-FFF2-40B4-BE49-F238E27FC236}">
                <a16:creationId xmlns:a16="http://schemas.microsoft.com/office/drawing/2014/main" id="{2F13109E-C5AB-450E-8E6E-BF6469B2F1EC}"/>
              </a:ext>
            </a:extLst>
          </p:cNvPr>
          <p:cNvSpPr txBox="1"/>
          <p:nvPr/>
        </p:nvSpPr>
        <p:spPr>
          <a:xfrm>
            <a:off x="1005178" y="248374"/>
            <a:ext cx="9686344" cy="646331"/>
          </a:xfrm>
          <a:prstGeom prst="rect">
            <a:avLst/>
          </a:prstGeom>
          <a:noFill/>
        </p:spPr>
        <p:txBody>
          <a:bodyPr wrap="square">
            <a:spAutoFit/>
          </a:bodyPr>
          <a:lstStyle/>
          <a:p>
            <a:pPr lvl="0" algn="ctr" defTabSz="457200"/>
            <a:r>
              <a:rPr lang="en-US" sz="3600" b="1" dirty="0">
                <a:solidFill>
                  <a:srgbClr val="44546A">
                    <a:lumMod val="50000"/>
                  </a:srgbClr>
                </a:solidFill>
              </a:rPr>
              <a:t>1. </a:t>
            </a:r>
            <a:r>
              <a:rPr lang="vi-VN" sz="3600" b="1" dirty="0">
                <a:solidFill>
                  <a:srgbClr val="44546A">
                    <a:lumMod val="50000"/>
                  </a:srgbClr>
                </a:solidFill>
              </a:rPr>
              <a:t>Đọc đoạn văn dưới đây và trả lời câu hỏi.</a:t>
            </a:r>
            <a:endParaRPr kumimoji="0" lang="en-US" sz="3600" b="1" i="0" u="none" strike="noStrike" kern="1200" cap="none" spc="0" normalizeH="0" baseline="0" noProof="0" dirty="0">
              <a:ln>
                <a:noFill/>
              </a:ln>
              <a:solidFill>
                <a:srgbClr val="44546A">
                  <a:lumMod val="50000"/>
                </a:srgbClr>
              </a:solidFill>
              <a:effectLst/>
              <a:uLnTx/>
              <a:uFillTx/>
              <a:latin typeface="字魂35号-经典雅黑"/>
            </a:endParaRPr>
          </a:p>
        </p:txBody>
      </p:sp>
      <p:sp>
        <p:nvSpPr>
          <p:cNvPr id="4" name="TextBox 3">
            <a:extLst>
              <a:ext uri="{FF2B5EF4-FFF2-40B4-BE49-F238E27FC236}">
                <a16:creationId xmlns:a16="http://schemas.microsoft.com/office/drawing/2014/main" id="{47687845-7D9B-C457-8AE8-9E6C5C277982}"/>
              </a:ext>
            </a:extLst>
          </p:cNvPr>
          <p:cNvSpPr txBox="1"/>
          <p:nvPr/>
        </p:nvSpPr>
        <p:spPr>
          <a:xfrm>
            <a:off x="1409700" y="1600200"/>
            <a:ext cx="9772650" cy="3539430"/>
          </a:xfrm>
          <a:prstGeom prst="rect">
            <a:avLst/>
          </a:prstGeom>
          <a:noFill/>
        </p:spPr>
        <p:txBody>
          <a:bodyPr wrap="square" rtlCol="0">
            <a:spAutoFit/>
          </a:bodyPr>
          <a:lstStyle/>
          <a:p>
            <a:pPr algn="just" rtl="0" latinLnBrk="0"/>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Ngày xưa, muôn loài sống trong rừng già tối tăm, ẩm ướt. Gõ kiến được giao nhiệm vụ đến các nhà hỏi xem ai có thể đi tìm mặt trời. Gõ kiến gõ cửa nhà công, công mải múa. Gõ cửa nhà li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đi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li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đi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bận cãi nhau. Gõ cửa nhà chích choè, chích chòe mải hót... Chỉ có gà trống nhận lời đi tìm mặt trời. </a:t>
            </a:r>
          </a:p>
          <a:p>
            <a:pPr algn="r" rtl="0" latinLnBrk="0"/>
            <a:r>
              <a:rPr lang="vi-VN" sz="3200" b="0" i="0" dirty="0">
                <a:solidFill>
                  <a:srgbClr val="000000"/>
                </a:solidFill>
                <a:effectLst/>
                <a:latin typeface="Calibri" panose="020F0502020204030204" pitchFamily="34" charset="0"/>
                <a:cs typeface="Calibri" panose="020F0502020204030204" pitchFamily="34" charset="0"/>
              </a:rPr>
              <a:t>(Theo Vũ Tú Nam)</a:t>
            </a:r>
          </a:p>
        </p:txBody>
      </p:sp>
      <p:sp>
        <p:nvSpPr>
          <p:cNvPr id="5" name="Rectangle: Rounded Corners 4">
            <a:extLst>
              <a:ext uri="{FF2B5EF4-FFF2-40B4-BE49-F238E27FC236}">
                <a16:creationId xmlns:a16="http://schemas.microsoft.com/office/drawing/2014/main" id="{06200CDA-94EF-36EC-9E85-C488E1EC3F85}"/>
              </a:ext>
            </a:extLst>
          </p:cNvPr>
          <p:cNvSpPr/>
          <p:nvPr/>
        </p:nvSpPr>
        <p:spPr>
          <a:xfrm>
            <a:off x="2105024" y="5470525"/>
            <a:ext cx="8677276" cy="79692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6" name="Text Box 20">
            <a:extLst>
              <a:ext uri="{FF2B5EF4-FFF2-40B4-BE49-F238E27FC236}">
                <a16:creationId xmlns:a16="http://schemas.microsoft.com/office/drawing/2014/main" id="{65999349-ECE3-A7F4-10FE-DE551F1DD30E}"/>
              </a:ext>
            </a:extLst>
          </p:cNvPr>
          <p:cNvSpPr txBox="1">
            <a:spLocks noChangeArrowheads="1"/>
          </p:cNvSpPr>
          <p:nvPr/>
        </p:nvSpPr>
        <p:spPr bwMode="auto">
          <a:xfrm>
            <a:off x="2190750" y="5535321"/>
            <a:ext cx="79708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pPr>
            <a:r>
              <a:rPr lang="en-US" altLang="en-US" b="1" dirty="0">
                <a:solidFill>
                  <a:srgbClr val="C00000"/>
                </a:solidFill>
                <a:latin typeface="Calibri" panose="020F0502020204030204" pitchFamily="34" charset="0"/>
                <a:cs typeface="Calibri" panose="020F0502020204030204" pitchFamily="34" charset="0"/>
              </a:rPr>
              <a:t>Theo </a:t>
            </a:r>
            <a:r>
              <a:rPr lang="en-US" altLang="en-US" b="1" dirty="0" err="1">
                <a:solidFill>
                  <a:srgbClr val="C00000"/>
                </a:solidFill>
                <a:latin typeface="Calibri" panose="020F0502020204030204" pitchFamily="34" charset="0"/>
                <a:cs typeface="Calibri" panose="020F0502020204030204" pitchFamily="34" charset="0"/>
              </a:rPr>
              <a:t>em</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nội</a:t>
            </a:r>
            <a:r>
              <a:rPr lang="en-US" altLang="en-US" b="1" dirty="0">
                <a:solidFill>
                  <a:srgbClr val="C00000"/>
                </a:solidFill>
                <a:latin typeface="Calibri" panose="020F0502020204030204" pitchFamily="34" charset="0"/>
                <a:cs typeface="Calibri" panose="020F0502020204030204" pitchFamily="34" charset="0"/>
              </a:rPr>
              <a:t> dung </a:t>
            </a:r>
            <a:r>
              <a:rPr lang="en-US" altLang="en-US" b="1" dirty="0" err="1">
                <a:solidFill>
                  <a:srgbClr val="C00000"/>
                </a:solidFill>
                <a:latin typeface="Calibri" panose="020F0502020204030204" pitchFamily="34" charset="0"/>
                <a:cs typeface="Calibri" panose="020F0502020204030204" pitchFamily="34" charset="0"/>
              </a:rPr>
              <a:t>chính</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của</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đoạn</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văn</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là</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gì</a:t>
            </a:r>
            <a:r>
              <a:rPr lang="en-US" altLang="en-US" b="1" dirty="0">
                <a:solidFill>
                  <a:srgbClr val="C0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66995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E3177FE-7AFD-4FC4-8D67-77CE3B3DC92D}"/>
              </a:ext>
            </a:extLst>
          </p:cNvPr>
          <p:cNvSpPr/>
          <p:nvPr/>
        </p:nvSpPr>
        <p:spPr>
          <a:xfrm>
            <a:off x="6480464" y="2743200"/>
            <a:ext cx="5292436" cy="360997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26" name="Rectangle: Rounded Corners 25">
            <a:extLst>
              <a:ext uri="{FF2B5EF4-FFF2-40B4-BE49-F238E27FC236}">
                <a16:creationId xmlns:a16="http://schemas.microsoft.com/office/drawing/2014/main" id="{DFD5F9C3-F977-4E0E-A849-8B3AD1A80EBA}"/>
              </a:ext>
            </a:extLst>
          </p:cNvPr>
          <p:cNvSpPr/>
          <p:nvPr/>
        </p:nvSpPr>
        <p:spPr>
          <a:xfrm>
            <a:off x="6858000" y="355599"/>
            <a:ext cx="4514850" cy="2225675"/>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6943725" y="420396"/>
            <a:ext cx="414729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pPr>
            <a:r>
              <a:rPr lang="en-US" altLang="en-US" sz="3100" b="1" dirty="0">
                <a:solidFill>
                  <a:srgbClr val="C00000"/>
                </a:solidFill>
                <a:latin typeface="Calibri" panose="020F0502020204030204" pitchFamily="34" charset="0"/>
                <a:cs typeface="Calibri" panose="020F0502020204030204" pitchFamily="34" charset="0"/>
              </a:rPr>
              <a:t>a</a:t>
            </a:r>
            <a:r>
              <a:rPr lang="vi-VN" altLang="en-US" sz="3100" b="1" dirty="0">
                <a:solidFill>
                  <a:srgbClr val="C00000"/>
                </a:solidFill>
                <a:latin typeface="Calibri" panose="020F0502020204030204" pitchFamily="34" charset="0"/>
                <a:cs typeface="Calibri" panose="020F0502020204030204" pitchFamily="34" charset="0"/>
              </a:rPr>
              <a:t>. Đoạn văn tưởng tượng đã viết thêm những gì so với đoạn văn của Vũ Tú Nam?</a:t>
            </a:r>
            <a:endParaRPr kumimoji="0" lang="vi-VN" altLang="en-US" sz="31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11" name="Hộp Văn bản 14">
            <a:extLst>
              <a:ext uri="{FF2B5EF4-FFF2-40B4-BE49-F238E27FC236}">
                <a16:creationId xmlns:a16="http://schemas.microsoft.com/office/drawing/2014/main" id="{9C9C9290-F6FC-4C31-99EC-BB1A9FC6DD82}"/>
              </a:ext>
            </a:extLst>
          </p:cNvPr>
          <p:cNvSpPr txBox="1"/>
          <p:nvPr/>
        </p:nvSpPr>
        <p:spPr>
          <a:xfrm>
            <a:off x="6756693" y="2758009"/>
            <a:ext cx="4920090" cy="3431709"/>
          </a:xfrm>
          <a:prstGeom prst="rect">
            <a:avLst/>
          </a:prstGeom>
          <a:noFill/>
        </p:spPr>
        <p:txBody>
          <a:bodyPr wrap="square">
            <a:spAutoFit/>
          </a:bodyPr>
          <a:lstStyle/>
          <a:p>
            <a:pPr lvl="0" algn="just" defTabSz="457200"/>
            <a:r>
              <a:rPr lang="vi-VN" sz="3100" b="1" dirty="0">
                <a:solidFill>
                  <a:srgbClr val="44546A">
                    <a:lumMod val="50000"/>
                  </a:srgbClr>
                </a:solidFill>
                <a:latin typeface="Calibri" panose="020F0502020204030204" pitchFamily="34" charset="0"/>
                <a:cs typeface="Calibri" panose="020F0502020204030204" pitchFamily="34" charset="0"/>
              </a:rPr>
              <a:t>Thêm lời: </a:t>
            </a:r>
          </a:p>
          <a:p>
            <a:pPr lvl="0" algn="just" defTabSz="457200"/>
            <a:r>
              <a:rPr lang="vi-VN" sz="3100" b="1" dirty="0">
                <a:solidFill>
                  <a:srgbClr val="44546A">
                    <a:lumMod val="50000"/>
                  </a:srgbClr>
                </a:solidFill>
                <a:latin typeface="Calibri" panose="020F0502020204030204" pitchFamily="34" charset="0"/>
                <a:cs typeface="Calibri" panose="020F0502020204030204" pitchFamily="34" charset="0"/>
              </a:rPr>
              <a:t>+ “Tớ còn bận tập múa.”</a:t>
            </a:r>
          </a:p>
          <a:p>
            <a:pPr lvl="0" algn="just" defTabSz="457200"/>
            <a:r>
              <a:rPr lang="vi-VN" sz="3100" b="1" dirty="0">
                <a:solidFill>
                  <a:srgbClr val="44546A">
                    <a:lumMod val="50000"/>
                  </a:srgbClr>
                </a:solidFill>
                <a:latin typeface="Calibri" panose="020F0502020204030204" pitchFamily="34" charset="0"/>
                <a:cs typeface="Calibri" panose="020F0502020204030204" pitchFamily="34" charset="0"/>
              </a:rPr>
              <a:t>+ Chích chòe luyến thoắng: “Tớ còn bận luyện giọng. Với lại đường xa vạn dặm, tớ thì bé nhỏ, chân yếu cánh mềm, làm sao mà đi được!” </a:t>
            </a:r>
          </a:p>
        </p:txBody>
      </p:sp>
      <p:pic>
        <p:nvPicPr>
          <p:cNvPr id="2" name="Picture 1">
            <a:extLst>
              <a:ext uri="{FF2B5EF4-FFF2-40B4-BE49-F238E27FC236}">
                <a16:creationId xmlns:a16="http://schemas.microsoft.com/office/drawing/2014/main" id="{A87F5F82-4820-6204-EFB8-B986154639B0}"/>
              </a:ext>
            </a:extLst>
          </p:cNvPr>
          <p:cNvPicPr>
            <a:picLocks noChangeAspect="1"/>
          </p:cNvPicPr>
          <p:nvPr/>
        </p:nvPicPr>
        <p:blipFill>
          <a:blip r:embed="rId3"/>
          <a:stretch>
            <a:fillRect/>
          </a:stretch>
        </p:blipFill>
        <p:spPr>
          <a:xfrm>
            <a:off x="1415486" y="832279"/>
            <a:ext cx="4461439" cy="2966686"/>
          </a:xfrm>
          <a:prstGeom prst="rect">
            <a:avLst/>
          </a:prstGeom>
        </p:spPr>
      </p:pic>
      <p:pic>
        <p:nvPicPr>
          <p:cNvPr id="4" name="Picture 3">
            <a:extLst>
              <a:ext uri="{FF2B5EF4-FFF2-40B4-BE49-F238E27FC236}">
                <a16:creationId xmlns:a16="http://schemas.microsoft.com/office/drawing/2014/main" id="{AAF6AB57-7EF8-EE42-D28F-5A98662EAFD7}"/>
              </a:ext>
            </a:extLst>
          </p:cNvPr>
          <p:cNvPicPr>
            <a:picLocks noChangeAspect="1"/>
          </p:cNvPicPr>
          <p:nvPr/>
        </p:nvPicPr>
        <p:blipFill>
          <a:blip r:embed="rId4"/>
          <a:stretch>
            <a:fillRect/>
          </a:stretch>
        </p:blipFill>
        <p:spPr>
          <a:xfrm>
            <a:off x="285750" y="4114800"/>
            <a:ext cx="6048283" cy="1581150"/>
          </a:xfrm>
          <a:prstGeom prst="rect">
            <a:avLst/>
          </a:prstGeom>
        </p:spPr>
      </p:pic>
    </p:spTree>
    <p:extLst>
      <p:ext uri="{BB962C8B-B14F-4D97-AF65-F5344CB8AC3E}">
        <p14:creationId xmlns:p14="http://schemas.microsoft.com/office/powerpoint/2010/main" val="1072844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E3177FE-7AFD-4FC4-8D67-77CE3B3DC92D}"/>
              </a:ext>
            </a:extLst>
          </p:cNvPr>
          <p:cNvSpPr/>
          <p:nvPr/>
        </p:nvSpPr>
        <p:spPr>
          <a:xfrm>
            <a:off x="6623339" y="2895600"/>
            <a:ext cx="5292436" cy="335279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26" name="Rectangle: Rounded Corners 25">
            <a:extLst>
              <a:ext uri="{FF2B5EF4-FFF2-40B4-BE49-F238E27FC236}">
                <a16:creationId xmlns:a16="http://schemas.microsoft.com/office/drawing/2014/main" id="{DFD5F9C3-F977-4E0E-A849-8B3AD1A80EBA}"/>
              </a:ext>
            </a:extLst>
          </p:cNvPr>
          <p:cNvSpPr/>
          <p:nvPr/>
        </p:nvSpPr>
        <p:spPr>
          <a:xfrm>
            <a:off x="6858000" y="355600"/>
            <a:ext cx="4514850" cy="1863726"/>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6943725" y="420396"/>
            <a:ext cx="41472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pPr>
            <a:r>
              <a:rPr lang="en-US" altLang="en-US" b="1" dirty="0">
                <a:solidFill>
                  <a:srgbClr val="C00000"/>
                </a:solidFill>
                <a:latin typeface="Calibri" panose="020F0502020204030204" pitchFamily="34" charset="0"/>
                <a:cs typeface="Calibri" panose="020F0502020204030204" pitchFamily="34" charset="0"/>
              </a:rPr>
              <a:t>b. </a:t>
            </a:r>
            <a:r>
              <a:rPr lang="vi-VN" altLang="en-US" b="1" dirty="0">
                <a:solidFill>
                  <a:srgbClr val="C00000"/>
                </a:solidFill>
                <a:latin typeface="Calibri" panose="020F0502020204030204" pitchFamily="34" charset="0"/>
                <a:cs typeface="Calibri" panose="020F0502020204030204" pitchFamily="34" charset="0"/>
              </a:rPr>
              <a:t>Theo em các chi tiết tưởng tượng đó có gì thú vị?</a:t>
            </a:r>
            <a:endParaRPr kumimoji="0" lang="vi-VN" altLang="en-US"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11" name="Hộp Văn bản 14">
            <a:extLst>
              <a:ext uri="{FF2B5EF4-FFF2-40B4-BE49-F238E27FC236}">
                <a16:creationId xmlns:a16="http://schemas.microsoft.com/office/drawing/2014/main" id="{9C9C9290-F6FC-4C31-99EC-BB1A9FC6DD82}"/>
              </a:ext>
            </a:extLst>
          </p:cNvPr>
          <p:cNvSpPr txBox="1"/>
          <p:nvPr/>
        </p:nvSpPr>
        <p:spPr>
          <a:xfrm>
            <a:off x="6772275" y="2910409"/>
            <a:ext cx="5047383" cy="3416320"/>
          </a:xfrm>
          <a:prstGeom prst="rect">
            <a:avLst/>
          </a:prstGeom>
          <a:noFill/>
        </p:spPr>
        <p:txBody>
          <a:bodyPr wrap="square">
            <a:spAutoFit/>
          </a:bodyPr>
          <a:lstStyle/>
          <a:p>
            <a:pPr lvl="0" algn="just" defTabSz="457200"/>
            <a:r>
              <a:rPr lang="vi-VN" sz="3600" b="1" dirty="0">
                <a:solidFill>
                  <a:srgbClr val="44546A">
                    <a:lumMod val="50000"/>
                  </a:srgbClr>
                </a:solidFill>
                <a:latin typeface="Calibri" panose="020F0502020204030204" pitchFamily="34" charset="0"/>
                <a:cs typeface="Calibri" panose="020F0502020204030204" pitchFamily="34" charset="0"/>
              </a:rPr>
              <a:t>Các chi tiết tưởng tượng trong đoạn văn trên đã nhân hóa nhân vật trở nên sinh động, gần gũi giúp cho đoạn văn hay hơn.</a:t>
            </a:r>
            <a:endParaRPr kumimoji="0" lang="vi-VN" sz="3600" b="1" i="0" u="none" strike="noStrike" kern="1200" cap="none" spc="0" normalizeH="0" baseline="0" noProof="0" dirty="0">
              <a:ln>
                <a:noFill/>
              </a:ln>
              <a:solidFill>
                <a:srgbClr val="44546A">
                  <a:lumMod val="50000"/>
                </a:srgbClr>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87F5F82-4820-6204-EFB8-B986154639B0}"/>
              </a:ext>
            </a:extLst>
          </p:cNvPr>
          <p:cNvPicPr>
            <a:picLocks noChangeAspect="1"/>
          </p:cNvPicPr>
          <p:nvPr/>
        </p:nvPicPr>
        <p:blipFill>
          <a:blip r:embed="rId3"/>
          <a:stretch>
            <a:fillRect/>
          </a:stretch>
        </p:blipFill>
        <p:spPr>
          <a:xfrm>
            <a:off x="1415486" y="832279"/>
            <a:ext cx="4461439" cy="2966686"/>
          </a:xfrm>
          <a:prstGeom prst="rect">
            <a:avLst/>
          </a:prstGeom>
        </p:spPr>
      </p:pic>
      <p:pic>
        <p:nvPicPr>
          <p:cNvPr id="4" name="Picture 3">
            <a:extLst>
              <a:ext uri="{FF2B5EF4-FFF2-40B4-BE49-F238E27FC236}">
                <a16:creationId xmlns:a16="http://schemas.microsoft.com/office/drawing/2014/main" id="{AAF6AB57-7EF8-EE42-D28F-5A98662EAFD7}"/>
              </a:ext>
            </a:extLst>
          </p:cNvPr>
          <p:cNvPicPr>
            <a:picLocks noChangeAspect="1"/>
          </p:cNvPicPr>
          <p:nvPr/>
        </p:nvPicPr>
        <p:blipFill>
          <a:blip r:embed="rId4"/>
          <a:stretch>
            <a:fillRect/>
          </a:stretch>
        </p:blipFill>
        <p:spPr>
          <a:xfrm>
            <a:off x="285750" y="4114800"/>
            <a:ext cx="6048283" cy="1581150"/>
          </a:xfrm>
          <a:prstGeom prst="rect">
            <a:avLst/>
          </a:prstGeom>
        </p:spPr>
      </p:pic>
    </p:spTree>
    <p:extLst>
      <p:ext uri="{BB962C8B-B14F-4D97-AF65-F5344CB8AC3E}">
        <p14:creationId xmlns:p14="http://schemas.microsoft.com/office/powerpoint/2010/main" val="2261885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1343025" y="282340"/>
            <a:ext cx="9124950" cy="126071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1285875" y="282340"/>
            <a:ext cx="92011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en-US" altLang="en-US" b="1" dirty="0">
                <a:solidFill>
                  <a:srgbClr val="C00000"/>
                </a:solidFill>
                <a:latin typeface="Calibri" panose="020F0502020204030204" pitchFamily="34" charset="0"/>
                <a:cs typeface="Calibri" panose="020F0502020204030204" pitchFamily="34" charset="0"/>
              </a:rPr>
              <a:t>2. </a:t>
            </a:r>
            <a:r>
              <a:rPr lang="vi-VN" altLang="en-US" b="1" dirty="0">
                <a:solidFill>
                  <a:srgbClr val="C00000"/>
                </a:solidFill>
                <a:latin typeface="Calibri" panose="020F0502020204030204" pitchFamily="34" charset="0"/>
                <a:cs typeface="Calibri" panose="020F0502020204030204" pitchFamily="34" charset="0"/>
              </a:rPr>
              <a:t>Nếu viết đoạn văn tưởng tượng dựa trên câu chuyện đã đọc hoặc đã nghe, em thích cách viết nào? </a:t>
            </a:r>
            <a:endParaRPr kumimoji="0" lang="vi-VN" altLang="en-US" sz="3200" b="1" i="0" u="none" strike="noStrike" kern="1200" cap="none" spc="0" normalizeH="0" baseline="0" noProof="0" dirty="0">
              <a:ln>
                <a:noFill/>
              </a:ln>
              <a:solidFill>
                <a:srgbClr val="C00000"/>
              </a:solidFill>
              <a:effectLst/>
              <a:uLnTx/>
              <a:uFillTx/>
              <a:latin typeface="Calibri" panose="020F0502020204030204" pitchFamily="34" charset="0"/>
              <a:ea typeface="字魂35号-经典雅黑"/>
              <a:cs typeface="Calibri" panose="020F0502020204030204" pitchFamily="34" charset="0"/>
            </a:endParaRPr>
          </a:p>
        </p:txBody>
      </p:sp>
      <p:sp>
        <p:nvSpPr>
          <p:cNvPr id="2" name="Rectangle: Rounded Corners 1">
            <a:extLst>
              <a:ext uri="{FF2B5EF4-FFF2-40B4-BE49-F238E27FC236}">
                <a16:creationId xmlns:a16="http://schemas.microsoft.com/office/drawing/2014/main" id="{6F2D9E15-2F3B-32A8-D10E-BBDC0D8A0DE9}"/>
              </a:ext>
            </a:extLst>
          </p:cNvPr>
          <p:cNvSpPr/>
          <p:nvPr/>
        </p:nvSpPr>
        <p:spPr>
          <a:xfrm>
            <a:off x="742950" y="2076450"/>
            <a:ext cx="3448050" cy="1847850"/>
          </a:xfrm>
          <a:prstGeom prst="roundRect">
            <a:avLst/>
          </a:prstGeom>
          <a:solidFill>
            <a:srgbClr val="F8B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Viết</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thêm</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cho</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tiết</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lời</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kể</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tả</a:t>
            </a:r>
            <a:r>
              <a:rPr lang="en-US" sz="3600" dirty="0">
                <a:solidFill>
                  <a:srgbClr val="002060"/>
                </a:solidFill>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EB1F8D23-9585-8E36-B253-9545B62BF27A}"/>
              </a:ext>
            </a:extLst>
          </p:cNvPr>
          <p:cNvSpPr/>
          <p:nvPr/>
        </p:nvSpPr>
        <p:spPr>
          <a:xfrm>
            <a:off x="4467224" y="2076450"/>
            <a:ext cx="3971925" cy="1847850"/>
          </a:xfrm>
          <a:prstGeom prst="roundRect">
            <a:avLst/>
          </a:prstGeom>
          <a:solidFill>
            <a:srgbClr val="F8B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Calibri" panose="020F0502020204030204" pitchFamily="34" charset="0"/>
                <a:cs typeface="Calibri" panose="020F0502020204030204" pitchFamily="34" charset="0"/>
              </a:rPr>
              <a:t>Viết thêm lời thoại của nhân vật.</a:t>
            </a:r>
            <a:endParaRPr lang="en-US" sz="3600" dirty="0">
              <a:solidFill>
                <a:srgbClr val="002060"/>
              </a:solidFill>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2F16D01D-FCD4-63D2-BCDD-57AA507017AB}"/>
              </a:ext>
            </a:extLst>
          </p:cNvPr>
          <p:cNvSpPr/>
          <p:nvPr/>
        </p:nvSpPr>
        <p:spPr>
          <a:xfrm>
            <a:off x="8648700" y="2066925"/>
            <a:ext cx="3343276" cy="1847850"/>
          </a:xfrm>
          <a:prstGeom prst="roundRect">
            <a:avLst/>
          </a:prstGeom>
          <a:solidFill>
            <a:srgbClr val="F8B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Calibri" panose="020F0502020204030204" pitchFamily="34" charset="0"/>
                <a:cs typeface="Calibri" panose="020F0502020204030204" pitchFamily="34" charset="0"/>
              </a:rPr>
              <a:t>Thay hoặc viết tiếp đoạn  kết.</a:t>
            </a:r>
            <a:endParaRPr lang="en-US" sz="36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3147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D9CBB2-58B3-ABCE-EF99-02FD72EF98BA}"/>
              </a:ext>
            </a:extLst>
          </p:cNvPr>
          <p:cNvGrpSpPr/>
          <p:nvPr/>
        </p:nvGrpSpPr>
        <p:grpSpPr>
          <a:xfrm>
            <a:off x="899908" y="3165167"/>
            <a:ext cx="4179855" cy="2635558"/>
            <a:chOff x="3955420" y="4581371"/>
            <a:chExt cx="4179855" cy="2635558"/>
          </a:xfrm>
        </p:grpSpPr>
        <p:pic>
          <p:nvPicPr>
            <p:cNvPr id="7" name="Picture 6">
              <a:extLst>
                <a:ext uri="{FF2B5EF4-FFF2-40B4-BE49-F238E27FC236}">
                  <a16:creationId xmlns:a16="http://schemas.microsoft.com/office/drawing/2014/main" id="{702B955D-A824-CE13-91EE-64C9640568FF}"/>
                </a:ext>
              </a:extLst>
            </p:cNvPr>
            <p:cNvPicPr>
              <a:picLocks noChangeAspect="1"/>
            </p:cNvPicPr>
            <p:nvPr/>
          </p:nvPicPr>
          <p:blipFill>
            <a:blip r:embed="rId4"/>
            <a:stretch>
              <a:fillRect/>
            </a:stretch>
          </p:blipFill>
          <p:spPr>
            <a:xfrm>
              <a:off x="4506875" y="4581371"/>
              <a:ext cx="2828195" cy="2368106"/>
            </a:xfrm>
            <a:prstGeom prst="rect">
              <a:avLst/>
            </a:prstGeom>
            <a:effectLst/>
          </p:spPr>
        </p:pic>
        <p:sp>
          <p:nvSpPr>
            <p:cNvPr id="8" name="Plaque 7">
              <a:extLst>
                <a:ext uri="{FF2B5EF4-FFF2-40B4-BE49-F238E27FC236}">
                  <a16:creationId xmlns:a16="http://schemas.microsoft.com/office/drawing/2014/main" id="{E96FB470-4015-CAB8-05D7-24D145EBA802}"/>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C8791346-F2DA-7EED-6420-AB667705E830}"/>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B287DF24-845D-44AA-8534-F31D335EEBD7}"/>
              </a:ext>
            </a:extLst>
          </p:cNvPr>
          <p:cNvGrpSpPr/>
          <p:nvPr/>
        </p:nvGrpSpPr>
        <p:grpSpPr>
          <a:xfrm>
            <a:off x="4667250" y="1681150"/>
            <a:ext cx="6381750" cy="1209138"/>
            <a:chOff x="4615270" y="280975"/>
            <a:chExt cx="6991711" cy="1209138"/>
          </a:xfrm>
        </p:grpSpPr>
        <p:sp>
          <p:nvSpPr>
            <p:cNvPr id="13" name="TextBox 2">
              <a:extLst>
                <a:ext uri="{FF2B5EF4-FFF2-40B4-BE49-F238E27FC236}">
                  <a16:creationId xmlns:a16="http://schemas.microsoft.com/office/drawing/2014/main" id="{CA7FE081-FBF8-CDC1-2771-E8EF7C5CA5A2}"/>
                </a:ext>
              </a:extLst>
            </p:cNvPr>
            <p:cNvSpPr txBox="1"/>
            <p:nvPr/>
          </p:nvSpPr>
          <p:spPr>
            <a:xfrm>
              <a:off x="4913157" y="673616"/>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05529043-5246-3174-ABC6-0D47E3141265}"/>
                </a:ext>
              </a:extLst>
            </p:cNvPr>
            <p:cNvSpPr/>
            <p:nvPr/>
          </p:nvSpPr>
          <p:spPr>
            <a:xfrm>
              <a:off x="4615270" y="280975"/>
              <a:ext cx="6991711" cy="1209138"/>
            </a:xfrm>
            <a:prstGeom prst="roundRect">
              <a:avLst>
                <a:gd name="adj" fmla="val 50000"/>
              </a:avLst>
            </a:prstGeom>
            <a:solidFill>
              <a:srgbClr val="FFFF99"/>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0000"/>
                  </a:solidFill>
                  <a:latin typeface="Calibri" panose="020F0502020204030204" pitchFamily="34" charset="0"/>
                  <a:cs typeface="Calibri" panose="020F0502020204030204" pitchFamily="34" charset="0"/>
                </a:rPr>
                <a:t>C</a:t>
              </a:r>
              <a:r>
                <a:rPr lang="vi-VN" sz="3600" b="1" i="0" dirty="0">
                  <a:solidFill>
                    <a:srgbClr val="000000"/>
                  </a:solidFill>
                  <a:effectLst/>
                  <a:latin typeface="Calibri" panose="020F0502020204030204" pitchFamily="34" charset="0"/>
                  <a:cs typeface="Calibri" panose="020F0502020204030204" pitchFamily="34" charset="0"/>
                </a:rPr>
                <a:t>hia sẻ về cách viết đoạn văn tưởng tượng mà em thích.</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3925ECA0-3258-FE1F-0BAE-620E34038AEA}"/>
              </a:ext>
            </a:extLst>
          </p:cNvPr>
          <p:cNvGrpSpPr/>
          <p:nvPr/>
        </p:nvGrpSpPr>
        <p:grpSpPr>
          <a:xfrm>
            <a:off x="5181600" y="3557575"/>
            <a:ext cx="6381750" cy="1209138"/>
            <a:chOff x="4615270" y="280975"/>
            <a:chExt cx="6991711" cy="1209138"/>
          </a:xfrm>
        </p:grpSpPr>
        <p:sp>
          <p:nvSpPr>
            <p:cNvPr id="16" name="TextBox 2">
              <a:extLst>
                <a:ext uri="{FF2B5EF4-FFF2-40B4-BE49-F238E27FC236}">
                  <a16:creationId xmlns:a16="http://schemas.microsoft.com/office/drawing/2014/main" id="{F0DED8A4-9479-9474-4037-EC8F0CBB3F60}"/>
                </a:ext>
              </a:extLst>
            </p:cNvPr>
            <p:cNvSpPr txBox="1"/>
            <p:nvPr/>
          </p:nvSpPr>
          <p:spPr>
            <a:xfrm>
              <a:off x="4913157" y="673616"/>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FFD8928C-02F1-AC09-7554-EE6F2ECE62F5}"/>
                </a:ext>
              </a:extLst>
            </p:cNvPr>
            <p:cNvSpPr/>
            <p:nvPr/>
          </p:nvSpPr>
          <p:spPr>
            <a:xfrm>
              <a:off x="4615270" y="280975"/>
              <a:ext cx="6991711" cy="1209138"/>
            </a:xfrm>
            <a:prstGeom prst="roundRect">
              <a:avLst>
                <a:gd name="adj" fmla="val 50000"/>
              </a:avLst>
            </a:prstGeom>
            <a:solidFill>
              <a:srgbClr val="FFFF99"/>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000" b="1" dirty="0">
                  <a:solidFill>
                    <a:srgbClr val="000000"/>
                  </a:solidFill>
                  <a:latin typeface="Calibri" panose="020F0502020204030204" pitchFamily="34" charset="0"/>
                  <a:cs typeface="Calibri" panose="020F0502020204030204" pitchFamily="34" charset="0"/>
                </a:rPr>
                <a:t>Nêu lí do tại sao em thích cách đó.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49563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in clothing&#10;&#10;Description automatically generated with low confidence">
            <a:extLst>
              <a:ext uri="{FF2B5EF4-FFF2-40B4-BE49-F238E27FC236}">
                <a16:creationId xmlns:a16="http://schemas.microsoft.com/office/drawing/2014/main" id="{D0DFE831-F0E8-4DD4-A8D7-CBEDEA9AEE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4861" y="2870869"/>
            <a:ext cx="6388621" cy="4020320"/>
          </a:xfrm>
          <a:prstGeom prst="rect">
            <a:avLst/>
          </a:prstGeom>
        </p:spPr>
      </p:pic>
      <p:grpSp>
        <p:nvGrpSpPr>
          <p:cNvPr id="3" name="Group 2">
            <a:extLst>
              <a:ext uri="{FF2B5EF4-FFF2-40B4-BE49-F238E27FC236}">
                <a16:creationId xmlns:a16="http://schemas.microsoft.com/office/drawing/2014/main" id="{BB4BDCC3-6D1A-42BE-B2B0-DA65D939C044}"/>
              </a:ext>
            </a:extLst>
          </p:cNvPr>
          <p:cNvGrpSpPr/>
          <p:nvPr/>
        </p:nvGrpSpPr>
        <p:grpSpPr>
          <a:xfrm>
            <a:off x="1094696" y="198927"/>
            <a:ext cx="3642219" cy="3240000"/>
            <a:chOff x="1189829" y="291094"/>
            <a:chExt cx="3642219" cy="3240000"/>
          </a:xfrm>
        </p:grpSpPr>
        <p:pic>
          <p:nvPicPr>
            <p:cNvPr id="4" name="Picture 3" descr="A picture containing text&#10;&#10;Description automatically generated">
              <a:extLst>
                <a:ext uri="{FF2B5EF4-FFF2-40B4-BE49-F238E27FC236}">
                  <a16:creationId xmlns:a16="http://schemas.microsoft.com/office/drawing/2014/main" id="{A561793C-58E2-4D8C-B246-D128376058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5" name="TextBox 4">
              <a:extLst>
                <a:ext uri="{FF2B5EF4-FFF2-40B4-BE49-F238E27FC236}">
                  <a16:creationId xmlns:a16="http://schemas.microsoft.com/office/drawing/2014/main" id="{3FF6A272-748B-4733-B6EB-46977B94061A}"/>
                </a:ext>
              </a:extLst>
            </p:cNvPr>
            <p:cNvSpPr txBox="1"/>
            <p:nvPr/>
          </p:nvSpPr>
          <p:spPr>
            <a:xfrm rot="20088135" flipH="1">
              <a:off x="1896516" y="1430134"/>
              <a:ext cx="225975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字魂35号-经典雅黑"/>
                  <a:cs typeface="+mn-cs"/>
                </a:rPr>
                <a:t>Trình</a:t>
              </a:r>
              <a:r>
                <a:rPr kumimoji="0" lang="en-US" sz="4000" b="1" i="0" u="none" strike="noStrike" kern="1200" cap="none" spc="0" normalizeH="0" baseline="0" noProof="0" dirty="0">
                  <a:ln>
                    <a:noFill/>
                  </a:ln>
                  <a:solidFill>
                    <a:srgbClr val="CC00CC"/>
                  </a:solidFill>
                  <a:effectLst/>
                  <a:uLnTx/>
                  <a:uFillTx/>
                  <a:latin typeface="字魂35号-经典雅黑"/>
                  <a:cs typeface="+mn-cs"/>
                </a:rPr>
                <a:t> </a:t>
              </a:r>
              <a:r>
                <a:rPr kumimoji="0" lang="en-US" sz="4000" b="1" i="0" u="none" strike="noStrike" kern="1200" cap="none" spc="0" normalizeH="0" baseline="0" noProof="0" dirty="0" err="1">
                  <a:ln>
                    <a:noFill/>
                  </a:ln>
                  <a:solidFill>
                    <a:srgbClr val="CC00CC"/>
                  </a:solidFill>
                  <a:effectLst/>
                  <a:uLnTx/>
                  <a:uFillTx/>
                  <a:latin typeface="字魂35号-经典雅黑"/>
                  <a:cs typeface="+mn-cs"/>
                </a:rPr>
                <a:t>bày</a:t>
              </a:r>
              <a:endParaRPr kumimoji="0" lang="en-US" sz="4000" b="1" i="0" u="none" strike="noStrike" kern="1200" cap="none" spc="0" normalizeH="0" baseline="0" noProof="0" dirty="0">
                <a:ln>
                  <a:noFill/>
                </a:ln>
                <a:solidFill>
                  <a:srgbClr val="CC00CC"/>
                </a:solidFill>
                <a:effectLst/>
                <a:uLnTx/>
                <a:uFillTx/>
                <a:latin typeface="字魂35号-经典雅黑"/>
                <a:cs typeface="+mn-cs"/>
              </a:endParaRPr>
            </a:p>
          </p:txBody>
        </p:sp>
      </p:grpSp>
      <p:grpSp>
        <p:nvGrpSpPr>
          <p:cNvPr id="6" name="Group 5">
            <a:extLst>
              <a:ext uri="{FF2B5EF4-FFF2-40B4-BE49-F238E27FC236}">
                <a16:creationId xmlns:a16="http://schemas.microsoft.com/office/drawing/2014/main" id="{D50B6CBD-D54A-4B3F-B670-81BA51C4808B}"/>
              </a:ext>
            </a:extLst>
          </p:cNvPr>
          <p:cNvGrpSpPr/>
          <p:nvPr/>
        </p:nvGrpSpPr>
        <p:grpSpPr>
          <a:xfrm>
            <a:off x="7297304" y="71910"/>
            <a:ext cx="3642219" cy="3240000"/>
            <a:chOff x="7359952" y="291095"/>
            <a:chExt cx="3642219" cy="3240000"/>
          </a:xfrm>
        </p:grpSpPr>
        <p:pic>
          <p:nvPicPr>
            <p:cNvPr id="7" name="Picture 6" descr="A picture containing text&#10;&#10;Description automatically generated">
              <a:extLst>
                <a:ext uri="{FF2B5EF4-FFF2-40B4-BE49-F238E27FC236}">
                  <a16:creationId xmlns:a16="http://schemas.microsoft.com/office/drawing/2014/main" id="{878F321D-7EA7-4954-9F5E-1855B9D818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8" name="TextBox 7">
              <a:extLst>
                <a:ext uri="{FF2B5EF4-FFF2-40B4-BE49-F238E27FC236}">
                  <a16:creationId xmlns:a16="http://schemas.microsoft.com/office/drawing/2014/main" id="{2A0E9BDF-D5A1-4197-9A31-8E9C2A8BEB02}"/>
                </a:ext>
              </a:extLst>
            </p:cNvPr>
            <p:cNvSpPr txBox="1"/>
            <p:nvPr/>
          </p:nvSpPr>
          <p:spPr>
            <a:xfrm rot="1511865">
              <a:off x="8079777" y="1431845"/>
              <a:ext cx="22213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3399"/>
                  </a:solidFill>
                  <a:effectLst/>
                  <a:uLnTx/>
                  <a:uFillTx/>
                  <a:latin typeface="字魂35号-经典雅黑"/>
                  <a:cs typeface="+mn-cs"/>
                </a:rPr>
                <a:t>Nhận xét</a:t>
              </a:r>
            </a:p>
          </p:txBody>
        </p:sp>
      </p:grpSp>
    </p:spTree>
    <p:extLst>
      <p:ext uri="{BB962C8B-B14F-4D97-AF65-F5344CB8AC3E}">
        <p14:creationId xmlns:p14="http://schemas.microsoft.com/office/powerpoint/2010/main" val="198874019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40000">
                                          <p:cBhvr additive="base">
                                            <p:cTn id="17" dur="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14:presetBounceEnd="40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40000">
                                          <p:cBhvr additive="base">
                                            <p:cTn id="27"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790576" y="282340"/>
            <a:ext cx="9991724" cy="126071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790575" y="282340"/>
            <a:ext cx="96964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en-US" altLang="en-US" b="1" dirty="0">
                <a:solidFill>
                  <a:srgbClr val="C00000"/>
                </a:solidFill>
                <a:latin typeface="Calibri" panose="020F0502020204030204" pitchFamily="34" charset="0"/>
                <a:cs typeface="Calibri" panose="020F0502020204030204" pitchFamily="34" charset="0"/>
              </a:rPr>
              <a:t>3. </a:t>
            </a:r>
            <a:r>
              <a:rPr lang="vi-VN" altLang="en-US" b="1" dirty="0">
                <a:solidFill>
                  <a:srgbClr val="C00000"/>
                </a:solidFill>
                <a:latin typeface="Calibri" panose="020F0502020204030204" pitchFamily="34" charset="0"/>
                <a:cs typeface="Calibri" panose="020F0502020204030204" pitchFamily="34" charset="0"/>
              </a:rPr>
              <a:t>Trao đổi về những điểm cần lưu ý khi viết đoạn văn tưởng tượng dựa vào câu chuyện đã đọc hoặc đã nghe.</a:t>
            </a:r>
            <a:endParaRPr kumimoji="0" lang="vi-VN" altLang="en-US" sz="3200" b="1" i="0" u="none" strike="noStrike" kern="1200" cap="none" spc="0" normalizeH="0" baseline="0" noProof="0" dirty="0">
              <a:ln>
                <a:noFill/>
              </a:ln>
              <a:solidFill>
                <a:srgbClr val="C00000"/>
              </a:solidFill>
              <a:effectLst/>
              <a:uLnTx/>
              <a:uFillTx/>
              <a:latin typeface="Calibri" panose="020F0502020204030204" pitchFamily="34" charset="0"/>
              <a:ea typeface="字魂35号-经典雅黑"/>
              <a:cs typeface="Calibri" panose="020F0502020204030204" pitchFamily="34" charset="0"/>
            </a:endParaRPr>
          </a:p>
        </p:txBody>
      </p:sp>
      <p:pic>
        <p:nvPicPr>
          <p:cNvPr id="3" name="Graphic 2">
            <a:extLst>
              <a:ext uri="{FF2B5EF4-FFF2-40B4-BE49-F238E27FC236}">
                <a16:creationId xmlns:a16="http://schemas.microsoft.com/office/drawing/2014/main" id="{0EB546E1-292F-FFD6-4D1E-F0551939195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74026" y="3114721"/>
            <a:ext cx="3045474" cy="3254746"/>
          </a:xfrm>
          <a:prstGeom prst="rect">
            <a:avLst/>
          </a:prstGeom>
        </p:spPr>
      </p:pic>
      <p:sp>
        <p:nvSpPr>
          <p:cNvPr id="6" name="Speech Bubble: Rectangle with Corners Rounded 5">
            <a:extLst>
              <a:ext uri="{FF2B5EF4-FFF2-40B4-BE49-F238E27FC236}">
                <a16:creationId xmlns:a16="http://schemas.microsoft.com/office/drawing/2014/main" id="{EF7021B0-47C0-FE79-5B01-AEB93B6E75F2}"/>
              </a:ext>
            </a:extLst>
          </p:cNvPr>
          <p:cNvSpPr/>
          <p:nvPr/>
        </p:nvSpPr>
        <p:spPr>
          <a:xfrm>
            <a:off x="3762703" y="2038350"/>
            <a:ext cx="8104541" cy="1628775"/>
          </a:xfrm>
          <a:custGeom>
            <a:avLst/>
            <a:gdLst>
              <a:gd name="connsiteX0" fmla="*/ 0 w 8104541"/>
              <a:gd name="connsiteY0" fmla="*/ 271468 h 1628775"/>
              <a:gd name="connsiteX1" fmla="*/ 271468 w 8104541"/>
              <a:gd name="connsiteY1" fmla="*/ 0 h 1628775"/>
              <a:gd name="connsiteX2" fmla="*/ 1350757 w 8104541"/>
              <a:gd name="connsiteY2" fmla="*/ 0 h 1628775"/>
              <a:gd name="connsiteX3" fmla="*/ 1350757 w 8104541"/>
              <a:gd name="connsiteY3" fmla="*/ 0 h 1628775"/>
              <a:gd name="connsiteX4" fmla="*/ 3376892 w 8104541"/>
              <a:gd name="connsiteY4" fmla="*/ 0 h 1628775"/>
              <a:gd name="connsiteX5" fmla="*/ 7833073 w 8104541"/>
              <a:gd name="connsiteY5" fmla="*/ 0 h 1628775"/>
              <a:gd name="connsiteX6" fmla="*/ 8104541 w 8104541"/>
              <a:gd name="connsiteY6" fmla="*/ 271468 h 1628775"/>
              <a:gd name="connsiteX7" fmla="*/ 8104541 w 8104541"/>
              <a:gd name="connsiteY7" fmla="*/ 950119 h 1628775"/>
              <a:gd name="connsiteX8" fmla="*/ 8104541 w 8104541"/>
              <a:gd name="connsiteY8" fmla="*/ 950119 h 1628775"/>
              <a:gd name="connsiteX9" fmla="*/ 8104541 w 8104541"/>
              <a:gd name="connsiteY9" fmla="*/ 1357313 h 1628775"/>
              <a:gd name="connsiteX10" fmla="*/ 8104541 w 8104541"/>
              <a:gd name="connsiteY10" fmla="*/ 1357307 h 1628775"/>
              <a:gd name="connsiteX11" fmla="*/ 7833073 w 8104541"/>
              <a:gd name="connsiteY11" fmla="*/ 1628775 h 1628775"/>
              <a:gd name="connsiteX12" fmla="*/ 3376892 w 8104541"/>
              <a:gd name="connsiteY12" fmla="*/ 1628775 h 1628775"/>
              <a:gd name="connsiteX13" fmla="*/ 1350757 w 8104541"/>
              <a:gd name="connsiteY13" fmla="*/ 1628775 h 1628775"/>
              <a:gd name="connsiteX14" fmla="*/ 1350757 w 8104541"/>
              <a:gd name="connsiteY14" fmla="*/ 1628775 h 1628775"/>
              <a:gd name="connsiteX15" fmla="*/ 271468 w 8104541"/>
              <a:gd name="connsiteY15" fmla="*/ 1628775 h 1628775"/>
              <a:gd name="connsiteX16" fmla="*/ 0 w 8104541"/>
              <a:gd name="connsiteY16" fmla="*/ 1357307 h 1628775"/>
              <a:gd name="connsiteX17" fmla="*/ 0 w 8104541"/>
              <a:gd name="connsiteY17" fmla="*/ 1357313 h 1628775"/>
              <a:gd name="connsiteX18" fmla="*/ -658413 w 8104541"/>
              <a:gd name="connsiteY18" fmla="*/ 1476452 h 1628775"/>
              <a:gd name="connsiteX19" fmla="*/ 0 w 8104541"/>
              <a:gd name="connsiteY19" fmla="*/ 950119 h 1628775"/>
              <a:gd name="connsiteX20" fmla="*/ 0 w 8104541"/>
              <a:gd name="connsiteY20" fmla="*/ 271468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04541" h="1628775" fill="none" extrusionOk="0">
                <a:moveTo>
                  <a:pt x="0" y="271468"/>
                </a:moveTo>
                <a:cubicBezTo>
                  <a:pt x="7473" y="125585"/>
                  <a:pt x="108870" y="5095"/>
                  <a:pt x="271468" y="0"/>
                </a:cubicBezTo>
                <a:cubicBezTo>
                  <a:pt x="706707" y="-10756"/>
                  <a:pt x="1166946" y="-54771"/>
                  <a:pt x="1350757" y="0"/>
                </a:cubicBezTo>
                <a:lnTo>
                  <a:pt x="1350757" y="0"/>
                </a:lnTo>
                <a:cubicBezTo>
                  <a:pt x="1581551" y="143479"/>
                  <a:pt x="3036263" y="81161"/>
                  <a:pt x="3376892" y="0"/>
                </a:cubicBezTo>
                <a:cubicBezTo>
                  <a:pt x="3889734" y="-117130"/>
                  <a:pt x="6317928" y="123459"/>
                  <a:pt x="7833073" y="0"/>
                </a:cubicBezTo>
                <a:cubicBezTo>
                  <a:pt x="7987489" y="7151"/>
                  <a:pt x="8094226" y="122983"/>
                  <a:pt x="8104541" y="271468"/>
                </a:cubicBezTo>
                <a:cubicBezTo>
                  <a:pt x="8093974" y="347257"/>
                  <a:pt x="8079387" y="713435"/>
                  <a:pt x="8104541" y="950119"/>
                </a:cubicBezTo>
                <a:lnTo>
                  <a:pt x="8104541" y="950119"/>
                </a:lnTo>
                <a:cubicBezTo>
                  <a:pt x="8112966" y="1019661"/>
                  <a:pt x="8130803" y="1251561"/>
                  <a:pt x="8104541" y="1357313"/>
                </a:cubicBezTo>
                <a:lnTo>
                  <a:pt x="8104541" y="1357307"/>
                </a:lnTo>
                <a:cubicBezTo>
                  <a:pt x="8089526" y="1488431"/>
                  <a:pt x="7978599" y="1643111"/>
                  <a:pt x="7833073" y="1628775"/>
                </a:cubicBezTo>
                <a:cubicBezTo>
                  <a:pt x="7218693" y="1762169"/>
                  <a:pt x="4781041" y="1498055"/>
                  <a:pt x="3376892" y="1628775"/>
                </a:cubicBezTo>
                <a:cubicBezTo>
                  <a:pt x="2642826" y="1678474"/>
                  <a:pt x="1632501" y="1604047"/>
                  <a:pt x="1350757" y="1628775"/>
                </a:cubicBezTo>
                <a:lnTo>
                  <a:pt x="1350757" y="1628775"/>
                </a:lnTo>
                <a:cubicBezTo>
                  <a:pt x="1119247" y="1689875"/>
                  <a:pt x="804013" y="1708769"/>
                  <a:pt x="271468" y="1628775"/>
                </a:cubicBezTo>
                <a:cubicBezTo>
                  <a:pt x="98079" y="1628676"/>
                  <a:pt x="3772" y="1499498"/>
                  <a:pt x="0" y="1357307"/>
                </a:cubicBezTo>
                <a:lnTo>
                  <a:pt x="0" y="1357313"/>
                </a:lnTo>
                <a:cubicBezTo>
                  <a:pt x="-210617" y="1441236"/>
                  <a:pt x="-361399" y="1365063"/>
                  <a:pt x="-658413" y="1476452"/>
                </a:cubicBezTo>
                <a:cubicBezTo>
                  <a:pt x="-339664" y="1251015"/>
                  <a:pt x="-101880" y="994518"/>
                  <a:pt x="0" y="950119"/>
                </a:cubicBezTo>
                <a:cubicBezTo>
                  <a:pt x="46095" y="629605"/>
                  <a:pt x="52203" y="523637"/>
                  <a:pt x="0" y="271468"/>
                </a:cubicBezTo>
                <a:close/>
              </a:path>
              <a:path w="8104541" h="1628775" stroke="0" extrusionOk="0">
                <a:moveTo>
                  <a:pt x="0" y="271468"/>
                </a:moveTo>
                <a:cubicBezTo>
                  <a:pt x="-14964" y="147129"/>
                  <a:pt x="127294" y="-3891"/>
                  <a:pt x="271468" y="0"/>
                </a:cubicBezTo>
                <a:cubicBezTo>
                  <a:pt x="384660" y="40171"/>
                  <a:pt x="1119330" y="42710"/>
                  <a:pt x="1350757" y="0"/>
                </a:cubicBezTo>
                <a:lnTo>
                  <a:pt x="1350757" y="0"/>
                </a:lnTo>
                <a:cubicBezTo>
                  <a:pt x="2069381" y="-29929"/>
                  <a:pt x="2640298" y="-87481"/>
                  <a:pt x="3376892" y="0"/>
                </a:cubicBezTo>
                <a:cubicBezTo>
                  <a:pt x="4368469" y="-134364"/>
                  <a:pt x="6023727" y="130381"/>
                  <a:pt x="7833073" y="0"/>
                </a:cubicBezTo>
                <a:cubicBezTo>
                  <a:pt x="7977337" y="-13350"/>
                  <a:pt x="8107935" y="118909"/>
                  <a:pt x="8104541" y="271468"/>
                </a:cubicBezTo>
                <a:cubicBezTo>
                  <a:pt x="8094297" y="419126"/>
                  <a:pt x="8103219" y="685520"/>
                  <a:pt x="8104541" y="950119"/>
                </a:cubicBezTo>
                <a:lnTo>
                  <a:pt x="8104541" y="950119"/>
                </a:lnTo>
                <a:cubicBezTo>
                  <a:pt x="8108331" y="1043993"/>
                  <a:pt x="8095139" y="1205574"/>
                  <a:pt x="8104541" y="1357313"/>
                </a:cubicBezTo>
                <a:lnTo>
                  <a:pt x="8104541" y="1357307"/>
                </a:lnTo>
                <a:cubicBezTo>
                  <a:pt x="8130510" y="1504402"/>
                  <a:pt x="7955628" y="1636706"/>
                  <a:pt x="7833073" y="1628775"/>
                </a:cubicBezTo>
                <a:cubicBezTo>
                  <a:pt x="5685633" y="1591016"/>
                  <a:pt x="5273273" y="1679273"/>
                  <a:pt x="3376892" y="1628775"/>
                </a:cubicBezTo>
                <a:cubicBezTo>
                  <a:pt x="2459734" y="1459740"/>
                  <a:pt x="2133023" y="1682075"/>
                  <a:pt x="1350757" y="1628775"/>
                </a:cubicBezTo>
                <a:lnTo>
                  <a:pt x="1350757" y="1628775"/>
                </a:lnTo>
                <a:cubicBezTo>
                  <a:pt x="888651" y="1608642"/>
                  <a:pt x="400151" y="1660258"/>
                  <a:pt x="271468" y="1628775"/>
                </a:cubicBezTo>
                <a:cubicBezTo>
                  <a:pt x="115095" y="1622897"/>
                  <a:pt x="18213" y="1502971"/>
                  <a:pt x="0" y="1357307"/>
                </a:cubicBezTo>
                <a:lnTo>
                  <a:pt x="0" y="1357313"/>
                </a:lnTo>
                <a:cubicBezTo>
                  <a:pt x="-238413" y="1439724"/>
                  <a:pt x="-377810" y="1486590"/>
                  <a:pt x="-658413" y="1476452"/>
                </a:cubicBezTo>
                <a:cubicBezTo>
                  <a:pt x="-414699" y="1283457"/>
                  <a:pt x="-231046" y="1104851"/>
                  <a:pt x="0" y="950119"/>
                </a:cubicBezTo>
                <a:cubicBezTo>
                  <a:pt x="-642" y="645753"/>
                  <a:pt x="34508" y="380618"/>
                  <a:pt x="0" y="271468"/>
                </a:cubicBezTo>
                <a:close/>
              </a:path>
            </a:pathLst>
          </a:custGeom>
          <a:solidFill>
            <a:srgbClr val="F8BAD3">
              <a:alpha val="89000"/>
            </a:srgbClr>
          </a:solidFill>
          <a:ln w="38100">
            <a:solidFill>
              <a:srgbClr val="002060"/>
            </a:solidFill>
            <a:extLst>
              <a:ext uri="{C807C97D-BFC1-408E-A445-0C87EB9F89A2}">
                <ask:lineSketchStyleProps xmlns:ask="http://schemas.microsoft.com/office/drawing/2018/sketchyshapes" xmlns="" sd="2842418190">
                  <a:prstGeom prst="wedgeRoundRectCallout">
                    <a:avLst>
                      <a:gd name="adj1" fmla="val -58124"/>
                      <a:gd name="adj2" fmla="val 40648"/>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Theo em, còn những cách</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vi-VN"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tưởng tượng nào khác ngoài</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những</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cách</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được</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nêu</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ở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bài</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tập</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2.</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sp>
        <p:nvSpPr>
          <p:cNvPr id="7" name="Speech Bubble: Rectangle with Corners Rounded 6">
            <a:extLst>
              <a:ext uri="{FF2B5EF4-FFF2-40B4-BE49-F238E27FC236}">
                <a16:creationId xmlns:a16="http://schemas.microsoft.com/office/drawing/2014/main" id="{A051C2BA-F2EC-00BE-6399-AE7EF12477B7}"/>
              </a:ext>
            </a:extLst>
          </p:cNvPr>
          <p:cNvSpPr/>
          <p:nvPr/>
        </p:nvSpPr>
        <p:spPr>
          <a:xfrm>
            <a:off x="3924628" y="4171951"/>
            <a:ext cx="8104541" cy="1466850"/>
          </a:xfrm>
          <a:custGeom>
            <a:avLst/>
            <a:gdLst>
              <a:gd name="connsiteX0" fmla="*/ 0 w 8104541"/>
              <a:gd name="connsiteY0" fmla="*/ 244480 h 1466850"/>
              <a:gd name="connsiteX1" fmla="*/ 244480 w 8104541"/>
              <a:gd name="connsiteY1" fmla="*/ 0 h 1466850"/>
              <a:gd name="connsiteX2" fmla="*/ 1350757 w 8104541"/>
              <a:gd name="connsiteY2" fmla="*/ 0 h 1466850"/>
              <a:gd name="connsiteX3" fmla="*/ 1350757 w 8104541"/>
              <a:gd name="connsiteY3" fmla="*/ 0 h 1466850"/>
              <a:gd name="connsiteX4" fmla="*/ 3376892 w 8104541"/>
              <a:gd name="connsiteY4" fmla="*/ 0 h 1466850"/>
              <a:gd name="connsiteX5" fmla="*/ 7860061 w 8104541"/>
              <a:gd name="connsiteY5" fmla="*/ 0 h 1466850"/>
              <a:gd name="connsiteX6" fmla="*/ 8104541 w 8104541"/>
              <a:gd name="connsiteY6" fmla="*/ 244480 h 1466850"/>
              <a:gd name="connsiteX7" fmla="*/ 8104541 w 8104541"/>
              <a:gd name="connsiteY7" fmla="*/ 244475 h 1466850"/>
              <a:gd name="connsiteX8" fmla="*/ 8104541 w 8104541"/>
              <a:gd name="connsiteY8" fmla="*/ 244475 h 1466850"/>
              <a:gd name="connsiteX9" fmla="*/ 8104541 w 8104541"/>
              <a:gd name="connsiteY9" fmla="*/ 611188 h 1466850"/>
              <a:gd name="connsiteX10" fmla="*/ 8104541 w 8104541"/>
              <a:gd name="connsiteY10" fmla="*/ 1222370 h 1466850"/>
              <a:gd name="connsiteX11" fmla="*/ 7860061 w 8104541"/>
              <a:gd name="connsiteY11" fmla="*/ 1466850 h 1466850"/>
              <a:gd name="connsiteX12" fmla="*/ 3376892 w 8104541"/>
              <a:gd name="connsiteY12" fmla="*/ 1466850 h 1466850"/>
              <a:gd name="connsiteX13" fmla="*/ 1350757 w 8104541"/>
              <a:gd name="connsiteY13" fmla="*/ 1466850 h 1466850"/>
              <a:gd name="connsiteX14" fmla="*/ 1350757 w 8104541"/>
              <a:gd name="connsiteY14" fmla="*/ 1466850 h 1466850"/>
              <a:gd name="connsiteX15" fmla="*/ 244480 w 8104541"/>
              <a:gd name="connsiteY15" fmla="*/ 1466850 h 1466850"/>
              <a:gd name="connsiteX16" fmla="*/ 0 w 8104541"/>
              <a:gd name="connsiteY16" fmla="*/ 1222370 h 1466850"/>
              <a:gd name="connsiteX17" fmla="*/ 0 w 8104541"/>
              <a:gd name="connsiteY17" fmla="*/ 611188 h 1466850"/>
              <a:gd name="connsiteX18" fmla="*/ -429784 w 8104541"/>
              <a:gd name="connsiteY18" fmla="*/ 483708 h 1466850"/>
              <a:gd name="connsiteX19" fmla="*/ 0 w 8104541"/>
              <a:gd name="connsiteY19" fmla="*/ 244475 h 1466850"/>
              <a:gd name="connsiteX20" fmla="*/ 0 w 8104541"/>
              <a:gd name="connsiteY20" fmla="*/ 24448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04541" h="1466850" fill="none" extrusionOk="0">
                <a:moveTo>
                  <a:pt x="0" y="244480"/>
                </a:moveTo>
                <a:cubicBezTo>
                  <a:pt x="10659" y="115226"/>
                  <a:pt x="104968" y="1805"/>
                  <a:pt x="244480" y="0"/>
                </a:cubicBezTo>
                <a:cubicBezTo>
                  <a:pt x="503845" y="78143"/>
                  <a:pt x="1068847" y="38238"/>
                  <a:pt x="1350757" y="0"/>
                </a:cubicBezTo>
                <a:lnTo>
                  <a:pt x="1350757" y="0"/>
                </a:lnTo>
                <a:cubicBezTo>
                  <a:pt x="1581551" y="143479"/>
                  <a:pt x="3036263" y="81161"/>
                  <a:pt x="3376892" y="0"/>
                </a:cubicBezTo>
                <a:cubicBezTo>
                  <a:pt x="5187184" y="-117130"/>
                  <a:pt x="6274243" y="123459"/>
                  <a:pt x="7860061" y="0"/>
                </a:cubicBezTo>
                <a:cubicBezTo>
                  <a:pt x="7999558" y="7128"/>
                  <a:pt x="8099247" y="110197"/>
                  <a:pt x="8104541" y="244480"/>
                </a:cubicBezTo>
                <a:lnTo>
                  <a:pt x="8104541" y="244475"/>
                </a:lnTo>
                <a:lnTo>
                  <a:pt x="8104541" y="244475"/>
                </a:lnTo>
                <a:cubicBezTo>
                  <a:pt x="8133894" y="316649"/>
                  <a:pt x="8095817" y="451802"/>
                  <a:pt x="8104541" y="611188"/>
                </a:cubicBezTo>
                <a:cubicBezTo>
                  <a:pt x="8129583" y="677811"/>
                  <a:pt x="8069797" y="1030157"/>
                  <a:pt x="8104541" y="1222370"/>
                </a:cubicBezTo>
                <a:cubicBezTo>
                  <a:pt x="8101067" y="1353043"/>
                  <a:pt x="7991528" y="1478431"/>
                  <a:pt x="7860061" y="1466850"/>
                </a:cubicBezTo>
                <a:cubicBezTo>
                  <a:pt x="7273510" y="1600244"/>
                  <a:pt x="5440388" y="1336130"/>
                  <a:pt x="3376892" y="1466850"/>
                </a:cubicBezTo>
                <a:cubicBezTo>
                  <a:pt x="2642826" y="1516549"/>
                  <a:pt x="1632501" y="1442122"/>
                  <a:pt x="1350757" y="1466850"/>
                </a:cubicBezTo>
                <a:lnTo>
                  <a:pt x="1350757" y="1466850"/>
                </a:lnTo>
                <a:cubicBezTo>
                  <a:pt x="1155058" y="1416168"/>
                  <a:pt x="609733" y="1565448"/>
                  <a:pt x="244480" y="1466850"/>
                </a:cubicBezTo>
                <a:cubicBezTo>
                  <a:pt x="104843" y="1466831"/>
                  <a:pt x="10398" y="1336065"/>
                  <a:pt x="0" y="1222370"/>
                </a:cubicBezTo>
                <a:cubicBezTo>
                  <a:pt x="27351" y="1120118"/>
                  <a:pt x="45862" y="726664"/>
                  <a:pt x="0" y="611188"/>
                </a:cubicBezTo>
                <a:cubicBezTo>
                  <a:pt x="-186906" y="535133"/>
                  <a:pt x="-357149" y="519876"/>
                  <a:pt x="-429784" y="483708"/>
                </a:cubicBezTo>
                <a:cubicBezTo>
                  <a:pt x="-299970" y="368703"/>
                  <a:pt x="-141545" y="329662"/>
                  <a:pt x="0" y="244475"/>
                </a:cubicBezTo>
                <a:lnTo>
                  <a:pt x="0" y="244480"/>
                </a:lnTo>
                <a:close/>
              </a:path>
              <a:path w="8104541" h="1466850" stroke="0" extrusionOk="0">
                <a:moveTo>
                  <a:pt x="0" y="244480"/>
                </a:moveTo>
                <a:cubicBezTo>
                  <a:pt x="-12630" y="131055"/>
                  <a:pt x="126714" y="-11671"/>
                  <a:pt x="244480" y="0"/>
                </a:cubicBezTo>
                <a:cubicBezTo>
                  <a:pt x="523324" y="10785"/>
                  <a:pt x="875024" y="92872"/>
                  <a:pt x="1350757" y="0"/>
                </a:cubicBezTo>
                <a:lnTo>
                  <a:pt x="1350757" y="0"/>
                </a:lnTo>
                <a:cubicBezTo>
                  <a:pt x="2069381" y="-29929"/>
                  <a:pt x="2640298" y="-87481"/>
                  <a:pt x="3376892" y="0"/>
                </a:cubicBezTo>
                <a:cubicBezTo>
                  <a:pt x="5482401" y="-134364"/>
                  <a:pt x="6157233" y="130381"/>
                  <a:pt x="7860061" y="0"/>
                </a:cubicBezTo>
                <a:cubicBezTo>
                  <a:pt x="7988134" y="-16382"/>
                  <a:pt x="8118116" y="98934"/>
                  <a:pt x="8104541" y="244480"/>
                </a:cubicBezTo>
                <a:lnTo>
                  <a:pt x="8104541" y="244475"/>
                </a:lnTo>
                <a:lnTo>
                  <a:pt x="8104541" y="244475"/>
                </a:lnTo>
                <a:cubicBezTo>
                  <a:pt x="8110222" y="350187"/>
                  <a:pt x="8122784" y="519404"/>
                  <a:pt x="8104541" y="611188"/>
                </a:cubicBezTo>
                <a:cubicBezTo>
                  <a:pt x="8158137" y="839075"/>
                  <a:pt x="8087026" y="1045691"/>
                  <a:pt x="8104541" y="1222370"/>
                </a:cubicBezTo>
                <a:cubicBezTo>
                  <a:pt x="8121172" y="1355579"/>
                  <a:pt x="7971468" y="1473692"/>
                  <a:pt x="7860061" y="1466850"/>
                </a:cubicBezTo>
                <a:cubicBezTo>
                  <a:pt x="6303658" y="1429091"/>
                  <a:pt x="5003561" y="1517348"/>
                  <a:pt x="3376892" y="1466850"/>
                </a:cubicBezTo>
                <a:cubicBezTo>
                  <a:pt x="2459734" y="1297815"/>
                  <a:pt x="2133023" y="1520150"/>
                  <a:pt x="1350757" y="1466850"/>
                </a:cubicBezTo>
                <a:lnTo>
                  <a:pt x="1350757" y="1466850"/>
                </a:lnTo>
                <a:cubicBezTo>
                  <a:pt x="1213088" y="1420859"/>
                  <a:pt x="355358" y="1400667"/>
                  <a:pt x="244480" y="1466850"/>
                </a:cubicBezTo>
                <a:cubicBezTo>
                  <a:pt x="105932" y="1463635"/>
                  <a:pt x="8307" y="1355448"/>
                  <a:pt x="0" y="1222370"/>
                </a:cubicBezTo>
                <a:cubicBezTo>
                  <a:pt x="-46671" y="1103213"/>
                  <a:pt x="-50352" y="847850"/>
                  <a:pt x="0" y="611188"/>
                </a:cubicBezTo>
                <a:cubicBezTo>
                  <a:pt x="-48371" y="614055"/>
                  <a:pt x="-351633" y="521608"/>
                  <a:pt x="-429784" y="483708"/>
                </a:cubicBezTo>
                <a:cubicBezTo>
                  <a:pt x="-262792" y="396373"/>
                  <a:pt x="-183425" y="308635"/>
                  <a:pt x="0" y="244475"/>
                </a:cubicBezTo>
                <a:lnTo>
                  <a:pt x="0" y="244480"/>
                </a:lnTo>
                <a:close/>
              </a:path>
            </a:pathLst>
          </a:custGeom>
          <a:solidFill>
            <a:srgbClr val="F8BAD3">
              <a:alpha val="89000"/>
            </a:srgbClr>
          </a:solidFill>
          <a:ln w="38100">
            <a:solidFill>
              <a:srgbClr val="002060"/>
            </a:solidFill>
            <a:extLst>
              <a:ext uri="{C807C97D-BFC1-408E-A445-0C87EB9F89A2}">
                <ask:lineSketchStyleProps xmlns:ask="http://schemas.microsoft.com/office/drawing/2018/sketchyshapes" xmlns="" sd="2842418190">
                  <a:prstGeom prst="wedgeRoundRectCallout">
                    <a:avLst>
                      <a:gd name="adj1" fmla="val -55303"/>
                      <a:gd name="adj2" fmla="val -1702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Làm thế nào để viết được đoạn văn tưởng tượng thú vị, hấp dẫn?</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21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EB7DA0EF-99B9-4636-9F8E-043955BD66DD}:511"/>
</p:tagLst>
</file>

<file path=ppt/theme/theme1.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119</TotalTime>
  <Words>486</Words>
  <Application>Microsoft Office PowerPoint</Application>
  <PresentationFormat>Widescreen</PresentationFormat>
  <Paragraphs>47</Paragraphs>
  <Slides>15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Baloo</vt:lpstr>
      <vt:lpstr>Calibri</vt:lpstr>
      <vt:lpstr>等线</vt:lpstr>
      <vt:lpstr>Times New Roman</vt:lpstr>
      <vt:lpstr>字魂35号-经典雅黑</vt:lpstr>
      <vt:lpstr>5_Office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29</cp:revision>
  <dcterms:created xsi:type="dcterms:W3CDTF">2023-08-17T06:41:26Z</dcterms:created>
  <dcterms:modified xsi:type="dcterms:W3CDTF">2024-11-07T01:57:34Z</dcterms:modified>
  <cp:category>9Slide.vn</cp:category>
</cp:coreProperties>
</file>