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2A47D-653E-4749-9FFF-C84DC2E9FCA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5A6CA-E9A2-473E-AF18-4AFFD605B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46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63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5A6CA-E9A2-473E-AF18-4AFFD605BA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95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366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76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80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5A6CA-E9A2-473E-AF18-4AFFD605BA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37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5A6CA-E9A2-473E-AF18-4AFFD605BA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48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258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5A6CA-E9A2-473E-AF18-4AFFD605BA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61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5A6CA-E9A2-473E-AF18-4AFFD605BA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5A6CA-E9A2-473E-AF18-4AFFD605BA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0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87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5A6CA-E9A2-473E-AF18-4AFFD605BA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52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5A6CA-E9A2-473E-AF18-4AFFD605BA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96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5A6CA-E9A2-473E-AF18-4AFFD605BA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31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5A6CA-E9A2-473E-AF18-4AFFD605BA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45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34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5A6CA-E9A2-473E-AF18-4AFFD605BA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5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8F24B-0E14-46F3-AD69-CB55947AC61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4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5A6CA-E9A2-473E-AF18-4AFFD605BA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66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15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EBF9-76BA-46B3-8CA4-F376AC1A420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4DBC-3D0A-4F31-8E17-65FC7203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67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EBF9-76BA-46B3-8CA4-F376AC1A420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4DBC-3D0A-4F31-8E17-65FC7203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97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EBF9-76BA-46B3-8CA4-F376AC1A420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4DBC-3D0A-4F31-8E17-65FC7203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42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94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4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EBF9-76BA-46B3-8CA4-F376AC1A420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4DBC-3D0A-4F31-8E17-65FC7203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4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EBF9-76BA-46B3-8CA4-F376AC1A420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4DBC-3D0A-4F31-8E17-65FC7203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EBF9-76BA-46B3-8CA4-F376AC1A420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4DBC-3D0A-4F31-8E17-65FC7203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3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EBF9-76BA-46B3-8CA4-F376AC1A420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4DBC-3D0A-4F31-8E17-65FC7203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0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EBF9-76BA-46B3-8CA4-F376AC1A420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4DBC-3D0A-4F31-8E17-65FC7203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5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EBF9-76BA-46B3-8CA4-F376AC1A420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4DBC-3D0A-4F31-8E17-65FC7203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0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EBF9-76BA-46B3-8CA4-F376AC1A420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4DBC-3D0A-4F31-8E17-65FC7203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1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EBF9-76BA-46B3-8CA4-F376AC1A420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4DBC-3D0A-4F31-8E17-65FC7203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5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EBF9-76BA-46B3-8CA4-F376AC1A420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24DBC-3D0A-4F31-8E17-65FC7203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1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42.gif"/><Relationship Id="rId5" Type="http://schemas.microsoft.com/office/2007/relationships/hdphoto" Target="../media/hdphoto21.wdp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6.wdp"/><Relationship Id="rId18" Type="http://schemas.openxmlformats.org/officeDocument/2006/relationships/image" Target="../media/image12.png"/><Relationship Id="rId3" Type="http://schemas.openxmlformats.org/officeDocument/2006/relationships/audio" Target="../media/media2.mp3"/><Relationship Id="rId7" Type="http://schemas.microsoft.com/office/2007/relationships/hdphoto" Target="../media/hdphoto3.wdp"/><Relationship Id="rId12" Type="http://schemas.openxmlformats.org/officeDocument/2006/relationships/image" Target="../media/image9.png"/><Relationship Id="rId17" Type="http://schemas.microsoft.com/office/2007/relationships/hdphoto" Target="../media/hdphoto8.wdp"/><Relationship Id="rId2" Type="http://schemas.microsoft.com/office/2007/relationships/media" Target="../media/media2.mp3"/><Relationship Id="rId16" Type="http://schemas.openxmlformats.org/officeDocument/2006/relationships/image" Target="../media/image11.png"/><Relationship Id="rId20" Type="http://schemas.openxmlformats.org/officeDocument/2006/relationships/image" Target="../media/image4.png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openxmlformats.org/officeDocument/2006/relationships/notesSlide" Target="../notesSlides/notesSlide3.xml"/><Relationship Id="rId15" Type="http://schemas.microsoft.com/office/2007/relationships/hdphoto" Target="../media/hdphoto7.wdp"/><Relationship Id="rId10" Type="http://schemas.openxmlformats.org/officeDocument/2006/relationships/image" Target="../media/image8.png"/><Relationship Id="rId19" Type="http://schemas.microsoft.com/office/2007/relationships/hdphoto" Target="../media/hdphoto9.wdp"/><Relationship Id="rId4" Type="http://schemas.openxmlformats.org/officeDocument/2006/relationships/slideLayout" Target="../slideLayouts/slideLayout2.xml"/><Relationship Id="rId9" Type="http://schemas.microsoft.com/office/2007/relationships/hdphoto" Target="../media/hdphoto4.wdp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microsoft.com/office/2007/relationships/hdphoto" Target="../media/hdphoto10.wdp"/><Relationship Id="rId4" Type="http://schemas.openxmlformats.org/officeDocument/2006/relationships/audio" Target="../media/audio1.wav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6.wdp"/><Relationship Id="rId18" Type="http://schemas.openxmlformats.org/officeDocument/2006/relationships/image" Target="../media/image20.png"/><Relationship Id="rId3" Type="http://schemas.openxmlformats.org/officeDocument/2006/relationships/audio" Target="../media/media3.mp3"/><Relationship Id="rId21" Type="http://schemas.microsoft.com/office/2007/relationships/hdphoto" Target="../media/hdphoto8.wdp"/><Relationship Id="rId7" Type="http://schemas.microsoft.com/office/2007/relationships/hdphoto" Target="../media/hdphoto5.wdp"/><Relationship Id="rId12" Type="http://schemas.openxmlformats.org/officeDocument/2006/relationships/image" Target="../media/image9.png"/><Relationship Id="rId17" Type="http://schemas.microsoft.com/office/2007/relationships/hdphoto" Target="../media/hdphoto14.wdp"/><Relationship Id="rId2" Type="http://schemas.microsoft.com/office/2007/relationships/media" Target="../media/media3.mp3"/><Relationship Id="rId16" Type="http://schemas.openxmlformats.org/officeDocument/2006/relationships/image" Target="../media/image19.png"/><Relationship Id="rId20" Type="http://schemas.openxmlformats.org/officeDocument/2006/relationships/image" Target="../media/image11.png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11" Type="http://schemas.microsoft.com/office/2007/relationships/hdphoto" Target="../media/hdphoto12.wdp"/><Relationship Id="rId5" Type="http://schemas.openxmlformats.org/officeDocument/2006/relationships/notesSlide" Target="../notesSlides/notesSlide5.xml"/><Relationship Id="rId15" Type="http://schemas.microsoft.com/office/2007/relationships/hdphoto" Target="../media/hdphoto13.wdp"/><Relationship Id="rId10" Type="http://schemas.openxmlformats.org/officeDocument/2006/relationships/image" Target="../media/image17.png"/><Relationship Id="rId19" Type="http://schemas.microsoft.com/office/2007/relationships/hdphoto" Target="../media/hdphoto15.wdp"/><Relationship Id="rId4" Type="http://schemas.openxmlformats.org/officeDocument/2006/relationships/slideLayout" Target="../slideLayouts/slideLayout2.xml"/><Relationship Id="rId9" Type="http://schemas.microsoft.com/office/2007/relationships/hdphoto" Target="../media/hdphoto11.wdp"/><Relationship Id="rId14" Type="http://schemas.openxmlformats.org/officeDocument/2006/relationships/image" Target="../media/image18.png"/><Relationship Id="rId2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11" Type="http://schemas.openxmlformats.org/officeDocument/2006/relationships/image" Target="../media/image21.jpeg"/><Relationship Id="rId5" Type="http://schemas.openxmlformats.org/officeDocument/2006/relationships/audio" Target="../media/audio2.wav"/><Relationship Id="rId10" Type="http://schemas.microsoft.com/office/2007/relationships/hdphoto" Target="../media/hdphoto10.wdp"/><Relationship Id="rId4" Type="http://schemas.openxmlformats.org/officeDocument/2006/relationships/audio" Target="../media/audio1.wav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6.wdp"/><Relationship Id="rId18" Type="http://schemas.openxmlformats.org/officeDocument/2006/relationships/image" Target="../media/image24.png"/><Relationship Id="rId3" Type="http://schemas.openxmlformats.org/officeDocument/2006/relationships/audio" Target="../media/media3.mp3"/><Relationship Id="rId21" Type="http://schemas.microsoft.com/office/2007/relationships/hdphoto" Target="../media/hdphoto19.wdp"/><Relationship Id="rId7" Type="http://schemas.microsoft.com/office/2007/relationships/hdphoto" Target="../media/hdphoto8.wdp"/><Relationship Id="rId12" Type="http://schemas.openxmlformats.org/officeDocument/2006/relationships/image" Target="../media/image22.png"/><Relationship Id="rId17" Type="http://schemas.microsoft.com/office/2007/relationships/hdphoto" Target="../media/hdphoto17.wdp"/><Relationship Id="rId2" Type="http://schemas.microsoft.com/office/2007/relationships/media" Target="../media/media3.mp3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11" Type="http://schemas.microsoft.com/office/2007/relationships/hdphoto" Target="../media/hdphoto3.wdp"/><Relationship Id="rId5" Type="http://schemas.openxmlformats.org/officeDocument/2006/relationships/notesSlide" Target="../notesSlides/notesSlide7.xml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19" Type="http://schemas.microsoft.com/office/2007/relationships/hdphoto" Target="../media/hdphoto18.wdp"/><Relationship Id="rId4" Type="http://schemas.openxmlformats.org/officeDocument/2006/relationships/slideLayout" Target="../slideLayouts/slideLayout2.xml"/><Relationship Id="rId9" Type="http://schemas.microsoft.com/office/2007/relationships/hdphoto" Target="../media/hdphoto5.wdp"/><Relationship Id="rId14" Type="http://schemas.openxmlformats.org/officeDocument/2006/relationships/image" Target="../media/image9.png"/><Relationship Id="rId2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microsoft.com/office/2007/relationships/hdphoto" Target="../media/hdphoto10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microsoft.com/office/2007/relationships/hdphoto" Target="../media/hdphoto18.wdp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media4.mp3"/><Relationship Id="rId7" Type="http://schemas.openxmlformats.org/officeDocument/2006/relationships/image" Target="../media/image26.gif"/><Relationship Id="rId2" Type="http://schemas.microsoft.com/office/2007/relationships/media" Target="../media/media4.mp3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11" Type="http://schemas.microsoft.com/office/2007/relationships/hdphoto" Target="../media/hdphoto20.wdp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27.png"/><Relationship Id="rId4" Type="http://schemas.openxmlformats.org/officeDocument/2006/relationships/slideLayout" Target="../slideLayouts/slideLayout2.xml"/><Relationship Id="rId9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=""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3" y="-2877247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=""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3693110" y="1654928"/>
            <a:ext cx="666713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 KẾT NỐI TRI THỨC VỚI CUỘC SỐNG</a:t>
            </a:r>
          </a:p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=""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5"/>
            <a:ext cx="10095932" cy="1262829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=""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=""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27735" y="1920975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smtClean="0">
                  <a:solidFill>
                    <a:srgbClr val="ED2F6A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ỦY BAN NHÂN DÂN HUYỆN AN LÃO</a:t>
              </a:r>
              <a:endParaRPr lang="en-US" altLang="zh-CN" sz="2000" b="1" noProof="0" smtClean="0">
                <a:solidFill>
                  <a:srgbClr val="ED2F6A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u="sng" noProof="0" smtClean="0">
                  <a:solidFill>
                    <a:srgbClr val="ED2F6A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TRƯỜNG TIỂU HỌC QUANG TRUNG</a:t>
              </a:r>
              <a:endParaRPr kumimoji="0" lang="zh-CN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=""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3854388" y="4008990"/>
            <a:ext cx="6667130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Nhã</a:t>
            </a:r>
          </a:p>
          <a:p>
            <a:pPr algn="ctr"/>
            <a:r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2B</a:t>
            </a:r>
            <a:endParaRPr lang="en-US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734756" y="2652186"/>
            <a:ext cx="5004048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endParaRPr lang="en-US" sz="2800" b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Đọc: Gọi bạn ( tiết 1 + 2)</a:t>
            </a:r>
            <a:endParaRPr lang="zh-CN" altLang="en-US" sz="16600" b="1" spc="300" dirty="0">
              <a:solidFill>
                <a:srgbClr val="00B05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127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505200" y="2966085"/>
            <a:ext cx="7910830" cy="1295400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7"/>
          <p:cNvSpPr/>
          <p:nvPr/>
        </p:nvSpPr>
        <p:spPr>
          <a:xfrm>
            <a:off x="1873593" y="3158147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6"/>
          <p:cNvSpPr/>
          <p:nvPr/>
        </p:nvSpPr>
        <p:spPr>
          <a:xfrm>
            <a:off x="2193050" y="3261097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815797" y="2822865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55570" y="2872105"/>
            <a:ext cx="1539240" cy="14135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 Rounded MT Bold" panose="020F0704030504030204" charset="0"/>
                <a:ea typeface="Arial-Rounded" panose="020B0500000000000000" pitchFamily="34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98609" y="3089910"/>
            <a:ext cx="7176770" cy="10134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 bạn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8952589"/>
      </p:ext>
    </p:extLst>
  </p:cSld>
  <p:clrMapOvr>
    <a:masterClrMapping/>
  </p:clrMapOvr>
  <p:transition advClick="0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85042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Nói về một người bạn của 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3355" y="156845"/>
            <a:ext cx="1478280" cy="89916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286000" y="1694180"/>
            <a:ext cx="7014845" cy="270764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Bạn em tên là gì?</a:t>
            </a:r>
          </a:p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Em chơi với bạn từ khi nào?</a:t>
            </a:r>
          </a:p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Em và bạn ấy thường làm gì?</a:t>
            </a:r>
          </a:p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Em thích nhất điều gì ở bạn ấy?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81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Gọi bạn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25450" y="1417955"/>
            <a:ext cx="576503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Tự xa xưa thuở nào,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 xanh sâu thẳm.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Đôi bạn sống bên nhau,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Bê Vàng và Dê Trắng.</a:t>
            </a:r>
          </a:p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Một năm, trời hạn hán,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Suối cạn, cỏ héo khô.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Lấy gì nuôi đôi bạn,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Chờ mưa đến bao giờ?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6182360" y="1390523"/>
            <a:ext cx="60096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 thang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nẻo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</p:txBody>
      </p:sp>
      <p:sp>
        <p:nvSpPr>
          <p:cNvPr id="10" name="Cloud 9"/>
          <p:cNvSpPr/>
          <p:nvPr/>
        </p:nvSpPr>
        <p:spPr>
          <a:xfrm>
            <a:off x="8001000" y="527685"/>
            <a:ext cx="3399155" cy="81089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Đọc mẫu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496977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Gọi bạn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25450" y="1417955"/>
            <a:ext cx="542671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Tự xa xưa thuở nào,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 xanh sâu thẳm.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Đôi bạn sống bên nhau,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Bê Vàng và Dê Trắng.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Một năm, trời hạn hán,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Suối cạn, cỏ héo khô.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Lấy gì nuôi đôi bạn,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Chờ mưa đến bao giờ?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496560" y="1417955"/>
            <a:ext cx="5250209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 thang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nẻo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48466" y="1935804"/>
            <a:ext cx="709930" cy="0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7371761" y="3403076"/>
            <a:ext cx="801279" cy="292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70442" y="4984512"/>
            <a:ext cx="4930775" cy="582295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đọc từ khó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046308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1299" y="284065"/>
            <a:ext cx="10972800" cy="1143000"/>
          </a:xfrm>
        </p:spPr>
        <p:txBody>
          <a:bodyPr>
            <a:normAutofit/>
          </a:bodyPr>
          <a:lstStyle/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Gọi bạn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25450" y="1417955"/>
            <a:ext cx="542671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Tự xa xưa thuở nào,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 xanh sâu thẳm.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Đôi bạn sống bên nhau,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Bê Vàng và Dê Trắng.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Một năm, trời hạn hán,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Suối cạn, cỏ héo khô.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Lấy gì nuôi đôi bạn,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Chờ mưa đến bao giờ?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496560" y="1417955"/>
            <a:ext cx="5260483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 thang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nẻo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</p:txBody>
      </p:sp>
      <p:sp>
        <p:nvSpPr>
          <p:cNvPr id="10" name="Cloud 9"/>
          <p:cNvSpPr/>
          <p:nvPr/>
        </p:nvSpPr>
        <p:spPr>
          <a:xfrm>
            <a:off x="7221855" y="527685"/>
            <a:ext cx="4857750" cy="81089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Đọc nối tiếp đoạn</a:t>
            </a: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" y="3583940"/>
            <a:ext cx="52705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" y="1105535"/>
            <a:ext cx="52705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960" y="330844"/>
            <a:ext cx="527050" cy="436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822844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4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732190" y="1111198"/>
            <a:ext cx="6916420" cy="1545682"/>
            <a:chOff x="172324" y="1157225"/>
            <a:chExt cx="2109019" cy="1479028"/>
          </a:xfrm>
        </p:grpSpPr>
        <p:sp>
          <p:nvSpPr>
            <p:cNvPr id="43" name="Hexagon 42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8974" y="1369884"/>
              <a:ext cx="1808630" cy="1266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000" b="0" u="none" strike="noStrike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sâu thẳm</a:t>
              </a: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4000" b="0" i="0" u="none" strike="noStrike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rất sâu</a:t>
              </a:r>
              <a:endParaRPr lang="en-US" altLang="vi-VN" sz="40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99510" y="2564044"/>
            <a:ext cx="6916420" cy="1968585"/>
            <a:chOff x="172324" y="1027113"/>
            <a:chExt cx="2109019" cy="1883695"/>
          </a:xfrm>
        </p:grpSpPr>
        <p:sp>
          <p:nvSpPr>
            <p:cNvPr id="8" name="Hexagon 7"/>
            <p:cNvSpPr/>
            <p:nvPr/>
          </p:nvSpPr>
          <p:spPr>
            <a:xfrm>
              <a:off x="172324" y="1157225"/>
              <a:ext cx="2109019" cy="1753583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TextBox 43"/>
            <p:cNvSpPr txBox="1"/>
            <p:nvPr/>
          </p:nvSpPr>
          <p:spPr>
            <a:xfrm>
              <a:off x="291849" y="1027113"/>
              <a:ext cx="1808630" cy="1855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000" b="0" u="none" strike="noStrike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hạn hán</a:t>
              </a: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4000" b="0" i="0" u="none" strike="noStrike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Tình trạng thiếu nước do nắng lâu, không mưa gây ra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82390" y="4507183"/>
            <a:ext cx="6916420" cy="1938992"/>
            <a:chOff x="172324" y="1013782"/>
            <a:chExt cx="2109019" cy="1855377"/>
          </a:xfrm>
        </p:grpSpPr>
        <p:sp>
          <p:nvSpPr>
            <p:cNvPr id="16" name="Hexagon 15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TextBox 43"/>
            <p:cNvSpPr txBox="1"/>
            <p:nvPr/>
          </p:nvSpPr>
          <p:spPr>
            <a:xfrm>
              <a:off x="283688" y="1013782"/>
              <a:ext cx="1964474" cy="1855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000" b="0" u="none" strike="noStrike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lang thang</a:t>
              </a: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4000" b="0" i="0" u="none" strike="noStrike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Đi hết chỗ này đến chỗ khác, không dừng lại ở nơi nào.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13814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Gọi bạn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25450" y="1417955"/>
            <a:ext cx="542671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Tự xa xưa thuở nào,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 xanh sâu thẳm.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Đôi bạn sống bên nhau,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Bê Vàng và Dê Trắng.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Một năm, trời hạn hán,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Suối cạn, cỏ héo khô.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Lấy gì nuôi đôi bạn,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Chờ mưa đến bao giờ?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496560" y="1417955"/>
            <a:ext cx="56098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 thang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nẻo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603740" y="4315145"/>
            <a:ext cx="2588260" cy="2114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2160" y="4728210"/>
            <a:ext cx="3300730" cy="1786255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8074024" y="274955"/>
            <a:ext cx="3605785" cy="106362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Đọc toàn bài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899649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t="50811"/>
          <a:stretch>
            <a:fillRect/>
          </a:stretch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48033" y="1044575"/>
            <a:ext cx="10944520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60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1. Câu chuyện được kể trong bài diễn ra khi nào? Ở đâu?</a:t>
            </a:r>
            <a:endParaRPr lang="en-US" altLang="zh-CN" sz="3600" dirty="0"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505710" y="1508125"/>
            <a:ext cx="10721975" cy="73723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Diễn ra từ thuở xa xưa, trong rừng xanh sâu thẳm</a:t>
            </a:r>
            <a:endParaRPr lang="en-US" altLang="zh-CN" sz="2800" dirty="0"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84982" y="2328105"/>
            <a:ext cx="10303496" cy="679045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20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2. Chuyện gì xảy ra khiến bê vàng phải lang thang tìm cỏ?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793758" y="2819937"/>
            <a:ext cx="9099550" cy="738696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Trời hạn hán, cỏ héo khô</a:t>
            </a:r>
            <a:endParaRPr lang="zh-CN" altLang="en-US" sz="3200" dirty="0"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24460" y="2141220"/>
            <a:ext cx="3204845" cy="2786380"/>
          </a:xfrm>
          <a:prstGeom prst="rect">
            <a:avLst/>
          </a:prstGeom>
        </p:spPr>
      </p:pic>
      <p:sp>
        <p:nvSpPr>
          <p:cNvPr id="2" name="矩形 10"/>
          <p:cNvSpPr/>
          <p:nvPr/>
        </p:nvSpPr>
        <p:spPr>
          <a:xfrm>
            <a:off x="2764790" y="3502025"/>
            <a:ext cx="9312910" cy="84201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20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3. Khi bê vàng quên đường về, dê trắng đã làm gì?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3814445" y="4225925"/>
            <a:ext cx="7915910" cy="742543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Bê trắng chạy khắp nẻo đường gọi và tìm bạn</a:t>
            </a:r>
            <a:endParaRPr lang="zh-CN" altLang="en-US" sz="3600" dirty="0"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4" name="矩形 10"/>
          <p:cNvSpPr/>
          <p:nvPr/>
        </p:nvSpPr>
        <p:spPr>
          <a:xfrm>
            <a:off x="2830830" y="4984750"/>
            <a:ext cx="9210040" cy="79502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60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4. Nêu cảm nghĩ của em về bê vàng và dê trắng?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3656521" y="5780643"/>
            <a:ext cx="7259717" cy="742543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Tình bạn của 2 bạn rất đẹp và đáng quý</a:t>
            </a:r>
            <a:endParaRPr lang="zh-CN" altLang="en-US" sz="3600" dirty="0"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6674" y="269285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3"/>
            <p:cNvSpPr txBox="1"/>
            <p:nvPr/>
          </p:nvSpPr>
          <p:spPr>
            <a:xfrm>
              <a:off x="315731" y="2243748"/>
              <a:ext cx="1711988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Trả lời câu hỏi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69631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/>
      <p:bldP spid="9" grpId="1"/>
      <p:bldP spid="11" grpId="0" bldLvl="0" animBg="1"/>
      <p:bldP spid="11" grpId="1" animBg="1"/>
      <p:bldP spid="12" grpId="0"/>
      <p:bldP spid="12" grpId="1"/>
      <p:bldP spid="2" grpId="0" bldLvl="0" animBg="1"/>
      <p:bldP spid="5" grpId="0"/>
      <p:bldP spid="5" grpId="1"/>
      <p:bldP spid="14" grpId="0" bldLvl="0" animBg="1"/>
      <p:bldP spid="14" grpId="1" animBg="1"/>
      <p:bldP spid="15" grpId="0"/>
      <p:bldP spid="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386241"/>
            <a:ext cx="6172200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 thuộc lòng hai khổ thơ đầu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160820"/>
            <a:ext cx="5174672" cy="4246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Tự xa xưa thuở nào,</a:t>
            </a:r>
            <a:endParaRPr lang="en-US" sz="30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0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Trong rừng xanh sâu thẳm.</a:t>
            </a:r>
            <a:endParaRPr lang="en-US" sz="30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0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Đôi bạn sống bên nhau,</a:t>
            </a:r>
            <a:endParaRPr lang="en-US" sz="30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0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Bê Vàng và Dê Trắng.</a:t>
            </a:r>
            <a:endParaRPr lang="en-US" sz="30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endParaRPr lang="en-US" sz="30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0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Một năm, trời hạn hán,</a:t>
            </a:r>
            <a:endParaRPr lang="en-US" sz="30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0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Suối cạn, cỏ héo khô.</a:t>
            </a:r>
            <a:endParaRPr lang="en-US" sz="30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0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Lấy gì nuôi đôi bạn,</a:t>
            </a:r>
            <a:endParaRPr lang="en-US" sz="30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0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Chờ mưa đến bao giờ?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0" r="100000">
                        <a14:foregroundMark x1="12889" y1="71778" x2="12222" y2="96000"/>
                        <a14:foregroundMark x1="27778" y1="77333" x2="19333" y2="81778"/>
                        <a14:foregroundMark x1="23111" y1="83111" x2="24667" y2="86444"/>
                        <a14:foregroundMark x1="19778" y1="80889" x2="15333" y2="88222"/>
                        <a14:foregroundMark x1="52444" y1="73111" x2="52667" y2="93333"/>
                        <a14:foregroundMark x1="58667" y1="82444" x2="57111" y2="95333"/>
                        <a14:foregroundMark x1="64222" y1="83778" x2="59778" y2="94667"/>
                        <a14:foregroundMark x1="38444" y1="90667" x2="46000" y2="95333"/>
                        <a14:foregroundMark x1="91778" y1="75333" x2="71778" y2="96000"/>
                        <a14:foregroundMark x1="40000" y1="71778" x2="49333" y2="82444"/>
                        <a14:foregroundMark x1="40222" y1="55556" x2="47556" y2="65333"/>
                        <a14:foregroundMark x1="56667" y1="48444" x2="54667" y2="6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594"/>
          <a:stretch>
            <a:fillRect/>
          </a:stretch>
        </p:blipFill>
        <p:spPr>
          <a:xfrm>
            <a:off x="5728855" y="4876800"/>
            <a:ext cx="4114800" cy="1712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3175" y="107677"/>
            <a:ext cx="2057400" cy="1035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53961" y="751512"/>
            <a:ext cx="1824184" cy="12401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8654" y="1167765"/>
            <a:ext cx="5174672" cy="45231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Tự xa xưa thuở nào,</a:t>
            </a:r>
            <a:endParaRPr lang="en-US" sz="32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Trong rừng xanh sâu thẳm.</a:t>
            </a:r>
            <a:endParaRPr lang="en-US" sz="32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Đôi bạn sống bên nhau,</a:t>
            </a:r>
            <a:endParaRPr lang="en-US" sz="32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Bê Vàng và Dê Trắng.</a:t>
            </a:r>
            <a:endParaRPr lang="en-US" sz="32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endParaRPr lang="en-US" sz="32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Một năm, trời hạn hán,</a:t>
            </a:r>
            <a:endParaRPr lang="en-US" sz="32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Suối cạn, cỏ héo khô.</a:t>
            </a:r>
            <a:endParaRPr lang="en-US" sz="32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Lấy gì nuôi đôi bạn,</a:t>
            </a:r>
            <a:endParaRPr lang="en-US" sz="32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Chờ mưa đến bao giờ?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2" name="Rectangle 13"/>
          <p:cNvSpPr/>
          <p:nvPr/>
        </p:nvSpPr>
        <p:spPr>
          <a:xfrm>
            <a:off x="292789" y="1167765"/>
            <a:ext cx="5174672" cy="5169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 còn lấm tấm</a:t>
            </a:r>
          </a:p>
          <a:p>
            <a:pPr>
              <a:defRPr/>
            </a:pP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lẫn màu lá xanh</a:t>
            </a:r>
          </a:p>
          <a:p>
            <a:pPr>
              <a:defRPr/>
            </a:pP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nay bừng lửa thẫm</a:t>
            </a:r>
          </a:p>
          <a:p>
            <a:pPr>
              <a:defRPr/>
            </a:pP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rực cháy trên cành.</a:t>
            </a:r>
          </a:p>
          <a:p>
            <a:pPr>
              <a:defRPr/>
            </a:pP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ơi! Sao mà nhanh!</a:t>
            </a:r>
          </a:p>
          <a:p>
            <a:pPr>
              <a:defRPr/>
            </a:pP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Suối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 nghìn mắt lửa,</a:t>
            </a:r>
          </a:p>
          <a:p>
            <a:pPr>
              <a:defRPr/>
            </a:pP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dãy phố nhà mình,</a:t>
            </a:r>
          </a:p>
          <a:p>
            <a:pPr>
              <a:defRPr/>
            </a:pP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Chờ 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hoa phượng đỏ. </a:t>
            </a:r>
          </a:p>
          <a:p>
            <a:pPr>
              <a:defRPr/>
            </a:pP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875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bldLvl="0" animBg="1"/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72" l="0" r="100000">
                        <a14:foregroundMark x1="22813" y1="9763" x2="22813" y2="9763"/>
                        <a14:foregroundMark x1="27813" y1="14248" x2="27813" y2="14248"/>
                        <a14:foregroundMark x1="19844" y1="10818" x2="19844" y2="10818"/>
                        <a14:foregroundMark x1="18281" y1="12929" x2="18281" y2="12929"/>
                        <a14:foregroundMark x1="20313" y1="14776" x2="20313" y2="14776"/>
                        <a14:foregroundMark x1="18438" y1="8179" x2="18438" y2="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514601"/>
            <a:ext cx="6096000" cy="3609975"/>
          </a:xfrm>
          <a:prstGeom prst="rect">
            <a:avLst/>
          </a:prstGeom>
        </p:spPr>
      </p:pic>
      <p:pic>
        <p:nvPicPr>
          <p:cNvPr id="4" name="TaydukyNhacchuong-Dangcapnhat_48bf (mp3cut.net) (5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877800" y="533400"/>
            <a:ext cx="609600" cy="609600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1905000" y="0"/>
            <a:ext cx="7315200" cy="2514601"/>
          </a:xfrm>
          <a:prstGeom prst="wedgeEllipseCallout">
            <a:avLst>
              <a:gd name="adj1" fmla="val -55681"/>
              <a:gd name="adj2" fmla="val 7407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800" b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Ôn </a:t>
            </a:r>
            <a:r>
              <a:rPr lang="en-US" sz="3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 khởi động: </a:t>
            </a:r>
          </a:p>
          <a:p>
            <a:pPr lvl="0" algn="ctr"/>
            <a:r>
              <a:rPr lang="en-US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 mình ơi chúng ta hãy giúp thầy trò đường tăng trả lời tốt các câu hỏi vượt qua các thử thách để </a:t>
            </a:r>
            <a:r>
              <a:rPr lang="en-US" sz="24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 </a:t>
            </a:r>
            <a:endParaRPr lang="en-US" sz="2400" b="1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400" b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 </a:t>
            </a:r>
            <a:r>
              <a:rPr lang="en-US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Trúc thỉnh kinh nhé</a:t>
            </a:r>
            <a:r>
              <a:rPr lang="en-US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590800"/>
            <a:ext cx="2357489" cy="241935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557020" y="6408420"/>
            <a:ext cx="907732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>
                <a:ln/>
                <a:solidFill>
                  <a:schemeClr val="bg1"/>
                </a:solidFill>
                <a:effectLst/>
              </a:rPr>
              <a:t>Bản quyền thuộc về: FB Hương Thảo - https://www.facebook.com/huongthaoGADT/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1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347" y="77132"/>
            <a:ext cx="2748172" cy="1143000"/>
          </a:xfrm>
        </p:spPr>
        <p:txBody>
          <a:bodyPr>
            <a:normAutofit/>
          </a:bodyPr>
          <a:lstStyle/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Gọi bạn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25450" y="1167765"/>
            <a:ext cx="542671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Tự xa xưa thuở nào,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 xanh sâu thẳm.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Đôi bạn sống bên nhau,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Bê Vàng và Dê Trắng.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Một năm, trời hạn hán,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Suối cạn, cỏ héo khô.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Lấy gì nuôi đôi bạn,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Chờ mưa đến bao giờ?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496560" y="1167765"/>
            <a:ext cx="54267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 thang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nẻo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59345" y="5703570"/>
            <a:ext cx="839724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1. Tìm từ ngữ chỉ tâm trạng của dê trắng khi không thấy bạn trở về?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957079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9376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4890">
                <a:latin typeface="Times New Roman" panose="02020603050405020304" pitchFamily="18" charset="0"/>
                <a:cs typeface="Times New Roman" panose="02020603050405020304" pitchFamily="18" charset="0"/>
              </a:rPr>
              <a:t>2. Đóng vai 1 người bạn trong rừng nói lời an ủi dê trắng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3346450" y="2647315"/>
            <a:ext cx="5913755" cy="247523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Mình biết là dê trắng đang rất buồn và nhớ bê vàng. Bạn đừng buồn nữa nhé! Bê vàng sẽ sớm tìm được đường về thôi.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712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857" l="154" r="99692">
                        <a14:foregroundMark x1="60154" y1="42489" x2="72923" y2="49070"/>
                        <a14:foregroundMark x1="55692" y1="58941" x2="55385" y2="69099"/>
                        <a14:foregroundMark x1="60154" y1="75107" x2="76769" y2="73820"/>
                        <a14:foregroundMark x1="66308" y1="78398" x2="64000" y2="77110"/>
                        <a14:foregroundMark x1="47077" y1="95994" x2="47077" y2="95994"/>
                        <a14:foregroundMark x1="47077" y1="96567" x2="47077" y2="96567"/>
                        <a14:foregroundMark x1="71692" y1="94134" x2="74923" y2="94421"/>
                        <a14:foregroundMark x1="55692" y1="67668" x2="48923" y2="75393"/>
                        <a14:foregroundMark x1="59231" y1="76824" x2="54000" y2="73534"/>
                        <a14:foregroundMark x1="72000" y1="77110" x2="74923" y2="77396"/>
                        <a14:foregroundMark x1="42154" y1="92990" x2="46769" y2="94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3856729"/>
            <a:ext cx="1647457" cy="1771650"/>
          </a:xfrm>
          <a:prstGeom prst="rect">
            <a:avLst/>
          </a:prstGeom>
        </p:spPr>
      </p:pic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1" b="100000" l="0" r="100000">
                        <a14:foregroundMark x1="22803" y1="66602" x2="31829" y2="61914"/>
                        <a14:foregroundMark x1="23990" y1="70313" x2="32304" y2="65039"/>
                        <a14:foregroundMark x1="30641" y1="57031" x2="31591" y2="59375"/>
                        <a14:foregroundMark x1="37055" y1="57227" x2="39430" y2="56250"/>
                        <a14:foregroundMark x1="39430" y1="56250" x2="39430" y2="56250"/>
                        <a14:foregroundMark x1="37055" y1="63477" x2="43230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4163548"/>
            <a:ext cx="1503759" cy="18288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43" b="96457" l="0" r="98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16" y="1752600"/>
            <a:ext cx="3030415" cy="2138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32" b="95548" l="9961" r="90625">
                        <a14:foregroundMark x1="61914" y1="20205" x2="61914" y2="20205"/>
                        <a14:foregroundMark x1="61914" y1="25685" x2="61914" y2="25685"/>
                        <a14:foregroundMark x1="62305" y1="34247" x2="62305" y2="34247"/>
                        <a14:foregroundMark x1="65430" y1="66438" x2="65430" y2="66438"/>
                        <a14:foregroundMark x1="66211" y1="81507" x2="66211" y2="81507"/>
                        <a14:foregroundMark x1="66406" y1="53425" x2="66406" y2="53425"/>
                        <a14:foregroundMark x1="76172" y1="32534" x2="76172" y2="32534"/>
                        <a14:foregroundMark x1="72266" y1="26712" x2="72266" y2="26712"/>
                        <a14:foregroundMark x1="77344" y1="34247" x2="77344" y2="34247"/>
                        <a14:foregroundMark x1="72266" y1="26712" x2="72266" y2="26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17" r="30366"/>
          <a:stretch>
            <a:fillRect/>
          </a:stretch>
        </p:blipFill>
        <p:spPr>
          <a:xfrm>
            <a:off x="5597845" y="4140004"/>
            <a:ext cx="1442090" cy="236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63" b="100000" l="0" r="901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554" y="3997590"/>
            <a:ext cx="1421847" cy="2322350"/>
          </a:xfrm>
          <a:prstGeom prst="rect">
            <a:avLst/>
          </a:prstGeom>
        </p:spPr>
      </p:pic>
      <p:sp>
        <p:nvSpPr>
          <p:cNvPr id="3" name="Flowchart: Connector 2">
            <a:hlinkClick r:id="" action="ppaction://noaction"/>
          </p:cNvPr>
          <p:cNvSpPr/>
          <p:nvPr/>
        </p:nvSpPr>
        <p:spPr>
          <a:xfrm>
            <a:off x="5597845" y="6319940"/>
            <a:ext cx="5334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1</a:t>
            </a: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478" b="100000" l="7083" r="90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06" y="32826"/>
            <a:ext cx="3124200" cy="2616517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564" b="96433" l="1077" r="98077">
                        <a14:foregroundMark x1="81769" y1="39911" x2="82615" y2="41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5828610"/>
            <a:ext cx="1374683" cy="948531"/>
          </a:xfrm>
          <a:prstGeom prst="rect">
            <a:avLst/>
          </a:prstGeom>
        </p:spPr>
      </p:pic>
      <p:sp>
        <p:nvSpPr>
          <p:cNvPr id="4" name="Pentagon 3">
            <a:hlinkClick r:id="" action="ppaction://noaction"/>
          </p:cNvPr>
          <p:cNvSpPr/>
          <p:nvPr/>
        </p:nvSpPr>
        <p:spPr>
          <a:xfrm>
            <a:off x="11277600" y="6449505"/>
            <a:ext cx="914400" cy="32763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TaydukyNhacchuong-Dangcapnhat_48bf (mp3cut.net) (2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-1676400" y="171128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367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939E-6 L 0.00069 -0.35338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76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25 L -3.33333E-6 2.53469E-6 " pathEditMode="relative" rAng="0" ptsTypes="AA">
                                      <p:cBhvr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35985E-6 L 0.43316 -0.00786 " pathEditMode="relative" rAng="0" ptsTypes="AA">
                                      <p:cBhvr>
                                        <p:cTn id="3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904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77453" y="787364"/>
            <a:ext cx="4935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6800" y="1602562"/>
            <a:ext cx="4928323" cy="9706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 tivi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64046" y="1503702"/>
            <a:ext cx="5622688" cy="99404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 đồng hồ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00" y="2787340"/>
            <a:ext cx="4905576" cy="8702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vi-VN" sz="320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en-US" sz="320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cái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 tính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4786" y="2793391"/>
            <a:ext cx="5573667" cy="90191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 quạt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588" y="1577027"/>
            <a:ext cx="650425" cy="5715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670" y="2768391"/>
            <a:ext cx="649634" cy="5708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038" y="1577027"/>
            <a:ext cx="649634" cy="5197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75" y="2734903"/>
            <a:ext cx="649634" cy="570890"/>
          </a:xfrm>
          <a:prstGeom prst="rect">
            <a:avLst/>
          </a:prstGeom>
        </p:spPr>
      </p:pic>
      <p:sp>
        <p:nvSpPr>
          <p:cNvPr id="18" name="Arrow: Right 13">
            <a:hlinkClick r:id="" action="ppaction://noaction"/>
          </p:cNvPr>
          <p:cNvSpPr/>
          <p:nvPr/>
        </p:nvSpPr>
        <p:spPr>
          <a:xfrm rot="10605222" flipH="1">
            <a:off x="11273779" y="6092987"/>
            <a:ext cx="897416" cy="76024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66800" y="220626"/>
            <a:ext cx="10744200" cy="10747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 gì nằm ở trong nhà, Nhìn lên mặt </a:t>
            </a: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 </a:t>
            </a:r>
            <a:endParaRPr lang="en-US" sz="3600" b="1" smtClean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 giờ nào - Là cái gì?</a:t>
            </a:r>
          </a:p>
        </p:txBody>
      </p:sp>
      <p:pic>
        <p:nvPicPr>
          <p:cNvPr id="20" name="Content Placeholder 3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1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71777"/>
            <a:ext cx="7543800" cy="298622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498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3" b="96457" l="0" r="98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72096"/>
            <a:ext cx="2209800" cy="282406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857" l="154" r="99692">
                        <a14:foregroundMark x1="60154" y1="42489" x2="72923" y2="49070"/>
                        <a14:foregroundMark x1="55692" y1="58941" x2="55385" y2="69099"/>
                        <a14:foregroundMark x1="60154" y1="75107" x2="76769" y2="73820"/>
                        <a14:foregroundMark x1="66308" y1="78398" x2="64000" y2="77110"/>
                        <a14:foregroundMark x1="47077" y1="95994" x2="47077" y2="95994"/>
                        <a14:foregroundMark x1="47077" y1="96567" x2="47077" y2="96567"/>
                        <a14:foregroundMark x1="71692" y1="94134" x2="74923" y2="94421"/>
                        <a14:foregroundMark x1="55692" y1="67668" x2="48923" y2="75393"/>
                        <a14:foregroundMark x1="59231" y1="76824" x2="54000" y2="73534"/>
                        <a14:foregroundMark x1="72000" y1="77110" x2="74923" y2="77396"/>
                        <a14:foregroundMark x1="42154" y1="92990" x2="46769" y2="94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652">
            <a:off x="2072846" y="4185691"/>
            <a:ext cx="1426310" cy="183986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91" b="100000" l="0" r="100000">
                        <a14:foregroundMark x1="22803" y1="66602" x2="31829" y2="61914"/>
                        <a14:foregroundMark x1="23990" y1="70313" x2="32304" y2="65039"/>
                        <a14:foregroundMark x1="30641" y1="57031" x2="31591" y2="59375"/>
                        <a14:foregroundMark x1="37055" y1="57227" x2="39430" y2="56250"/>
                        <a14:foregroundMark x1="39430" y1="56250" x2="39430" y2="56250"/>
                        <a14:foregroundMark x1="37055" y1="63477" x2="43230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54" y="4110575"/>
            <a:ext cx="1346950" cy="1971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32" b="95548" l="9961" r="90625">
                        <a14:foregroundMark x1="61914" y1="20205" x2="61914" y2="20205"/>
                        <a14:foregroundMark x1="61914" y1="25685" x2="61914" y2="25685"/>
                        <a14:foregroundMark x1="62305" y1="34247" x2="62305" y2="34247"/>
                        <a14:foregroundMark x1="65430" y1="66438" x2="65430" y2="66438"/>
                        <a14:foregroundMark x1="66211" y1="81507" x2="66211" y2="81507"/>
                        <a14:foregroundMark x1="66406" y1="53425" x2="66406" y2="53425"/>
                        <a14:foregroundMark x1="76172" y1="32534" x2="76172" y2="32534"/>
                        <a14:foregroundMark x1="72266" y1="26712" x2="72266" y2="26712"/>
                        <a14:foregroundMark x1="77344" y1="34247" x2="77344" y2="34247"/>
                        <a14:foregroundMark x1="72266" y1="26712" x2="72266" y2="26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17" r="30366"/>
          <a:stretch>
            <a:fillRect/>
          </a:stretch>
        </p:blipFill>
        <p:spPr>
          <a:xfrm>
            <a:off x="4495800" y="3915448"/>
            <a:ext cx="1213490" cy="2496493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52" b="92777" l="5077" r="91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670970"/>
            <a:ext cx="2859760" cy="2740971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41625" y1="34625" x2="41125" y2="38750"/>
                        <a14:foregroundMark x1="38250" y1="36125" x2="38750" y2="39750"/>
                        <a14:foregroundMark x1="52250" y1="28500" x2="53500" y2="32375"/>
                        <a14:foregroundMark x1="50250" y1="47750" x2="67875" y2="4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422" y="4892626"/>
            <a:ext cx="2005818" cy="2005818"/>
          </a:xfrm>
          <a:prstGeom prst="rect">
            <a:avLst/>
          </a:prstGeom>
        </p:spPr>
      </p:pic>
      <p:sp>
        <p:nvSpPr>
          <p:cNvPr id="2" name="Flowchart: Connector 1">
            <a:hlinkClick r:id="" action="ppaction://noaction"/>
          </p:cNvPr>
          <p:cNvSpPr/>
          <p:nvPr/>
        </p:nvSpPr>
        <p:spPr>
          <a:xfrm>
            <a:off x="2713291" y="6048646"/>
            <a:ext cx="410909" cy="36329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2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852" b="92777" l="5077" r="91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86" y="627243"/>
            <a:ext cx="2091584" cy="2004703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857" l="154" r="99692">
                        <a14:foregroundMark x1="60154" y1="42489" x2="72923" y2="49070"/>
                        <a14:foregroundMark x1="55692" y1="58941" x2="55385" y2="69099"/>
                        <a14:foregroundMark x1="60154" y1="75107" x2="76769" y2="73820"/>
                        <a14:foregroundMark x1="66308" y1="78398" x2="64000" y2="77110"/>
                        <a14:foregroundMark x1="47077" y1="95994" x2="47077" y2="95994"/>
                        <a14:foregroundMark x1="47077" y1="96567" x2="47077" y2="96567"/>
                        <a14:foregroundMark x1="71692" y1="94134" x2="74923" y2="94421"/>
                        <a14:foregroundMark x1="55692" y1="67668" x2="48923" y2="75393"/>
                        <a14:foregroundMark x1="59231" y1="76824" x2="54000" y2="73534"/>
                        <a14:foregroundMark x1="72000" y1="77110" x2="74923" y2="77396"/>
                        <a14:foregroundMark x1="42154" y1="92990" x2="46769" y2="94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652">
            <a:off x="1495752" y="920683"/>
            <a:ext cx="1426310" cy="1839860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478" b="100000" l="7083" r="90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35" t="-1" b="3673"/>
          <a:stretch>
            <a:fillRect/>
          </a:stretch>
        </p:blipFill>
        <p:spPr>
          <a:xfrm>
            <a:off x="4495801" y="-53218"/>
            <a:ext cx="2023171" cy="1834662"/>
          </a:xfrm>
          <a:prstGeom prst="rect">
            <a:avLst/>
          </a:prstGeom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11201400" y="6172200"/>
            <a:ext cx="990600" cy="613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TaydukyNhacchuong-Dangcapnhat_48bf (mp3cut.net) (3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12954000" y="55931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734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47895 L 0.125 0.21601 L -0.125 0.21601 L 3.33333E-6 -0.47895 Z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21832E-6 L 0.33698 -0.5106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0" y="-2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0611E-6 L -0.00799 -0.51896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259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022E-7 L 0.31892 0.46207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23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34783E-6 L 0.55764 0.00716 " pathEditMode="relative" rAng="0" ptsTypes="AA">
                                      <p:cBhvr>
                                        <p:cTn id="6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82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774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1" y="1371599"/>
            <a:ext cx="4244316" cy="103242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 cây đỗ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4601" y="1371599"/>
            <a:ext cx="5105399" cy="103242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 bó đũa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1" y="3010757"/>
            <a:ext cx="5105399" cy="10027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 đỗ con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2982338"/>
            <a:ext cx="4259315" cy="109475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 tích cây đỗ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23" y="1633211"/>
            <a:ext cx="604292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598" y="3335937"/>
            <a:ext cx="603402" cy="6436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25" y="2982339"/>
            <a:ext cx="603557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518" y="1357743"/>
            <a:ext cx="549444" cy="643793"/>
          </a:xfrm>
          <a:prstGeom prst="rect">
            <a:avLst/>
          </a:prstGeom>
        </p:spPr>
      </p:pic>
      <p:sp>
        <p:nvSpPr>
          <p:cNvPr id="14" name="Arrow: Right 13">
            <a:hlinkClick r:id="" action="ppaction://hlinkshowjump?jump=nextslide"/>
          </p:cNvPr>
          <p:cNvSpPr/>
          <p:nvPr/>
        </p:nvSpPr>
        <p:spPr>
          <a:xfrm rot="10605222" flipH="1">
            <a:off x="11279722" y="6302473"/>
            <a:ext cx="862712" cy="5517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8564" y="1371600"/>
            <a:ext cx="6404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5" name="Content Placeholder 3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1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738" y="4077092"/>
            <a:ext cx="7404662" cy="2964259"/>
          </a:xfrm>
        </p:spPr>
      </p:pic>
      <p:sp>
        <p:nvSpPr>
          <p:cNvPr id="16" name="Rounded Rectangle 15"/>
          <p:cNvSpPr/>
          <p:nvPr/>
        </p:nvSpPr>
        <p:spPr>
          <a:xfrm>
            <a:off x="2272738" y="167614"/>
            <a:ext cx="7637950" cy="10462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hình ảnh của câu chuyện gì?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9745" y="4260850"/>
            <a:ext cx="3330575" cy="26174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70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78" b="100000" l="7083" r="90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35" t="-1" b="3673"/>
          <a:stretch>
            <a:fillRect/>
          </a:stretch>
        </p:blipFill>
        <p:spPr>
          <a:xfrm>
            <a:off x="7467601" y="-381000"/>
            <a:ext cx="2023171" cy="183466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43" b="96457" l="0" r="98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32" y="3598703"/>
            <a:ext cx="2080769" cy="2591409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857" l="154" r="99692">
                        <a14:foregroundMark x1="60154" y1="42489" x2="72923" y2="49070"/>
                        <a14:foregroundMark x1="55692" y1="58941" x2="55385" y2="69099"/>
                        <a14:foregroundMark x1="60154" y1="75107" x2="76769" y2="73820"/>
                        <a14:foregroundMark x1="66308" y1="78398" x2="64000" y2="77110"/>
                        <a14:foregroundMark x1="47077" y1="95994" x2="47077" y2="95994"/>
                        <a14:foregroundMark x1="47077" y1="96567" x2="47077" y2="96567"/>
                        <a14:foregroundMark x1="71692" y1="94134" x2="74923" y2="94421"/>
                        <a14:foregroundMark x1="55692" y1="67668" x2="48923" y2="75393"/>
                        <a14:foregroundMark x1="59231" y1="76824" x2="54000" y2="73534"/>
                        <a14:foregroundMark x1="72000" y1="77110" x2="74923" y2="77396"/>
                        <a14:foregroundMark x1="42154" y1="92990" x2="46769" y2="94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652">
            <a:off x="1495821" y="5086350"/>
            <a:ext cx="1647457" cy="177165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91" b="100000" l="0" r="100000">
                        <a14:foregroundMark x1="22803" y1="66602" x2="31829" y2="61914"/>
                        <a14:foregroundMark x1="23990" y1="70313" x2="32304" y2="65039"/>
                        <a14:foregroundMark x1="30641" y1="57031" x2="31591" y2="59375"/>
                        <a14:foregroundMark x1="37055" y1="57227" x2="39430" y2="56250"/>
                        <a14:foregroundMark x1="39430" y1="56250" x2="39430" y2="56250"/>
                        <a14:foregroundMark x1="37055" y1="63477" x2="43230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921" y="3962401"/>
            <a:ext cx="1503759" cy="2201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32" b="95548" l="9961" r="90625">
                        <a14:foregroundMark x1="61914" y1="20205" x2="61914" y2="20205"/>
                        <a14:foregroundMark x1="61914" y1="25685" x2="61914" y2="25685"/>
                        <a14:foregroundMark x1="62305" y1="34247" x2="62305" y2="34247"/>
                        <a14:foregroundMark x1="65430" y1="66438" x2="65430" y2="66438"/>
                        <a14:foregroundMark x1="66211" y1="81507" x2="66211" y2="81507"/>
                        <a14:foregroundMark x1="66406" y1="53425" x2="66406" y2="53425"/>
                        <a14:foregroundMark x1="76172" y1="32534" x2="76172" y2="32534"/>
                        <a14:foregroundMark x1="72266" y1="26712" x2="72266" y2="26712"/>
                        <a14:foregroundMark x1="77344" y1="34247" x2="77344" y2="34247"/>
                        <a14:foregroundMark x1="72266" y1="26712" x2="72266" y2="26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17" r="30366"/>
          <a:stretch>
            <a:fillRect/>
          </a:stretch>
        </p:blipFill>
        <p:spPr>
          <a:xfrm>
            <a:off x="3962400" y="4114801"/>
            <a:ext cx="995814" cy="20486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4250" b="98000" l="3750" r="99250">
                        <a14:foregroundMark x1="58500" y1="47417" x2="58500" y2="47417"/>
                        <a14:foregroundMark x1="60833" y1="50167" x2="60833" y2="50167"/>
                        <a14:foregroundMark x1="36167" y1="45833" x2="38083" y2="4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" t="29803" r="11761" b="26010"/>
          <a:stretch>
            <a:fillRect/>
          </a:stretch>
        </p:blipFill>
        <p:spPr>
          <a:xfrm>
            <a:off x="5175891" y="4894406"/>
            <a:ext cx="1639415" cy="826782"/>
          </a:xfrm>
          <a:prstGeom prst="rect">
            <a:avLst/>
          </a:prstGeom>
        </p:spPr>
      </p:pic>
      <p:sp>
        <p:nvSpPr>
          <p:cNvPr id="11" name="Oval 10">
            <a:hlinkClick r:id="" action="ppaction://noaction"/>
          </p:cNvPr>
          <p:cNvSpPr/>
          <p:nvPr/>
        </p:nvSpPr>
        <p:spPr>
          <a:xfrm>
            <a:off x="2144039" y="2781300"/>
            <a:ext cx="618394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470" b="91288" l="2667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3324078"/>
            <a:ext cx="4242955" cy="1866900"/>
          </a:xfrm>
          <a:prstGeom prst="rect">
            <a:avLst/>
          </a:prstGeom>
        </p:spPr>
      </p:pic>
      <p:pic>
        <p:nvPicPr>
          <p:cNvPr id="13" name="Picture 2" descr="https://pic.pikbest.com/01/09/84/24j888piCdgZ.jpg!bw800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0374" b="83707" l="25500" r="4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86" t="53044" r="57649" b="13746"/>
          <a:stretch>
            <a:fillRect/>
          </a:stretch>
        </p:blipFill>
        <p:spPr bwMode="auto">
          <a:xfrm>
            <a:off x="9220200" y="2372815"/>
            <a:ext cx="916438" cy="19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11125200" y="6163472"/>
            <a:ext cx="992638" cy="591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TaydukyNhacchuong-Dangcapnhat_48bf (mp3cut.net) (3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-1371600" y="838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046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9991E-6 L -0.31667 -0.311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-155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77521E-6 L 0.33889 -0.546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-27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0555 L 0.35868 -0.538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-27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4 -0.29996 L -0.35 0.1995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68 -0.07216 L 0.19218 0.05111 C 0.22552 0.0777 0.27517 0.09435 0.32708 0.09435 C 0.38628 0.09435 0.4335 0.0777 0.46684 0.05111 L 0.62569 -0.07216 " pathEditMode="relative" rAng="0" ptsTypes="FffFF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1" y="8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77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1200" y="1924981"/>
            <a:ext cx="9372600" cy="211361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 anh em</a:t>
            </a:r>
            <a:endParaRPr lang="vi-VN" sz="60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Arrow: Right 23">
            <a:hlinkClick r:id="" action="ppaction://hlinkshowjump?jump=nextslide"/>
          </p:cNvPr>
          <p:cNvSpPr/>
          <p:nvPr/>
        </p:nvSpPr>
        <p:spPr>
          <a:xfrm rot="10605222" flipH="1">
            <a:off x="11206127" y="6273611"/>
            <a:ext cx="970114" cy="5841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70" b="91288" l="2667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499" y="5256928"/>
            <a:ext cx="5682871" cy="1866900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1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486" y="4267200"/>
            <a:ext cx="4175012" cy="2228874"/>
          </a:xfrm>
        </p:spPr>
      </p:pic>
      <p:sp>
        <p:nvSpPr>
          <p:cNvPr id="18" name="Rounded Rectangle 17"/>
          <p:cNvSpPr/>
          <p:nvPr/>
        </p:nvSpPr>
        <p:spPr>
          <a:xfrm>
            <a:off x="2385808" y="76200"/>
            <a:ext cx="8747248" cy="13577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 câu chuyện Câu chuyện bó đũa, gia đình đó có mấy anh em?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290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ydukyNhacchuong-Dangcapnhat_48bf (mp3cut.net) (4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1447800" y="1458503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00" y="152400"/>
            <a:ext cx="5410200" cy="34944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1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674" y="3810000"/>
            <a:ext cx="6553199" cy="2795466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208818" y="152400"/>
            <a:ext cx="3962400" cy="3494497"/>
          </a:xfrm>
          <a:prstGeom prst="wedgeEllipseCallout">
            <a:avLst>
              <a:gd name="adj1" fmla="val -71532"/>
              <a:gd name="adj2" fmla="val 2681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CHÚC MỪNG THẦY TRÒ ĐƯỜNG TĂNG ĐÃ VƯỢT QUA THỬ THÁCH LẤY CHÂN KINH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2" b="98182" l="0" r="100000">
                        <a14:foregroundMark x1="40385" y1="17045" x2="43462" y2="88864"/>
                        <a14:foregroundMark x1="35385" y1="24318" x2="30000" y2="46591"/>
                        <a14:foregroundMark x1="72308" y1="18409" x2="61154" y2="81136"/>
                        <a14:foregroundMark x1="67308" y1="69318" x2="82308" y2="81136"/>
                        <a14:foregroundMark x1="72308" y1="74318" x2="70000" y2="87273"/>
                        <a14:foregroundMark x1="18846" y1="75682" x2="52308" y2="90909"/>
                        <a14:foregroundMark x1="16538" y1="82273" x2="26538" y2="82500"/>
                        <a14:foregroundMark x1="45000" y1="73864" x2="61923" y2="73864"/>
                        <a14:foregroundMark x1="31923" y1="52045" x2="25769" y2="58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282535"/>
            <a:ext cx="2476500" cy="4191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644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BFE0CA1-B8DA-43C7-9EE6-7541673DF11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2B.Đọc.Gọi bạn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873309-B099-4A3A-B608-8058595B1F21}:26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0D9A08-903E-4A4F-9DE4-559F0685DC02}:26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0129C9-F486-4083-8602-3377D487CC45}:26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E806BB-2ECB-4DE2-ADA6-89E1A6E9A605}:2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A8DE23-B553-4721-9FAE-3A47F301DE7B}:26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A4C3CA-5E75-4FD2-BEAE-EA48084A8DCF}:27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5DFF40-5670-4DA1-BF6F-0A6CC3477D86}:27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79F5EF-9491-42B1-B4C6-D29C4C01056F}:27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F1AB60-6632-40B3-8828-B9B48D850C8C}:27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58307D-0745-4354-8ACF-74DD74089A78}:2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EA4FCD-EBB2-4650-AE9E-81213545A08F}:27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90415A-D60F-40A7-B16F-73DFFDF0F2E1}:2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F964D3-A3F3-46F2-804F-5EAA5995CD61}:27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4D7EAE-F935-40BE-AF94-FC8642AC9215}:2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51CDE8-BF31-44F3-B764-407C12B0A7F9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C862AD-6B84-4BDA-A41D-95506CFEC082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A1397B-623A-4C8F-9D2F-932CC9C936AE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15DCC1-4B0B-4F0F-8DFF-D1D18B42B9E5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5A7C97-740A-4EAD-97DA-7C32D42E6417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8CC577-1A98-4C6B-9D21-74D13B4DB353}:2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36E289-9089-46E4-A7CB-8EEEFDC4D545}:2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1095</Words>
  <Application>Microsoft Office PowerPoint</Application>
  <PresentationFormat>Widescreen</PresentationFormat>
  <Paragraphs>194</Paragraphs>
  <Slides>21</Slides>
  <Notes>21</Notes>
  <HiddenSlides>0</HiddenSlides>
  <MMClips>5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Times New Roman</vt:lpstr>
      <vt:lpstr>汉仪黑荔枝体简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Nói về một người bạn của em</vt:lpstr>
      <vt:lpstr>Gọi bạn</vt:lpstr>
      <vt:lpstr>Gọi bạn</vt:lpstr>
      <vt:lpstr>Gọi bạn</vt:lpstr>
      <vt:lpstr>PowerPoint Presentation</vt:lpstr>
      <vt:lpstr>Gọi bạn</vt:lpstr>
      <vt:lpstr>PowerPoint Presentation</vt:lpstr>
      <vt:lpstr>PowerPoint Presentation</vt:lpstr>
      <vt:lpstr>Gọi bạn</vt:lpstr>
      <vt:lpstr>2. Đóng vai 1 người bạn trong rừng nói lời an ủi dê trắng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2B.Đọc.Gọi bạn</dc:title>
  <dc:creator>STD_NHA</dc:creator>
  <cp:lastModifiedBy>STD_NHA</cp:lastModifiedBy>
  <cp:revision>6</cp:revision>
  <dcterms:created xsi:type="dcterms:W3CDTF">2024-11-05T07:57:31Z</dcterms:created>
  <dcterms:modified xsi:type="dcterms:W3CDTF">2024-11-05T08:48:44Z</dcterms:modified>
</cp:coreProperties>
</file>