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85" r:id="rId3"/>
    <p:sldId id="366" r:id="rId4"/>
    <p:sldId id="364" r:id="rId5"/>
    <p:sldId id="287" r:id="rId6"/>
    <p:sldId id="359" r:id="rId7"/>
    <p:sldId id="346" r:id="rId8"/>
    <p:sldId id="347" r:id="rId9"/>
    <p:sldId id="361" r:id="rId10"/>
    <p:sldId id="348" r:id="rId11"/>
    <p:sldId id="350" r:id="rId12"/>
    <p:sldId id="274" r:id="rId13"/>
    <p:sldId id="269" r:id="rId14"/>
    <p:sldId id="367" r:id="rId15"/>
    <p:sldId id="360" r:id="rId16"/>
    <p:sldId id="365" r:id="rId17"/>
    <p:sldId id="352" r:id="rId18"/>
    <p:sldId id="270" r:id="rId19"/>
    <p:sldId id="263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8CD50E-BE8A-4882-9D39-A29A914A125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62CF22-BDFD-4FC5-A6A0-1B240F96C352}">
      <dgm:prSet custT="1"/>
      <dgm:spPr>
        <a:ln w="38100">
          <a:solidFill>
            <a:srgbClr val="FF0000"/>
          </a:solidFill>
          <a:prstDash val="lgDashDotDot"/>
        </a:ln>
      </dgm:spPr>
      <dgm:t>
        <a:bodyPr/>
        <a:lstStyle/>
        <a:p>
          <a:r>
            <a:rPr lang="en-US" sz="5400" dirty="0" err="1">
              <a:solidFill>
                <a:srgbClr val="FFFF00"/>
              </a:solidFill>
              <a:latin typeface="Nunito Black" pitchFamily="2" charset="0"/>
            </a:rPr>
            <a:t>Vận</a:t>
          </a:r>
          <a:r>
            <a:rPr lang="en-US" sz="5400" dirty="0">
              <a:solidFill>
                <a:srgbClr val="FFFF00"/>
              </a:solidFill>
              <a:latin typeface="Nunito Black" pitchFamily="2" charset="0"/>
            </a:rPr>
            <a:t> </a:t>
          </a:r>
          <a:r>
            <a:rPr lang="en-US" sz="5400" dirty="0" err="1">
              <a:solidFill>
                <a:srgbClr val="FFFF00"/>
              </a:solidFill>
              <a:latin typeface="Nunito Black" pitchFamily="2" charset="0"/>
            </a:rPr>
            <a:t>dụng</a:t>
          </a:r>
          <a:endParaRPr lang="en-US" sz="5400" dirty="0">
            <a:solidFill>
              <a:srgbClr val="FFFF00"/>
            </a:solidFill>
            <a:latin typeface="Nunito Black" pitchFamily="2" charset="0"/>
          </a:endParaRPr>
        </a:p>
      </dgm:t>
    </dgm:pt>
    <dgm:pt modelId="{05194061-5919-41D2-A049-0A1F0D26241E}" type="parTrans" cxnId="{23890E2A-1181-4872-9944-FB0D4F6125A1}">
      <dgm:prSet/>
      <dgm:spPr/>
      <dgm:t>
        <a:bodyPr/>
        <a:lstStyle/>
        <a:p>
          <a:endParaRPr lang="en-US"/>
        </a:p>
      </dgm:t>
    </dgm:pt>
    <dgm:pt modelId="{EDECAF24-35A5-43EC-84D0-B5F98CEE91EC}" type="sibTrans" cxnId="{23890E2A-1181-4872-9944-FB0D4F6125A1}">
      <dgm:prSet/>
      <dgm:spPr/>
      <dgm:t>
        <a:bodyPr/>
        <a:lstStyle/>
        <a:p>
          <a:endParaRPr lang="en-US"/>
        </a:p>
      </dgm:t>
    </dgm:pt>
    <dgm:pt modelId="{B3E59994-75C9-4F2E-BB01-BCB2A9787CF1}" type="pres">
      <dgm:prSet presAssocID="{098CD50E-BE8A-4882-9D39-A29A914A125D}" presName="linear" presStyleCnt="0">
        <dgm:presLayoutVars>
          <dgm:dir/>
          <dgm:animLvl val="lvl"/>
          <dgm:resizeHandles val="exact"/>
        </dgm:presLayoutVars>
      </dgm:prSet>
      <dgm:spPr/>
    </dgm:pt>
    <dgm:pt modelId="{116CC6D6-F625-4F9E-A3C0-9E1B022632C4}" type="pres">
      <dgm:prSet presAssocID="{9462CF22-BDFD-4FC5-A6A0-1B240F96C352}" presName="parentLin" presStyleCnt="0"/>
      <dgm:spPr/>
    </dgm:pt>
    <dgm:pt modelId="{C690493A-6512-40BE-B1B3-42F19A10F946}" type="pres">
      <dgm:prSet presAssocID="{9462CF22-BDFD-4FC5-A6A0-1B240F96C352}" presName="parentLeftMargin" presStyleLbl="node1" presStyleIdx="0" presStyleCnt="1"/>
      <dgm:spPr/>
    </dgm:pt>
    <dgm:pt modelId="{1EFB1785-6ABB-49B3-A475-450C8275CFF0}" type="pres">
      <dgm:prSet presAssocID="{9462CF22-BDFD-4FC5-A6A0-1B240F96C352}" presName="parentText" presStyleLbl="node1" presStyleIdx="0" presStyleCnt="1" custLinFactNeighborX="23059">
        <dgm:presLayoutVars>
          <dgm:chMax val="0"/>
          <dgm:bulletEnabled val="1"/>
        </dgm:presLayoutVars>
      </dgm:prSet>
      <dgm:spPr/>
    </dgm:pt>
    <dgm:pt modelId="{8A227D42-CF43-4E0D-B0D8-D866AF69DD00}" type="pres">
      <dgm:prSet presAssocID="{9462CF22-BDFD-4FC5-A6A0-1B240F96C352}" presName="negativeSpace" presStyleCnt="0"/>
      <dgm:spPr/>
    </dgm:pt>
    <dgm:pt modelId="{90410060-5652-4A16-AC71-EDBC42AB492A}" type="pres">
      <dgm:prSet presAssocID="{9462CF22-BDFD-4FC5-A6A0-1B240F96C352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8CAD112-56A9-425E-8E4F-B8A68D211EA9}" type="presOf" srcId="{098CD50E-BE8A-4882-9D39-A29A914A125D}" destId="{B3E59994-75C9-4F2E-BB01-BCB2A9787CF1}" srcOrd="0" destOrd="0" presId="urn:microsoft.com/office/officeart/2005/8/layout/list1"/>
    <dgm:cxn modelId="{23890E2A-1181-4872-9944-FB0D4F6125A1}" srcId="{098CD50E-BE8A-4882-9D39-A29A914A125D}" destId="{9462CF22-BDFD-4FC5-A6A0-1B240F96C352}" srcOrd="0" destOrd="0" parTransId="{05194061-5919-41D2-A049-0A1F0D26241E}" sibTransId="{EDECAF24-35A5-43EC-84D0-B5F98CEE91EC}"/>
    <dgm:cxn modelId="{885DEDAF-C647-4010-8D43-52AADA1DC308}" type="presOf" srcId="{9462CF22-BDFD-4FC5-A6A0-1B240F96C352}" destId="{1EFB1785-6ABB-49B3-A475-450C8275CFF0}" srcOrd="1" destOrd="0" presId="urn:microsoft.com/office/officeart/2005/8/layout/list1"/>
    <dgm:cxn modelId="{C60C12B7-74E9-46F3-B766-FD16F2C73CD7}" type="presOf" srcId="{9462CF22-BDFD-4FC5-A6A0-1B240F96C352}" destId="{C690493A-6512-40BE-B1B3-42F19A10F946}" srcOrd="0" destOrd="0" presId="urn:microsoft.com/office/officeart/2005/8/layout/list1"/>
    <dgm:cxn modelId="{9D6B9AD9-9E1C-4C82-92E8-C6019EBFEA9F}" type="presParOf" srcId="{B3E59994-75C9-4F2E-BB01-BCB2A9787CF1}" destId="{116CC6D6-F625-4F9E-A3C0-9E1B022632C4}" srcOrd="0" destOrd="0" presId="urn:microsoft.com/office/officeart/2005/8/layout/list1"/>
    <dgm:cxn modelId="{8697F4B8-3528-4A96-8B52-6A37B0CAF2F9}" type="presParOf" srcId="{116CC6D6-F625-4F9E-A3C0-9E1B022632C4}" destId="{C690493A-6512-40BE-B1B3-42F19A10F946}" srcOrd="0" destOrd="0" presId="urn:microsoft.com/office/officeart/2005/8/layout/list1"/>
    <dgm:cxn modelId="{BA4ACEB7-C9F3-434B-A4EF-678949DF1018}" type="presParOf" srcId="{116CC6D6-F625-4F9E-A3C0-9E1B022632C4}" destId="{1EFB1785-6ABB-49B3-A475-450C8275CFF0}" srcOrd="1" destOrd="0" presId="urn:microsoft.com/office/officeart/2005/8/layout/list1"/>
    <dgm:cxn modelId="{73DBACFF-A268-4743-B559-37DC01819385}" type="presParOf" srcId="{B3E59994-75C9-4F2E-BB01-BCB2A9787CF1}" destId="{8A227D42-CF43-4E0D-B0D8-D866AF69DD00}" srcOrd="1" destOrd="0" presId="urn:microsoft.com/office/officeart/2005/8/layout/list1"/>
    <dgm:cxn modelId="{672E8823-701B-4A50-92C3-05AFF1EAA1F7}" type="presParOf" srcId="{B3E59994-75C9-4F2E-BB01-BCB2A9787CF1}" destId="{90410060-5652-4A16-AC71-EDBC42AB492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10060-5652-4A16-AC71-EDBC42AB492A}">
      <dsp:nvSpPr>
        <dsp:cNvPr id="0" name=""/>
        <dsp:cNvSpPr/>
      </dsp:nvSpPr>
      <dsp:spPr>
        <a:xfrm>
          <a:off x="0" y="1573659"/>
          <a:ext cx="4632036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B1785-6ABB-49B3-A475-450C8275CFF0}">
      <dsp:nvSpPr>
        <dsp:cNvPr id="0" name=""/>
        <dsp:cNvSpPr/>
      </dsp:nvSpPr>
      <dsp:spPr>
        <a:xfrm>
          <a:off x="285006" y="614259"/>
          <a:ext cx="3242425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0000"/>
          </a:solidFill>
          <a:prstDash val="lgDashDotDot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2556" tIns="0" rIns="122556" bIns="0" numCol="1" spcCol="1270" anchor="ctr" anchorCtr="0">
          <a:noAutofit/>
        </a:bodyPr>
        <a:lstStyle/>
        <a:p>
          <a:pPr marL="0" lvl="0" indent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>
              <a:solidFill>
                <a:srgbClr val="FFFF00"/>
              </a:solidFill>
              <a:latin typeface="Nunito Black" pitchFamily="2" charset="0"/>
            </a:rPr>
            <a:t>Vận</a:t>
          </a:r>
          <a:r>
            <a:rPr lang="en-US" sz="5400" kern="1200" dirty="0">
              <a:solidFill>
                <a:srgbClr val="FFFF00"/>
              </a:solidFill>
              <a:latin typeface="Nunito Black" pitchFamily="2" charset="0"/>
            </a:rPr>
            <a:t> </a:t>
          </a:r>
          <a:r>
            <a:rPr lang="en-US" sz="5400" kern="1200" dirty="0" err="1">
              <a:solidFill>
                <a:srgbClr val="FFFF00"/>
              </a:solidFill>
              <a:latin typeface="Nunito Black" pitchFamily="2" charset="0"/>
            </a:rPr>
            <a:t>dụng</a:t>
          </a:r>
          <a:endParaRPr lang="en-US" sz="5400" kern="1200" dirty="0">
            <a:solidFill>
              <a:srgbClr val="FFFF00"/>
            </a:solidFill>
            <a:latin typeface="Nunito Black" pitchFamily="2" charset="0"/>
          </a:endParaRPr>
        </a:p>
      </dsp:txBody>
      <dsp:txXfrm>
        <a:off x="378674" y="707927"/>
        <a:ext cx="3055089" cy="17314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46E24-8636-446C-BC14-AE8B5D3A3BA7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33D3E-4AE6-4510-8DFB-00FF0C9F5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0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935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262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D2E83-BF93-41E1-BF38-D922D5494FF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56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5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4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5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8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s://youtu.be/t2-zfIY0C78?si=lH9GLConwDcJuv3n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24D9F50-2AFF-4F43-89EF-36F5DAEA87B3}"/>
              </a:ext>
            </a:extLst>
          </p:cNvPr>
          <p:cNvSpPr txBox="1"/>
          <p:nvPr/>
        </p:nvSpPr>
        <p:spPr>
          <a:xfrm>
            <a:off x="2895600" y="972381"/>
            <a:ext cx="667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F101C-B4A3-A88A-9EC1-A4D97D7318D2}"/>
              </a:ext>
            </a:extLst>
          </p:cNvPr>
          <p:cNvSpPr txBox="1"/>
          <p:nvPr/>
        </p:nvSpPr>
        <p:spPr>
          <a:xfrm>
            <a:off x="2230582" y="320007"/>
            <a:ext cx="8195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14:cNvPr>
              <p14:cNvContentPartPr/>
              <p14:nvPr/>
            </p14:nvContentPartPr>
            <p14:xfrm>
              <a:off x="1171440" y="4219380"/>
              <a:ext cx="240" cy="24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F06E4551-C084-DA54-822B-B633C220FFC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5440" y="4213380"/>
                <a:ext cx="12000" cy="12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Lưu đồ: Hiển thị 6">
            <a:extLst>
              <a:ext uri="{FF2B5EF4-FFF2-40B4-BE49-F238E27FC236}">
                <a16:creationId xmlns:a16="http://schemas.microsoft.com/office/drawing/2014/main" id="{F356E558-61AE-40D0-3495-862349CD55EA}"/>
              </a:ext>
            </a:extLst>
          </p:cNvPr>
          <p:cNvSpPr/>
          <p:nvPr/>
        </p:nvSpPr>
        <p:spPr>
          <a:xfrm>
            <a:off x="1336675" y="1939995"/>
            <a:ext cx="10319422" cy="1397250"/>
          </a:xfrm>
          <a:prstGeom prst="flowChartDisplay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200" b="1" dirty="0">
                <a:solidFill>
                  <a:prstClr val="white"/>
                </a:solidFill>
                <a:latin typeface="#9Slide03 AmpleSoft Bold" panose="020B0604020202020204" charset="0"/>
              </a:rPr>
              <a:t>HOẠT ĐỘNG SẢN XUẤT </a:t>
            </a:r>
          </a:p>
          <a:p>
            <a:pPr algn="ctr" defTabSz="609630"/>
            <a:r>
              <a:rPr lang="en-US" sz="3200" b="1" dirty="0">
                <a:solidFill>
                  <a:prstClr val="white"/>
                </a:solidFill>
                <a:latin typeface="#9Slide03 AmpleSoft Bold" panose="020B0604020202020204" charset="0"/>
              </a:rPr>
              <a:t>THỦ CÔNG VÀ CÔNG NGHIỆP ( TIẾT 1 )</a:t>
            </a:r>
            <a:endParaRPr lang="vi-VN" sz="3200" b="1" dirty="0">
              <a:solidFill>
                <a:prstClr val="white"/>
              </a:solidFill>
              <a:latin typeface="#9Slide03 AmpleSoft Bold" panose="020B0604020202020204" charset="0"/>
            </a:endParaRPr>
          </a:p>
        </p:txBody>
      </p:sp>
      <p:sp>
        <p:nvSpPr>
          <p:cNvPr id="12" name="Hình Bầu dục 11">
            <a:extLst>
              <a:ext uri="{FF2B5EF4-FFF2-40B4-BE49-F238E27FC236}">
                <a16:creationId xmlns:a16="http://schemas.microsoft.com/office/drawing/2014/main" id="{2C47BE86-7D55-9BB3-59FF-D7B4C5EB679E}"/>
              </a:ext>
            </a:extLst>
          </p:cNvPr>
          <p:cNvSpPr/>
          <p:nvPr/>
        </p:nvSpPr>
        <p:spPr>
          <a:xfrm>
            <a:off x="1087342" y="1856600"/>
            <a:ext cx="1825441" cy="1664396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en-US" sz="4000" dirty="0">
                <a:solidFill>
                  <a:prstClr val="white"/>
                </a:solidFill>
                <a:latin typeface="Nunito Black" panose="00000A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BÀI  10</a:t>
            </a:r>
            <a:endParaRPr lang="vi-VN" sz="4000" dirty="0">
              <a:solidFill>
                <a:prstClr val="white"/>
              </a:solidFill>
              <a:latin typeface="Nunito Black" panose="00000A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7" name="Hình ảnh 16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81386720-7682-5C61-7690-60D96365E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39" y="4699001"/>
            <a:ext cx="2759461" cy="2056203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4733BA43-A4BE-6610-8373-1AFEB6E640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3" y="5105400"/>
            <a:ext cx="2794000" cy="19617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C30203-5DD6-4661-8B46-39652C4D0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3200" y="4644134"/>
            <a:ext cx="48768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630">
              <a:spcBef>
                <a:spcPct val="50000"/>
              </a:spcBef>
            </a:pPr>
            <a:r>
              <a:rPr lang="en-US" altLang="en-US" sz="2667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667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667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67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Trần</a:t>
            </a:r>
            <a:r>
              <a:rPr lang="en-US" altLang="en-US" sz="2667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667" b="1" i="1" dirty="0">
                <a:solidFill>
                  <a:srgbClr val="3333CC"/>
                </a:solidFill>
                <a:latin typeface="Times New Roman" panose="02020603050405020304" pitchFamily="18" charset="0"/>
              </a:rPr>
              <a:t> Thu </a:t>
            </a:r>
            <a:r>
              <a:rPr lang="en-US" altLang="en-US" sz="2667" b="1" i="1" dirty="0" err="1">
                <a:solidFill>
                  <a:srgbClr val="3333CC"/>
                </a:solidFill>
                <a:latin typeface="Times New Roman" panose="02020603050405020304" pitchFamily="18" charset="0"/>
              </a:rPr>
              <a:t>Hiền</a:t>
            </a:r>
            <a:endParaRPr lang="en-US" altLang="en-US" sz="2667" b="1" i="1" dirty="0">
              <a:solidFill>
                <a:srgbClr val="33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0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7" grpId="0" animBg="1"/>
      <p:bldP spid="12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8">
            <a:extLst>
              <a:ext uri="{FF2B5EF4-FFF2-40B4-BE49-F238E27FC236}">
                <a16:creationId xmlns:a16="http://schemas.microsoft.com/office/drawing/2014/main" id="{5EFCD617-D0B6-E64C-ED85-6B1C2AE1E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467600" y="0"/>
            <a:ext cx="47244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Hình ảnh 4">
            <a:extLst>
              <a:ext uri="{FF2B5EF4-FFF2-40B4-BE49-F238E27FC236}">
                <a16:creationId xmlns:a16="http://schemas.microsoft.com/office/drawing/2014/main" id="{B05A03F6-3E74-4CE2-9265-AAE22F3FB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75183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12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àm gì để cửa hàng bán đồ thủ công làm ăn phát đạt?">
            <a:extLst>
              <a:ext uri="{FF2B5EF4-FFF2-40B4-BE49-F238E27FC236}">
                <a16:creationId xmlns:a16="http://schemas.microsoft.com/office/drawing/2014/main" id="{7AED49C4-18F9-AF7F-4DFF-57AEA2922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13" y="1"/>
            <a:ext cx="4446482" cy="275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iện đại hóa tranh truyền thống - Báo Người lao động">
            <a:extLst>
              <a:ext uri="{FF2B5EF4-FFF2-40B4-BE49-F238E27FC236}">
                <a16:creationId xmlns:a16="http://schemas.microsoft.com/office/drawing/2014/main" id="{B830199E-FEC1-394C-5927-31806387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7923" y="1"/>
            <a:ext cx="3028376" cy="2752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Rectangle 1045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8" name="Picture 4" descr="Đồ gốm phong thủy Bát Tràng giúp thu tài, thu lộc hiệu quả">
            <a:extLst>
              <a:ext uri="{FF2B5EF4-FFF2-40B4-BE49-F238E27FC236}">
                <a16:creationId xmlns:a16="http://schemas.microsoft.com/office/drawing/2014/main" id="{22EBA621-35AA-A8CF-B1E1-9E8D60E5D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1594" y="0"/>
            <a:ext cx="4550405" cy="3862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Rectangle 1051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0" name="Picture 6" descr="Thổ cẩm Tây Nguyên | Mytour.vn">
            <a:extLst>
              <a:ext uri="{FF2B5EF4-FFF2-40B4-BE49-F238E27FC236}">
                <a16:creationId xmlns:a16="http://schemas.microsoft.com/office/drawing/2014/main" id="{E5E02BD5-F6FE-AE7E-BF3A-1E82A63C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8253" y="3945276"/>
            <a:ext cx="4533747" cy="2912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Bầu dục 15">
            <a:extLst>
              <a:ext uri="{FF2B5EF4-FFF2-40B4-BE49-F238E27FC236}">
                <a16:creationId xmlns:a16="http://schemas.microsoft.com/office/drawing/2014/main" id="{4B535212-118C-4174-B87B-BE63D541CE89}"/>
              </a:ext>
            </a:extLst>
          </p:cNvPr>
          <p:cNvSpPr/>
          <p:nvPr/>
        </p:nvSpPr>
        <p:spPr>
          <a:xfrm>
            <a:off x="0" y="2946235"/>
            <a:ext cx="7360711" cy="384191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dirty="0">
              <a:solidFill>
                <a:srgbClr val="002060"/>
              </a:solidFill>
              <a:latin typeface="#9Slide03 AmpleSoft Bold" panose="020B0604020202020204" charset="0"/>
            </a:endParaRPr>
          </a:p>
          <a:p>
            <a:pPr algn="just" defTabSz="609630"/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67" b="1" dirty="0">
              <a:solidFill>
                <a:srgbClr val="002060"/>
              </a:solidFill>
              <a:latin typeface="Times New Roman" panose="02020603050405020304" pitchFamily="18" charset="0"/>
              <a:ea typeface="Open Sans SemiBold" panose="020B0706030804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91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Oval 1045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77D7019-AC73-BD55-AAF7-E7F0B697B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5" r="20713" b="-3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7ED3BF-C96E-FF6C-05EA-4F9AB0B4DDEE}"/>
              </a:ext>
            </a:extLst>
          </p:cNvPr>
          <p:cNvSpPr txBox="1"/>
          <p:nvPr/>
        </p:nvSpPr>
        <p:spPr>
          <a:xfrm>
            <a:off x="447551" y="2006600"/>
            <a:ext cx="5123783" cy="3181684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just" defTabSz="609630">
              <a:lnSpc>
                <a:spcPct val="90000"/>
              </a:lnSpc>
              <a:spcAft>
                <a:spcPts val="400"/>
              </a:spcAft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D04EE22-19B7-6906-E886-66E242176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52" b="3"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30" name="Picture 6" descr="Tìm Hiểu Về Làng Gốm Bát Tràng Trứ Danh Đất Việt - Klook Blog">
            <a:extLst>
              <a:ext uri="{FF2B5EF4-FFF2-40B4-BE49-F238E27FC236}">
                <a16:creationId xmlns:a16="http://schemas.microsoft.com/office/drawing/2014/main" id="{2887EA87-F56C-D777-34CA-E77428BE0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8" r="27114" b="1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Freeform: Shape 105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15C5900-98D7-CD7F-0B7E-F0BCC6F842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6" r="15124" b="-2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8" name="AutoShape 8" descr="Thổ Cẩm Là Gì? Đặc Trưng Màu Sắc &amp; Hoa Văn Thổ Cẩm Các Dân Tộc » Hải Triều">
            <a:extLst>
              <a:ext uri="{FF2B5EF4-FFF2-40B4-BE49-F238E27FC236}">
                <a16:creationId xmlns:a16="http://schemas.microsoft.com/office/drawing/2014/main" id="{0F71753B-8645-1DC6-83A8-05C770D5DC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1600" y="2239603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Hình ảnh 3">
            <a:extLst>
              <a:ext uri="{FF2B5EF4-FFF2-40B4-BE49-F238E27FC236}">
                <a16:creationId xmlns:a16="http://schemas.microsoft.com/office/drawing/2014/main" id="{2945EFA8-8258-BC16-893F-9B9ED7528D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666" b="65519"/>
          <a:stretch/>
        </p:blipFill>
        <p:spPr>
          <a:xfrm>
            <a:off x="13855" y="0"/>
            <a:ext cx="3210326" cy="1345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977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3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31750"/>
            <a:ext cx="12222480" cy="6920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2" r="48577" b="32019"/>
          <a:stretch/>
        </p:blipFill>
        <p:spPr>
          <a:xfrm>
            <a:off x="4847209" y="-77274"/>
            <a:ext cx="7210601" cy="4778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829" y="-407141"/>
            <a:ext cx="8712941" cy="87129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226" y="4076172"/>
            <a:ext cx="5689584" cy="32003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236196-0A08-455E-96A9-0DF759F924F4}"/>
              </a:ext>
            </a:extLst>
          </p:cNvPr>
          <p:cNvSpPr/>
          <p:nvPr/>
        </p:nvSpPr>
        <p:spPr>
          <a:xfrm>
            <a:off x="6369294" y="1817462"/>
            <a:ext cx="3454152" cy="964431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Thực</a:t>
            </a:r>
            <a:r>
              <a:rPr lang="en-US" sz="5867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 </a:t>
            </a:r>
            <a:r>
              <a:rPr lang="en-US" sz="5867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hành</a:t>
            </a:r>
            <a:endParaRPr lang="en-US" sz="5867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293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D9F780-AC2C-4067-91B0-4F255F9A7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3620"/>
            <a:ext cx="6096000" cy="5050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C1755-4A41-4ABC-A191-7B1F70982120}"/>
              </a:ext>
            </a:extLst>
          </p:cNvPr>
          <p:cNvSpPr txBox="1"/>
          <p:nvPr/>
        </p:nvSpPr>
        <p:spPr>
          <a:xfrm>
            <a:off x="436562" y="6273800"/>
            <a:ext cx="5222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D3A45-AA85-4BCD-80A1-5DCDA0E9A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1036546"/>
            <a:ext cx="5962650" cy="50507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365998-2049-4514-ADB1-1B78535335ED}"/>
              </a:ext>
            </a:extLst>
          </p:cNvPr>
          <p:cNvSpPr txBox="1"/>
          <p:nvPr/>
        </p:nvSpPr>
        <p:spPr>
          <a:xfrm flipH="1">
            <a:off x="6784975" y="6273800"/>
            <a:ext cx="485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Thanh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51EEAA-81D9-4EDA-948A-086CD5BC6D80}"/>
              </a:ext>
            </a:extLst>
          </p:cNvPr>
          <p:cNvSpPr txBox="1"/>
          <p:nvPr/>
        </p:nvSpPr>
        <p:spPr>
          <a:xfrm>
            <a:off x="914400" y="270646"/>
            <a:ext cx="9753600" cy="890016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/>
          <a:p>
            <a:pPr defTabSz="609630">
              <a:lnSpc>
                <a:spcPct val="90000"/>
              </a:lnSpc>
              <a:spcAft>
                <a:spcPts val="400"/>
              </a:spcAft>
            </a:pP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1. 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Kể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tên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một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số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hoạt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động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sản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xuất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thủ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công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ở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địa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phương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em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.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Nêu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tên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sản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phẩm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và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ích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lợi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của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hoạt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động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sản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xuất</a:t>
            </a:r>
            <a:r>
              <a:rPr lang="en-US" sz="2133" b="1" dirty="0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133" b="1" dirty="0" err="1">
                <a:solidFill>
                  <a:srgbClr val="F79646">
                    <a:lumMod val="75000"/>
                  </a:srgbClr>
                </a:solidFill>
                <a:latin typeface="Nunito Black" panose="00000A00000000000000" pitchFamily="2" charset="0"/>
              </a:rPr>
              <a:t>đó</a:t>
            </a:r>
            <a:endParaRPr lang="en-US" sz="2133" dirty="0">
              <a:solidFill>
                <a:srgbClr val="F79646">
                  <a:lumMod val="75000"/>
                </a:srgbClr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A71A56A3-12B1-4C12-ABD8-3D141AED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81" t="10380"/>
          <a:stretch/>
        </p:blipFill>
        <p:spPr>
          <a:xfrm>
            <a:off x="82512" y="132331"/>
            <a:ext cx="891892" cy="771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790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A925F-640F-45CC-A6DA-DA3025D0A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010276" cy="6200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6032F-5512-4732-913D-A9C0409A7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4" y="-1"/>
            <a:ext cx="6010276" cy="6200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EA3085-DE77-45D2-9C91-05D330B52C46}"/>
              </a:ext>
            </a:extLst>
          </p:cNvPr>
          <p:cNvSpPr txBox="1"/>
          <p:nvPr/>
        </p:nvSpPr>
        <p:spPr>
          <a:xfrm>
            <a:off x="1216025" y="6308269"/>
            <a:ext cx="431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B06B8-3EC8-410E-B2B6-005C131464FA}"/>
              </a:ext>
            </a:extLst>
          </p:cNvPr>
          <p:cNvSpPr txBox="1"/>
          <p:nvPr/>
        </p:nvSpPr>
        <p:spPr>
          <a:xfrm>
            <a:off x="6464299" y="6308269"/>
            <a:ext cx="5661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72DC8C-5F56-4456-B87A-78D89026096A}"/>
              </a:ext>
            </a:extLst>
          </p:cNvPr>
          <p:cNvSpPr txBox="1"/>
          <p:nvPr/>
        </p:nvSpPr>
        <p:spPr>
          <a:xfrm>
            <a:off x="891460" y="112332"/>
            <a:ext cx="11217024" cy="1268035"/>
          </a:xfrm>
          <a:prstGeom prst="rect">
            <a:avLst/>
          </a:prstGeom>
        </p:spPr>
        <p:txBody>
          <a:bodyPr vert="horz" lIns="60960" tIns="30480" rIns="60960" bIns="30480" rtlCol="0" anchor="t">
            <a:noAutofit/>
          </a:bodyPr>
          <a:lstStyle/>
          <a:p>
            <a:pPr algn="just" defTabSz="609630">
              <a:lnSpc>
                <a:spcPct val="90000"/>
              </a:lnSpc>
              <a:spcAft>
                <a:spcPts val="400"/>
              </a:spcAft>
              <a:defRPr/>
            </a:pP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2. 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Chúng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ta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nên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làm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gì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để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tiêu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dùng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tiết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kiệm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,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bảo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vệ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môi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trường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trong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các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tình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huống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sau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?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Vì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 </a:t>
            </a:r>
            <a:r>
              <a:rPr lang="en-US" sz="2667" b="1" dirty="0" err="1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sao</a:t>
            </a:r>
            <a:r>
              <a:rPr lang="en-US" sz="2667" b="1" dirty="0">
                <a:solidFill>
                  <a:srgbClr val="FF0000">
                    <a:alpha val="80000"/>
                  </a:srgbClr>
                </a:solidFill>
                <a:latin typeface="Nunito Black" panose="00000A00000000000000" pitchFamily="2" charset="0"/>
              </a:rPr>
              <a:t>?</a:t>
            </a:r>
          </a:p>
        </p:txBody>
      </p:sp>
      <p:pic>
        <p:nvPicPr>
          <p:cNvPr id="3" name="Hình ảnh 11">
            <a:extLst>
              <a:ext uri="{FF2B5EF4-FFF2-40B4-BE49-F238E27FC236}">
                <a16:creationId xmlns:a16="http://schemas.microsoft.com/office/drawing/2014/main" id="{22088EA1-EF30-4EF6-AE43-A1AC940E6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1459" cy="93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57ACC4F-9EF4-45EB-82D2-E3E67FC58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" t="7003" r="4366"/>
          <a:stretch/>
        </p:blipFill>
        <p:spPr>
          <a:xfrm>
            <a:off x="0" y="1051956"/>
            <a:ext cx="6191250" cy="5806044"/>
          </a:xfrm>
          <a:prstGeom prst="rect">
            <a:avLst/>
          </a:prstGeom>
        </p:spPr>
      </p:pic>
      <p:pic>
        <p:nvPicPr>
          <p:cNvPr id="5" name="Hình ảnh 5">
            <a:extLst>
              <a:ext uri="{FF2B5EF4-FFF2-40B4-BE49-F238E27FC236}">
                <a16:creationId xmlns:a16="http://schemas.microsoft.com/office/drawing/2014/main" id="{7D5CCD72-AB2C-48C9-A064-A08A4AE99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58" r="3734" b="1877"/>
          <a:stretch/>
        </p:blipFill>
        <p:spPr>
          <a:xfrm>
            <a:off x="6431824" y="939623"/>
            <a:ext cx="5676660" cy="591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5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Hình ảnh 5">
            <a:extLst>
              <a:ext uri="{FF2B5EF4-FFF2-40B4-BE49-F238E27FC236}">
                <a16:creationId xmlns:a16="http://schemas.microsoft.com/office/drawing/2014/main" id="{A90FEB4C-9E23-832C-197B-8D11CBCCE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8" r="3734" b="1877"/>
          <a:stretch/>
        </p:blipFill>
        <p:spPr>
          <a:xfrm>
            <a:off x="0" y="3394228"/>
            <a:ext cx="5676660" cy="3463772"/>
          </a:xfrm>
          <a:prstGeom prst="rect">
            <a:avLst/>
          </a:prstGeom>
        </p:spPr>
      </p:pic>
      <p:pic>
        <p:nvPicPr>
          <p:cNvPr id="2" name="Hình ảnh 3">
            <a:extLst>
              <a:ext uri="{FF2B5EF4-FFF2-40B4-BE49-F238E27FC236}">
                <a16:creationId xmlns:a16="http://schemas.microsoft.com/office/drawing/2014/main" id="{41E90191-609A-6C90-76D8-8ADA9A513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" t="7003" r="4366"/>
          <a:stretch/>
        </p:blipFill>
        <p:spPr>
          <a:xfrm>
            <a:off x="-3875" y="0"/>
            <a:ext cx="5676660" cy="3394228"/>
          </a:xfrm>
          <a:prstGeom prst="rect">
            <a:avLst/>
          </a:prstGeom>
        </p:spPr>
      </p:pic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ong bóng Ý nghĩ: Hình đám mây 17">
            <a:extLst>
              <a:ext uri="{FF2B5EF4-FFF2-40B4-BE49-F238E27FC236}">
                <a16:creationId xmlns:a16="http://schemas.microsoft.com/office/drawing/2014/main" id="{C1565A2F-FC62-53CA-0E9C-EC9DB2BBE087}"/>
              </a:ext>
            </a:extLst>
          </p:cNvPr>
          <p:cNvSpPr/>
          <p:nvPr/>
        </p:nvSpPr>
        <p:spPr>
          <a:xfrm>
            <a:off x="8897960" y="1271522"/>
            <a:ext cx="3355974" cy="2122706"/>
          </a:xfrm>
          <a:prstGeom prst="cloudCallout">
            <a:avLst>
              <a:gd name="adj1" fmla="val 27237"/>
              <a:gd name="adj2" fmla="val 106544"/>
            </a:avLst>
          </a:prstGeom>
          <a:solidFill>
            <a:srgbClr val="FF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Nếu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sẽ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gì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để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tiêu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dùng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tiết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kiệm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bảo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vệ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môi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?</a:t>
            </a:r>
            <a:endParaRPr lang="vi-VN" sz="2000" dirty="0">
              <a:solidFill>
                <a:prstClr val="white"/>
              </a:solidFill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1953FE81-26E9-D7B4-35AB-C045C4C61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0263" y="4917763"/>
            <a:ext cx="1375611" cy="1923972"/>
          </a:xfrm>
          <a:prstGeom prst="rect">
            <a:avLst/>
          </a:prstGeom>
        </p:spPr>
      </p:pic>
      <p:sp>
        <p:nvSpPr>
          <p:cNvPr id="25" name="Hình chữ nhật: Góc Tròn 7">
            <a:extLst>
              <a:ext uri="{FF2B5EF4-FFF2-40B4-BE49-F238E27FC236}">
                <a16:creationId xmlns:a16="http://schemas.microsoft.com/office/drawing/2014/main" id="{9728BE40-DBF3-B0D0-896F-4157407CD8FD}"/>
              </a:ext>
            </a:extLst>
          </p:cNvPr>
          <p:cNvSpPr/>
          <p:nvPr/>
        </p:nvSpPr>
        <p:spPr>
          <a:xfrm>
            <a:off x="5783786" y="1752118"/>
            <a:ext cx="4539144" cy="13186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133" b="1" dirty="0">
              <a:solidFill>
                <a:srgbClr val="6C80BA"/>
              </a:solidFill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 defTabSz="609630"/>
            <a:r>
              <a:rPr lang="vi-VN" sz="24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Hình</a:t>
            </a:r>
            <a:r>
              <a:rPr lang="vi-VN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</a:t>
            </a:r>
            <a:r>
              <a:rPr lang="vi-VN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r>
              <a:rPr lang="en-US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Không mua quá nhiều sản phẩm </a:t>
            </a:r>
            <a:r>
              <a:rPr lang="en-US" sz="24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giống</a:t>
            </a:r>
            <a:r>
              <a:rPr lang="en-US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nhau</a:t>
            </a:r>
            <a:r>
              <a:rPr lang="en-US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24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vì</a:t>
            </a:r>
            <a:r>
              <a:rPr lang="vi-VN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24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sẽ</a:t>
            </a:r>
            <a:r>
              <a:rPr lang="vi-VN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gây </a:t>
            </a:r>
            <a:r>
              <a:rPr lang="vi-VN" sz="24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lãng</a:t>
            </a:r>
            <a:r>
              <a:rPr lang="vi-VN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24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phí</a:t>
            </a:r>
            <a:r>
              <a:rPr lang="vi-VN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24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tiền</a:t>
            </a:r>
            <a:r>
              <a:rPr lang="vi-VN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2400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bạc</a:t>
            </a:r>
            <a:r>
              <a:rPr lang="vi-VN" sz="2400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ctr" defTabSz="609630"/>
            <a:endParaRPr lang="en-US" sz="2133" b="1" dirty="0">
              <a:solidFill>
                <a:srgbClr val="6C80BA"/>
              </a:solidFill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Hình chữ nhật: Góc Tròn 7">
            <a:extLst>
              <a:ext uri="{FF2B5EF4-FFF2-40B4-BE49-F238E27FC236}">
                <a16:creationId xmlns:a16="http://schemas.microsoft.com/office/drawing/2014/main" id="{4AFF0824-8D56-E70F-83FD-5B1C52A3AA60}"/>
              </a:ext>
            </a:extLst>
          </p:cNvPr>
          <p:cNvSpPr/>
          <p:nvPr/>
        </p:nvSpPr>
        <p:spPr>
          <a:xfrm>
            <a:off x="5953748" y="5110421"/>
            <a:ext cx="4799974" cy="16681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/>
            <a:r>
              <a:rPr lang="vi-VN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Hình 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11</a:t>
            </a:r>
            <a:r>
              <a:rPr lang="vi-VN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vi-VN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Chúng ta nên mua rổ làm bằng mây tre. Vì chúng được làm từ thiên nhiên nên rất thân thiện với môi trường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và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bảo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tồn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nghề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truyền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thống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tốt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133" b="1" dirty="0" err="1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hơn</a:t>
            </a:r>
            <a:r>
              <a:rPr lang="en-US" sz="2133" b="1" dirty="0">
                <a:solidFill>
                  <a:srgbClr val="6C80BA"/>
                </a:solidFill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281A0-7A48-413E-BC0B-19ACC04ED411}"/>
              </a:ext>
            </a:extLst>
          </p:cNvPr>
          <p:cNvSpPr txBox="1"/>
          <p:nvPr/>
        </p:nvSpPr>
        <p:spPr>
          <a:xfrm>
            <a:off x="5903779" y="143356"/>
            <a:ext cx="6002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TH1: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145CC-8249-4E71-A4B9-FA102B72A135}"/>
              </a:ext>
            </a:extLst>
          </p:cNvPr>
          <p:cNvSpPr txBox="1"/>
          <p:nvPr/>
        </p:nvSpPr>
        <p:spPr>
          <a:xfrm>
            <a:off x="5953748" y="3155164"/>
            <a:ext cx="6002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TH2: 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0963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5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5" grpId="0" animBg="1"/>
      <p:bldP spid="26" grpId="0" animBg="1"/>
      <p:bldP spid="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2056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6" name="Rectangle 2058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77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0" name="Picture 2" descr="Thái Bình Có 11 hợp tác xã thuộc lĩnh vực công nghiệp - tiểu thủ công  nghiệp đang hoạt động">
            <a:extLst>
              <a:ext uri="{FF2B5EF4-FFF2-40B4-BE49-F238E27FC236}">
                <a16:creationId xmlns:a16="http://schemas.microsoft.com/office/drawing/2014/main" id="{C03D7146-0F52-261F-3805-B10440A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26" y="391073"/>
            <a:ext cx="4011834" cy="2728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67" name="Rectangle 2060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D77F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8" name="Rectangle 2062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2" name="Picture 4" descr="Người phụ nữ Mường gìn giữ nghề dệt vải thổ cẩm truyền thống | baotintuc.vn">
            <a:extLst>
              <a:ext uri="{FF2B5EF4-FFF2-40B4-BE49-F238E27FC236}">
                <a16:creationId xmlns:a16="http://schemas.microsoft.com/office/drawing/2014/main" id="{ED34B47C-1757-D4D5-7907-C13B72AA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126" y="3589867"/>
            <a:ext cx="4301589" cy="2774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2A623F1-0818-DFE2-223E-44BF0F80A0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46"/>
          <a:stretch/>
        </p:blipFill>
        <p:spPr>
          <a:xfrm>
            <a:off x="5008337" y="497976"/>
            <a:ext cx="6714108" cy="404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80F60-378C-F4F3-C526-47BE47A849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3649096"/>
            <a:ext cx="3327400" cy="33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9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FFB6EAD-767A-4A95-9246-C39976AD1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0301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295758"/>
            <a:ext cx="1261243" cy="1648694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112432" y="4748447"/>
            <a:ext cx="569514" cy="569514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98354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5EBF8F5-ABE5-4029-A8FC-4E32622D7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6562" flipH="1">
            <a:off x="3441866" y="5166681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35" name="TextBox 5">
            <a:extLst>
              <a:ext uri="{FF2B5EF4-FFF2-40B4-BE49-F238E27FC236}">
                <a16:creationId xmlns:a16="http://schemas.microsoft.com/office/drawing/2014/main" id="{2665AD37-AE78-509F-4709-05A85596B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882536"/>
              </p:ext>
            </p:extLst>
          </p:nvPr>
        </p:nvGraphicFramePr>
        <p:xfrm>
          <a:off x="630621" y="-420917"/>
          <a:ext cx="4632036" cy="38259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Hình ảnh 5" descr="Ảnh có chứa văn bản, đồ chơi&#10;&#10;Mô tả được tạo tự động">
            <a:extLst>
              <a:ext uri="{FF2B5EF4-FFF2-40B4-BE49-F238E27FC236}">
                <a16:creationId xmlns:a16="http://schemas.microsoft.com/office/drawing/2014/main" id="{C5EA3D66-CEA0-B0E7-A2FB-8DBA41CB0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1" y="4210475"/>
            <a:ext cx="3040689" cy="25110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2C9BD-188F-4681-AA06-ED7E2CB33EC6}"/>
              </a:ext>
            </a:extLst>
          </p:cNvPr>
          <p:cNvSpPr txBox="1"/>
          <p:nvPr/>
        </p:nvSpPr>
        <p:spPr>
          <a:xfrm>
            <a:off x="1882670" y="2943930"/>
            <a:ext cx="828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35846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6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8"/>
            <a:ext cx="12196868" cy="135690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9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sp>
        <p:nvSpPr>
          <p:cNvPr id="30" name="文本框 12">
            <a:hlinkClick r:id="rId11"/>
            <a:extLst>
              <a:ext uri="{FF2B5EF4-FFF2-40B4-BE49-F238E27FC236}">
                <a16:creationId xmlns:a16="http://schemas.microsoft.com/office/drawing/2014/main" id="{8021D7C7-9E83-4B49-9560-C697BD96E13D}"/>
              </a:ext>
            </a:extLst>
          </p:cNvPr>
          <p:cNvSpPr txBox="1"/>
          <p:nvPr/>
        </p:nvSpPr>
        <p:spPr>
          <a:xfrm>
            <a:off x="1208596" y="2203827"/>
            <a:ext cx="8838650" cy="1609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 defTabSz="914446">
              <a:lnSpc>
                <a:spcPct val="120000"/>
              </a:lnSpc>
              <a:defRPr/>
            </a:pPr>
            <a:r>
              <a:rPr lang="en-US" altLang="zh-CN" sz="88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88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Khởi</a:t>
            </a:r>
            <a:r>
              <a:rPr lang="en-US" altLang="zh-CN" sz="88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88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động</a:t>
            </a:r>
            <a:endParaRPr lang="zh-CN" altLang="en-US" sz="88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Cookies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C4DC1E-DFFD-48E8-A78F-9E7D2260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851" y="3631163"/>
            <a:ext cx="2919211" cy="222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3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EFB32-B781-FF92-BEB9-B051AE4A6ADB}"/>
              </a:ext>
            </a:extLst>
          </p:cNvPr>
          <p:cNvSpPr txBox="1"/>
          <p:nvPr/>
        </p:nvSpPr>
        <p:spPr>
          <a:xfrm>
            <a:off x="660400" y="-1244600"/>
            <a:ext cx="10603115" cy="3810000"/>
          </a:xfrm>
          <a:prstGeom prst="rect">
            <a:avLst/>
          </a:prstGeom>
        </p:spPr>
        <p:txBody>
          <a:bodyPr vert="horz" lIns="60960" tIns="30480" rIns="60960" bIns="30480" rtlCol="0" anchor="b">
            <a:noAutofit/>
          </a:bodyPr>
          <a:lstStyle/>
          <a:p>
            <a:pPr algn="ctr" defTabSz="60963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6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Tạm</a:t>
            </a: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 </a:t>
            </a:r>
            <a:r>
              <a:rPr lang="en-US" sz="6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biệt</a:t>
            </a: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 </a:t>
            </a:r>
            <a:r>
              <a:rPr lang="en-US" sz="6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và</a:t>
            </a: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 </a:t>
            </a:r>
            <a:r>
              <a:rPr lang="en-US" sz="6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hẹn</a:t>
            </a: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 </a:t>
            </a:r>
            <a:r>
              <a:rPr lang="en-US" sz="6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gặp</a:t>
            </a: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 </a:t>
            </a:r>
            <a:r>
              <a:rPr lang="en-US" sz="6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lại</a:t>
            </a:r>
            <a:r>
              <a:rPr lang="en-US" sz="6600" b="1" dirty="0">
                <a:solidFill>
                  <a:prstClr val="black">
                    <a:lumMod val="85000"/>
                    <a:lumOff val="15000"/>
                  </a:prstClr>
                </a:solidFill>
                <a:latin typeface="Nunito Black" pitchFamily="2" charset="0"/>
              </a:rPr>
              <a:t>!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249E64D-4877-9AE1-B9A3-31D01B93C2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 b="1262"/>
          <a:stretch/>
        </p:blipFill>
        <p:spPr>
          <a:xfrm>
            <a:off x="13" y="2921000"/>
            <a:ext cx="10603115" cy="3937000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809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14AB8E07-672E-4216-82BB-226097EF0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99" y="5467350"/>
            <a:ext cx="1156398" cy="1387574"/>
          </a:xfrm>
          <a:prstGeom prst="rect">
            <a:avLst/>
          </a:prstGeom>
        </p:spPr>
      </p:pic>
      <p:pic>
        <p:nvPicPr>
          <p:cNvPr id="1026" name="Picture 2" descr="Giải bài 10 Hoạt động sản xuất thủ công và công nghiệp | Giải tự nhiên và  xã hội 3 kết nối tri thức">
            <a:extLst>
              <a:ext uri="{FF2B5EF4-FFF2-40B4-BE49-F238E27FC236}">
                <a16:creationId xmlns:a16="http://schemas.microsoft.com/office/drawing/2014/main" id="{1A182561-EF6B-4778-A53F-302B7F55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"/>
            <a:ext cx="12071418" cy="38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ong bóng Ý nghĩ: Hình đám mây 17">
            <a:extLst>
              <a:ext uri="{FF2B5EF4-FFF2-40B4-BE49-F238E27FC236}">
                <a16:creationId xmlns:a16="http://schemas.microsoft.com/office/drawing/2014/main" id="{82907E48-5A2F-4132-ABFB-AE5349593127}"/>
              </a:ext>
            </a:extLst>
          </p:cNvPr>
          <p:cNvSpPr/>
          <p:nvPr/>
        </p:nvSpPr>
        <p:spPr>
          <a:xfrm>
            <a:off x="7354909" y="3581400"/>
            <a:ext cx="4589441" cy="1885950"/>
          </a:xfrm>
          <a:prstGeom prst="cloudCallout">
            <a:avLst>
              <a:gd name="adj1" fmla="val 27237"/>
              <a:gd name="adj2" fmla="val 106544"/>
            </a:avLst>
          </a:prstGeom>
          <a:solidFill>
            <a:srgbClr val="FF6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Times New Roman"/>
                <a:ea typeface="Times New Roman"/>
              </a:rPr>
              <a:t>S</a:t>
            </a:r>
            <a:r>
              <a:rPr lang="vi-VN" sz="2400" b="1" dirty="0">
                <a:solidFill>
                  <a:schemeClr val="bg1"/>
                </a:solidFill>
                <a:latin typeface="Times New Roman"/>
                <a:ea typeface="Times New Roman"/>
              </a:rPr>
              <a:t>ản phẩm nào được làm bằng tay, sản phẩm nào được làm bằng máy móc?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836" y="-455139"/>
            <a:ext cx="12341727" cy="6411273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8"/>
            <a:ext cx="12196868" cy="135690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1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9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5877619"/>
            <a:ext cx="710753" cy="890547"/>
          </a:xfrm>
          <a:prstGeom prst="rect">
            <a:avLst/>
          </a:prstGeom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8021D7C7-9E83-4B49-9560-C697BD96E13D}"/>
              </a:ext>
            </a:extLst>
          </p:cNvPr>
          <p:cNvSpPr txBox="1"/>
          <p:nvPr/>
        </p:nvSpPr>
        <p:spPr>
          <a:xfrm>
            <a:off x="1208596" y="2203827"/>
            <a:ext cx="8838650" cy="1609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 defTabSz="914446">
              <a:lnSpc>
                <a:spcPct val="120000"/>
              </a:lnSpc>
              <a:defRPr/>
            </a:pPr>
            <a:r>
              <a:rPr lang="en-US" altLang="zh-CN" sz="88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88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Khám</a:t>
            </a:r>
            <a:r>
              <a:rPr lang="en-US" altLang="zh-CN" sz="8800" dirty="0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 </a:t>
            </a:r>
            <a:r>
              <a:rPr lang="en-US" altLang="zh-CN" sz="8800" dirty="0" err="1">
                <a:ln w="19050">
                  <a:solidFill>
                    <a:srgbClr val="1E5AA4"/>
                  </a:solidFill>
                </a:ln>
                <a:solidFill>
                  <a:srgbClr val="849BC8"/>
                </a:solidFill>
                <a:latin typeface="SVN-Cookies" panose="02040603050506020204" pitchFamily="18" charset="0"/>
                <a:ea typeface="字魂105号-简雅黑" panose="00000500000000000000" pitchFamily="2" charset="-122"/>
              </a:rPr>
              <a:t>phá</a:t>
            </a:r>
            <a:endParaRPr lang="zh-CN" altLang="en-US" sz="8800" dirty="0">
              <a:ln w="19050">
                <a:solidFill>
                  <a:srgbClr val="1E5AA4"/>
                </a:solidFill>
              </a:ln>
              <a:solidFill>
                <a:srgbClr val="849BC8"/>
              </a:solidFill>
              <a:latin typeface="SVN-Cookies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C4DC1E-DFFD-48E8-A78F-9E7D2260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851" y="3631163"/>
            <a:ext cx="2919211" cy="222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36" name="Picture 35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42620450-67D1-4158-BDDF-F1CBBC7BE7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22" y="-67904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78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Vector trẻ em vui chơi trên bãi biển">
            <a:extLst>
              <a:ext uri="{FF2B5EF4-FFF2-40B4-BE49-F238E27FC236}">
                <a16:creationId xmlns:a16="http://schemas.microsoft.com/office/drawing/2014/main" id="{7A270B0A-9EF8-1E42-7415-590062E5C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4400" y="33274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6" descr="Vector trẻ em vui chơi trên bãi biển">
            <a:extLst>
              <a:ext uri="{FF2B5EF4-FFF2-40B4-BE49-F238E27FC236}">
                <a16:creationId xmlns:a16="http://schemas.microsoft.com/office/drawing/2014/main" id="{713F6AD2-F0AE-4599-6082-CE494A4CFB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36A9FF5-9780-84D3-07EA-37E4AE8E21F4}"/>
              </a:ext>
            </a:extLst>
          </p:cNvPr>
          <p:cNvSpPr/>
          <p:nvPr/>
        </p:nvSpPr>
        <p:spPr>
          <a:xfrm>
            <a:off x="1894508" y="147696"/>
            <a:ext cx="9158893" cy="104830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609630"/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1.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0D48E58A-0433-0472-4447-0C2C36A0F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7697"/>
            <a:ext cx="1894507" cy="951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64F2186-3993-363A-D11C-EF86999CC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8" t="2966" r="3981" b="-1700"/>
          <a:stretch/>
        </p:blipFill>
        <p:spPr>
          <a:xfrm>
            <a:off x="2641600" y="1092200"/>
            <a:ext cx="9550400" cy="590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Cloud 5">
            <a:extLst>
              <a:ext uri="{FF2B5EF4-FFF2-40B4-BE49-F238E27FC236}">
                <a16:creationId xmlns:a16="http://schemas.microsoft.com/office/drawing/2014/main" id="{FC6F7531-F0CF-16E0-C401-6145A757B195}"/>
              </a:ext>
            </a:extLst>
          </p:cNvPr>
          <p:cNvSpPr/>
          <p:nvPr/>
        </p:nvSpPr>
        <p:spPr>
          <a:xfrm rot="21221114">
            <a:off x="298670" y="2409524"/>
            <a:ext cx="2247462" cy="1859918"/>
          </a:xfrm>
          <a:prstGeom prst="cloud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4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Làm</a:t>
            </a:r>
            <a:r>
              <a:rPr lang="en-US" sz="24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việc</a:t>
            </a:r>
            <a:r>
              <a:rPr lang="en-US" sz="24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400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2400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82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CE7CF3-A808-0603-0AA4-274C137764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loud 5">
            <a:extLst>
              <a:ext uri="{FF2B5EF4-FFF2-40B4-BE49-F238E27FC236}">
                <a16:creationId xmlns:a16="http://schemas.microsoft.com/office/drawing/2014/main" id="{84CBA79B-ECCF-3680-C2D1-0BBB12A755A8}"/>
              </a:ext>
            </a:extLst>
          </p:cNvPr>
          <p:cNvSpPr/>
          <p:nvPr/>
        </p:nvSpPr>
        <p:spPr>
          <a:xfrm rot="21221114">
            <a:off x="9374252" y="3382163"/>
            <a:ext cx="2615217" cy="1847551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Thảo</a:t>
            </a:r>
            <a:r>
              <a:rPr lang="en-US" sz="2133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133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luận</a:t>
            </a:r>
            <a:r>
              <a:rPr lang="en-US" sz="2133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133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nhóm</a:t>
            </a:r>
            <a:r>
              <a:rPr lang="en-US" sz="2133" dirty="0">
                <a:solidFill>
                  <a:srgbClr val="C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133" dirty="0" err="1">
                <a:solidFill>
                  <a:srgbClr val="C00000"/>
                </a:solidFill>
                <a:latin typeface="#9Slide03 AmpleSoft Bold" panose="02000000000000000000" pitchFamily="2" charset="0"/>
              </a:rPr>
              <a:t>đôi</a:t>
            </a:r>
            <a:endParaRPr lang="en-US" sz="2133" dirty="0">
              <a:solidFill>
                <a:srgbClr val="C000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8" name="Hình chữ nhật: Góc Tròn 9">
            <a:extLst>
              <a:ext uri="{FF2B5EF4-FFF2-40B4-BE49-F238E27FC236}">
                <a16:creationId xmlns:a16="http://schemas.microsoft.com/office/drawing/2014/main" id="{06C53544-DDE1-496C-9F5C-521F83895504}"/>
              </a:ext>
            </a:extLst>
          </p:cNvPr>
          <p:cNvSpPr/>
          <p:nvPr/>
        </p:nvSpPr>
        <p:spPr>
          <a:xfrm>
            <a:off x="228601" y="0"/>
            <a:ext cx="11593285" cy="1265930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/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1.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Nói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tên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xuất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thủ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công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trong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hình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sau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.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Sản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phẩm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của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các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hoạt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động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đó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là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 </a:t>
            </a:r>
            <a:r>
              <a:rPr lang="en-US" sz="2667" b="1" dirty="0" err="1">
                <a:solidFill>
                  <a:srgbClr val="00B0F0"/>
                </a:solidFill>
                <a:latin typeface="#9Slide03 AmpleSoft Bold" panose="020B0604020202020204" charset="0"/>
              </a:rPr>
              <a:t>gì</a:t>
            </a:r>
            <a:r>
              <a:rPr lang="en-US" sz="2667" b="1" dirty="0">
                <a:solidFill>
                  <a:srgbClr val="00B0F0"/>
                </a:solidFill>
                <a:latin typeface="#9Slide03 AmpleSoft Bold" panose="020B0604020202020204" charset="0"/>
              </a:rPr>
              <a:t>?</a:t>
            </a:r>
          </a:p>
        </p:txBody>
      </p:sp>
      <p:graphicFrame>
        <p:nvGraphicFramePr>
          <p:cNvPr id="21" name="Bảng 4">
            <a:extLst>
              <a:ext uri="{FF2B5EF4-FFF2-40B4-BE49-F238E27FC236}">
                <a16:creationId xmlns:a16="http://schemas.microsoft.com/office/drawing/2014/main" id="{FE1A32CD-78C8-4AE0-A2F1-A4CCF207D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926942"/>
              </p:ext>
            </p:extLst>
          </p:nvPr>
        </p:nvGraphicFramePr>
        <p:xfrm>
          <a:off x="108858" y="1386237"/>
          <a:ext cx="9062863" cy="52867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75240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4008573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3079050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9083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1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Hình</a:t>
                      </a:r>
                      <a:endParaRPr lang="en-US" sz="21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1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Hoạt</a:t>
                      </a:r>
                      <a:r>
                        <a:rPr lang="en-US" sz="21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1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động</a:t>
                      </a:r>
                      <a:r>
                        <a:rPr lang="en-US" sz="21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1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của</a:t>
                      </a:r>
                      <a:r>
                        <a:rPr lang="en-US" sz="21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1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những</a:t>
                      </a:r>
                      <a:r>
                        <a:rPr lang="en-US" sz="21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1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người</a:t>
                      </a:r>
                      <a:r>
                        <a:rPr lang="en-US" sz="21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1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trong</a:t>
                      </a:r>
                      <a:r>
                        <a:rPr lang="en-US" sz="21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1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hình</a:t>
                      </a:r>
                      <a:endParaRPr lang="en-US" sz="21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1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Sản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21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phẩm</a:t>
                      </a:r>
                      <a:r>
                        <a:rPr lang="en-US" sz="21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1529015">
                <a:tc>
                  <a:txBody>
                    <a:bodyPr/>
                    <a:lstStyle/>
                    <a:p>
                      <a:pPr algn="ctr"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1900" b="1" dirty="0">
                        <a:effectLst/>
                      </a:endParaRPr>
                    </a:p>
                    <a:p>
                      <a:pPr fontAlgn="t"/>
                      <a:endParaRPr lang="en-US" sz="1900" b="1" dirty="0">
                        <a:effectLst/>
                      </a:endParaRPr>
                    </a:p>
                    <a:p>
                      <a:pPr fontAlgn="t"/>
                      <a:endParaRPr lang="en-US" sz="1900" b="1" dirty="0">
                        <a:effectLst/>
                      </a:endParaRPr>
                    </a:p>
                    <a:p>
                      <a:pPr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902334">
                <a:tc>
                  <a:txBody>
                    <a:bodyPr/>
                    <a:lstStyle/>
                    <a:p>
                      <a:pPr algn="ctr"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044665">
                <a:tc>
                  <a:txBody>
                    <a:bodyPr/>
                    <a:lstStyle/>
                    <a:p>
                      <a:pPr algn="ctr"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  <a:tr h="902334">
                <a:tc>
                  <a:txBody>
                    <a:bodyPr/>
                    <a:lstStyle/>
                    <a:p>
                      <a:pPr algn="ctr"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19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1965663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30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id="{B8BC673B-0A49-6D9F-978E-A43C4F9DF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1" t="3614" r="3029"/>
          <a:stretch/>
        </p:blipFill>
        <p:spPr>
          <a:xfrm>
            <a:off x="334045" y="381000"/>
            <a:ext cx="5169104" cy="5000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7CEBB6F-82A2-3983-0752-B140C01A9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2" t="5750" r="5118" b="-1"/>
          <a:stretch/>
        </p:blipFill>
        <p:spPr>
          <a:xfrm rot="868067">
            <a:off x="6472056" y="429286"/>
            <a:ext cx="5304505" cy="4903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Hình chữ nhật: Góc Tròn 12">
            <a:extLst>
              <a:ext uri="{FF2B5EF4-FFF2-40B4-BE49-F238E27FC236}">
                <a16:creationId xmlns:a16="http://schemas.microsoft.com/office/drawing/2014/main" id="{2D09E61C-5ACC-A146-DFD4-1F398F4D6453}"/>
              </a:ext>
            </a:extLst>
          </p:cNvPr>
          <p:cNvSpPr/>
          <p:nvPr/>
        </p:nvSpPr>
        <p:spPr>
          <a:xfrm>
            <a:off x="261376" y="5795046"/>
            <a:ext cx="5131798" cy="9497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vi-VN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Hình</a:t>
            </a:r>
            <a:r>
              <a:rPr lang="vi-VN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2</a:t>
            </a:r>
            <a:r>
              <a:rPr lang="vi-VN" sz="2667" dirty="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Làm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gốm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sứ</a:t>
            </a:r>
            <a:endParaRPr lang="en-US" sz="2667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defTabSz="609630"/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        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: </a:t>
            </a:r>
            <a:r>
              <a:rPr lang="en-US" sz="2667" dirty="0" err="1">
                <a:solidFill>
                  <a:srgbClr val="FF665A"/>
                </a:solidFill>
                <a:latin typeface="#9Slide03 AmpleSoft Bold" panose="020B0604020202020204" charset="0"/>
              </a:rPr>
              <a:t>Đồ</a:t>
            </a:r>
            <a:r>
              <a:rPr lang="en-US" sz="2667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FF665A"/>
                </a:solidFill>
                <a:latin typeface="#9Slide03 AmpleSoft Bold" panose="020B0604020202020204" charset="0"/>
              </a:rPr>
              <a:t>gốm</a:t>
            </a:r>
            <a:r>
              <a:rPr lang="en-US" sz="2667" dirty="0">
                <a:solidFill>
                  <a:srgbClr val="FF665A"/>
                </a:solidFill>
                <a:latin typeface="#9Slide03 AmpleSoft Bold" panose="020B0604020202020204" charset="0"/>
              </a:rPr>
              <a:t>, </a:t>
            </a:r>
            <a:r>
              <a:rPr lang="en-US" sz="2667" dirty="0" err="1">
                <a:solidFill>
                  <a:srgbClr val="FF665A"/>
                </a:solidFill>
                <a:latin typeface="#9Slide03 AmpleSoft Bold" panose="020B0604020202020204" charset="0"/>
              </a:rPr>
              <a:t>sứ</a:t>
            </a:r>
            <a:endParaRPr lang="vi-VN" sz="2667" dirty="0">
              <a:solidFill>
                <a:srgbClr val="FF665A"/>
              </a:solidFill>
              <a:latin typeface="#9Slide03 AmpleSoft Bold" panose="020B0604020202020204" charset="0"/>
            </a:endParaRPr>
          </a:p>
        </p:txBody>
      </p:sp>
      <p:sp>
        <p:nvSpPr>
          <p:cNvPr id="9" name="Hình chữ nhật: Góc Tròn 29">
            <a:extLst>
              <a:ext uri="{FF2B5EF4-FFF2-40B4-BE49-F238E27FC236}">
                <a16:creationId xmlns:a16="http://schemas.microsoft.com/office/drawing/2014/main" id="{762ED06E-735A-B587-7595-725205D9DB35}"/>
              </a:ext>
            </a:extLst>
          </p:cNvPr>
          <p:cNvSpPr/>
          <p:nvPr/>
        </p:nvSpPr>
        <p:spPr>
          <a:xfrm>
            <a:off x="6299201" y="5652302"/>
            <a:ext cx="5325627" cy="10922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2400" dirty="0">
              <a:solidFill>
                <a:srgbClr val="00B0F0"/>
              </a:solidFill>
              <a:latin typeface="#9Slide03 AmpleSoft Bold" panose="020B0604020202020204" charset="0"/>
            </a:endParaRPr>
          </a:p>
          <a:p>
            <a:pPr algn="ctr" defTabSz="609630"/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    </a:t>
            </a:r>
            <a:r>
              <a:rPr lang="vi-VN" sz="2400" dirty="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3: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mây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tre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đan</a:t>
            </a:r>
            <a:endParaRPr lang="en-US" sz="24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defTabSz="609630"/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           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: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Các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đồ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dùng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, </a:t>
            </a:r>
          </a:p>
          <a:p>
            <a:pPr defTabSz="609630"/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            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đồ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trang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trí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từ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mây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,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tre</a:t>
            </a:r>
            <a:endParaRPr lang="vi-VN" sz="2400" dirty="0">
              <a:solidFill>
                <a:srgbClr val="FF665A"/>
              </a:solidFill>
              <a:latin typeface="Arial" panose="020B0604020202020204" pitchFamily="34" charset="0"/>
            </a:endParaRPr>
          </a:p>
          <a:p>
            <a:pPr defTabSz="609630"/>
            <a:endParaRPr lang="vi-VN" sz="2400" i="1" dirty="0">
              <a:solidFill>
                <a:prstClr val="black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2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3">
            <a:extLst>
              <a:ext uri="{FF2B5EF4-FFF2-40B4-BE49-F238E27FC236}">
                <a16:creationId xmlns:a16="http://schemas.microsoft.com/office/drawing/2014/main" id="{A03FDD03-FB30-4E93-A3CE-1D497096F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330200"/>
            <a:ext cx="5334001" cy="50035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Hình ảnh 9">
            <a:extLst>
              <a:ext uri="{FF2B5EF4-FFF2-40B4-BE49-F238E27FC236}">
                <a16:creationId xmlns:a16="http://schemas.microsoft.com/office/drawing/2014/main" id="{032EE375-1390-AA29-6B44-6C4A44425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10"/>
          <a:stretch/>
        </p:blipFill>
        <p:spPr>
          <a:xfrm rot="809028">
            <a:off x="6771213" y="432884"/>
            <a:ext cx="5024714" cy="5074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Hình chữ nhật: Góc Tròn 12">
            <a:extLst>
              <a:ext uri="{FF2B5EF4-FFF2-40B4-BE49-F238E27FC236}">
                <a16:creationId xmlns:a16="http://schemas.microsoft.com/office/drawing/2014/main" id="{970AB448-98ED-25BA-24FE-F7972122267E}"/>
              </a:ext>
            </a:extLst>
          </p:cNvPr>
          <p:cNvSpPr/>
          <p:nvPr/>
        </p:nvSpPr>
        <p:spPr>
          <a:xfrm>
            <a:off x="457200" y="5816600"/>
            <a:ext cx="4200647" cy="9427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240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2400">
                <a:solidFill>
                  <a:srgbClr val="0070C0"/>
                </a:solidFill>
                <a:latin typeface="#9Slide03 AmpleSoft Bold" panose="020B0604020202020204" charset="0"/>
              </a:rPr>
              <a:t>4</a:t>
            </a:r>
            <a:r>
              <a:rPr lang="vi-VN" sz="2400">
                <a:solidFill>
                  <a:srgbClr val="0070C0"/>
                </a:solidFill>
                <a:latin typeface="#9Slide03 AmpleSoft Bold" panose="020B0604020202020204" charset="0"/>
              </a:rPr>
              <a:t>: </a:t>
            </a:r>
            <a:r>
              <a:rPr lang="en-US" sz="2400">
                <a:solidFill>
                  <a:srgbClr val="0070C0"/>
                </a:solidFill>
                <a:latin typeface="#9Slide03 AmpleSoft Bold" panose="020B0604020202020204" charset="0"/>
              </a:rPr>
              <a:t>Dệt vải thổ cẩm</a:t>
            </a:r>
          </a:p>
          <a:p>
            <a:pPr defTabSz="609630">
              <a:defRPr/>
            </a:pPr>
            <a:r>
              <a:rPr lang="en-US" sz="2400">
                <a:solidFill>
                  <a:srgbClr val="0070C0"/>
                </a:solidFill>
                <a:latin typeface="#9Slide03 AmpleSoft Bold" panose="020B0604020202020204" charset="0"/>
              </a:rPr>
              <a:t>     Sản phẩm : </a:t>
            </a:r>
            <a:r>
              <a:rPr lang="en-US" sz="2400">
                <a:solidFill>
                  <a:srgbClr val="FF665A"/>
                </a:solidFill>
                <a:latin typeface="#9Slide03 AmpleSoft Bold" panose="020B0604020202020204" charset="0"/>
              </a:rPr>
              <a:t>Vải thổ cẩm</a:t>
            </a:r>
            <a:endParaRPr lang="vi-VN" sz="2400">
              <a:solidFill>
                <a:srgbClr val="FF665A"/>
              </a:solidFill>
              <a:latin typeface="#9Slide03 AmpleSoft Bold" panose="020B0604020202020204" charset="0"/>
            </a:endParaRPr>
          </a:p>
        </p:txBody>
      </p:sp>
      <p:sp>
        <p:nvSpPr>
          <p:cNvPr id="8" name="Hình chữ nhật: Góc Tròn 12">
            <a:extLst>
              <a:ext uri="{FF2B5EF4-FFF2-40B4-BE49-F238E27FC236}">
                <a16:creationId xmlns:a16="http://schemas.microsoft.com/office/drawing/2014/main" id="{C018AAB3-35DD-4C5E-274A-150113ED500E}"/>
              </a:ext>
            </a:extLst>
          </p:cNvPr>
          <p:cNvSpPr/>
          <p:nvPr/>
        </p:nvSpPr>
        <p:spPr>
          <a:xfrm>
            <a:off x="6553200" y="5711904"/>
            <a:ext cx="5181600" cy="10633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2400" dirty="0">
                <a:solidFill>
                  <a:srgbClr val="0070C0"/>
                </a:solidFill>
                <a:latin typeface="#9Slide03 AmpleSoft Bold" panose="020B0604020202020204" charset="0"/>
              </a:rPr>
              <a:t>Hình 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5: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Đông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Hồ</a:t>
            </a:r>
            <a:endParaRPr lang="en-US" sz="2400" dirty="0">
              <a:solidFill>
                <a:srgbClr val="0070C0"/>
              </a:solidFill>
              <a:latin typeface="#9Slide03 AmpleSoft Bold" panose="020B0604020202020204" charset="0"/>
            </a:endParaRPr>
          </a:p>
          <a:p>
            <a:pPr defTabSz="609630">
              <a:defRPr/>
            </a:pP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AmpleSoft Bold" panose="020B0604020202020204" charset="0"/>
              </a:rPr>
              <a:t>phẩm</a:t>
            </a:r>
            <a:r>
              <a:rPr lang="en-US" sz="2400" dirty="0">
                <a:solidFill>
                  <a:srgbClr val="0070C0"/>
                </a:solidFill>
                <a:latin typeface="#9Slide03 AmpleSoft Bold" panose="020B0604020202020204" charset="0"/>
              </a:rPr>
              <a:t> :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Tranh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Đông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Hồ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thủ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r>
              <a:rPr lang="en-US" sz="2400" dirty="0" err="1">
                <a:solidFill>
                  <a:srgbClr val="FF665A"/>
                </a:solidFill>
                <a:latin typeface="#9Slide03 AmpleSoft Bold" panose="020B0604020202020204" charset="0"/>
              </a:rPr>
              <a:t>công</a:t>
            </a:r>
            <a:r>
              <a:rPr lang="en-US" sz="2400" dirty="0">
                <a:solidFill>
                  <a:srgbClr val="FF665A"/>
                </a:solidFill>
                <a:latin typeface="#9Slide03 AmpleSoft Bold" panose="020B0604020202020204" charset="0"/>
              </a:rPr>
              <a:t> </a:t>
            </a:r>
            <a:endParaRPr lang="vi-VN" sz="2400" dirty="0">
              <a:solidFill>
                <a:srgbClr val="FF665A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5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8">
            <a:extLst>
              <a:ext uri="{FF2B5EF4-FFF2-40B4-BE49-F238E27FC236}">
                <a16:creationId xmlns:a16="http://schemas.microsoft.com/office/drawing/2014/main" id="{5EFCD617-D0B6-E64C-ED85-6B1C2AE1E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"/>
          <a:stretch/>
        </p:blipFill>
        <p:spPr>
          <a:xfrm>
            <a:off x="152400" y="685800"/>
            <a:ext cx="12039600" cy="6172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Hình chữ nhật: Góc Tròn 2">
            <a:extLst>
              <a:ext uri="{FF2B5EF4-FFF2-40B4-BE49-F238E27FC236}">
                <a16:creationId xmlns:a16="http://schemas.microsoft.com/office/drawing/2014/main" id="{8D48C4BB-BBE1-80A6-03AB-ED2AA6662CDE}"/>
              </a:ext>
            </a:extLst>
          </p:cNvPr>
          <p:cNvSpPr/>
          <p:nvPr/>
        </p:nvSpPr>
        <p:spPr>
          <a:xfrm>
            <a:off x="254000" y="0"/>
            <a:ext cx="11277600" cy="787400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/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2. Quan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sát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các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hình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sau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và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nêu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thủ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en-US" sz="2667" dirty="0" err="1">
                <a:solidFill>
                  <a:srgbClr val="0070C0"/>
                </a:solidFill>
                <a:latin typeface="#9Slide03 AmpleSoft Bold" panose="020B0604020202020204" charset="0"/>
              </a:rPr>
              <a:t>công</a:t>
            </a:r>
            <a:r>
              <a:rPr lang="en-US" sz="2667" dirty="0">
                <a:solidFill>
                  <a:srgbClr val="0070C0"/>
                </a:solidFill>
                <a:latin typeface="#9Slide03 AmpleSoft Bold" panose="020B0604020202020204" charset="0"/>
              </a:rPr>
              <a:t>.</a:t>
            </a:r>
            <a:endParaRPr lang="vi-VN" sz="2667" dirty="0">
              <a:solidFill>
                <a:srgbClr val="0070C0"/>
              </a:solidFill>
              <a:latin typeface="#9Slide03 AmpleSoft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4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597</Words>
  <Application>Microsoft Office PowerPoint</Application>
  <PresentationFormat>Widescreen</PresentationFormat>
  <Paragraphs>52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#9Slide03 AmpleSoft Bold</vt:lpstr>
      <vt:lpstr>Arial</vt:lpstr>
      <vt:lpstr>Calibri</vt:lpstr>
      <vt:lpstr>Nunito Black</vt:lpstr>
      <vt:lpstr>Open Sans Light</vt:lpstr>
      <vt:lpstr>SVN-Cookies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3</cp:revision>
  <dcterms:created xsi:type="dcterms:W3CDTF">2024-11-11T02:24:16Z</dcterms:created>
  <dcterms:modified xsi:type="dcterms:W3CDTF">2024-11-11T08:31:58Z</dcterms:modified>
</cp:coreProperties>
</file>