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13"/>
  </p:notesMasterIdLst>
  <p:sldIdLst>
    <p:sldId id="257" r:id="rId4"/>
    <p:sldId id="259" r:id="rId5"/>
    <p:sldId id="263" r:id="rId6"/>
    <p:sldId id="284" r:id="rId7"/>
    <p:sldId id="285" r:id="rId8"/>
    <p:sldId id="295" r:id="rId9"/>
    <p:sldId id="331" r:id="rId10"/>
    <p:sldId id="333" r:id="rId11"/>
    <p:sldId id="3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578" autoAdjust="0"/>
  </p:normalViewPr>
  <p:slideViewPr>
    <p:cSldViewPr snapToGrid="0">
      <p:cViewPr varScale="1">
        <p:scale>
          <a:sx n="69" d="100"/>
          <a:sy n="69" d="100"/>
        </p:scale>
        <p:origin x="4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A1E68-DD89-459A-8A76-4A0BFABEE747}"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53A6-0853-4640-949F-8FE358B924E5}" type="slidenum">
              <a:rPr lang="en-US" smtClean="0"/>
              <a:t>‹#›</a:t>
            </a:fld>
            <a:endParaRPr lang="en-US"/>
          </a:p>
        </p:txBody>
      </p:sp>
    </p:spTree>
    <p:extLst>
      <p:ext uri="{BB962C8B-B14F-4D97-AF65-F5344CB8AC3E}">
        <p14:creationId xmlns:p14="http://schemas.microsoft.com/office/powerpoint/2010/main" val="233856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a:t>
            </a:fld>
            <a:endParaRPr lang="en-US"/>
          </a:p>
        </p:txBody>
      </p:sp>
    </p:spTree>
    <p:extLst>
      <p:ext uri="{BB962C8B-B14F-4D97-AF65-F5344CB8AC3E}">
        <p14:creationId xmlns:p14="http://schemas.microsoft.com/office/powerpoint/2010/main" val="9909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9</a:t>
            </a:fld>
            <a:endParaRPr lang="en-US"/>
          </a:p>
        </p:txBody>
      </p:sp>
    </p:spTree>
    <p:extLst>
      <p:ext uri="{BB962C8B-B14F-4D97-AF65-F5344CB8AC3E}">
        <p14:creationId xmlns:p14="http://schemas.microsoft.com/office/powerpoint/2010/main" val="199442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3.xml"/><Relationship Id="rId5" Type="http://schemas.openxmlformats.org/officeDocument/2006/relationships/tags" Target="../tags/tag40.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3.xml"/><Relationship Id="rId4" Type="http://schemas.openxmlformats.org/officeDocument/2006/relationships/tags" Target="../tags/tag4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3.xml"/><Relationship Id="rId5" Type="http://schemas.openxmlformats.org/officeDocument/2006/relationships/tags" Target="../tags/tag49.xml"/><Relationship Id="rId4" Type="http://schemas.openxmlformats.org/officeDocument/2006/relationships/tags" Target="../tags/tag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5" y="120037"/>
            <a:ext cx="11842751"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801"/>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1" y="-2"/>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1" cy="2997203"/>
          </a:xfrm>
          <a:prstGeom prst="rect">
            <a:avLst/>
          </a:prstGeom>
        </p:spPr>
      </p:pic>
      <p:pic>
        <p:nvPicPr>
          <p:cNvPr id="11" name="图片 36">
            <a:extLst>
              <a:ext uri="{FF2B5EF4-FFF2-40B4-BE49-F238E27FC236}">
                <a16:creationId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1"/>
            <a:ext cx="5171431"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0" y="3818663"/>
            <a:ext cx="5171431"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65" y="272343"/>
            <a:ext cx="2604963" cy="1070619"/>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1"/>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486" indent="-571486"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spTree>
    <p:extLst>
      <p:ext uri="{BB962C8B-B14F-4D97-AF65-F5344CB8AC3E}">
        <p14:creationId xmlns:p14="http://schemas.microsoft.com/office/powerpoint/2010/main" val="13651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665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7427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2024/11/16</a:t>
            </a:fld>
            <a:endParaRPr lang="zh-CN" altLang="en-US">
              <a:solidFill>
                <a:prstClr val="black"/>
              </a:solidFill>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41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2024/11/16</a:t>
            </a:fld>
            <a:endParaRPr lang="zh-CN" altLang="en-US">
              <a:solidFill>
                <a:prstClr val="black"/>
              </a:solidFill>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5385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2024/11/16</a:t>
            </a:fld>
            <a:endParaRPr lang="zh-CN" altLang="en-US">
              <a:solidFill>
                <a:prstClr val="black"/>
              </a:solidFill>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1483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1"/>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1"/>
            <a:ext cx="2058232" cy="1801340"/>
          </a:xfrm>
          <a:prstGeom prst="rect">
            <a:avLst/>
          </a:prstGeom>
        </p:spPr>
      </p:pic>
    </p:spTree>
    <p:extLst>
      <p:ext uri="{BB962C8B-B14F-4D97-AF65-F5344CB8AC3E}">
        <p14:creationId xmlns:p14="http://schemas.microsoft.com/office/powerpoint/2010/main" val="1560531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2024/11/16</a:t>
            </a:fld>
            <a:endParaRPr lang="zh-CN" altLang="en-US">
              <a:solidFill>
                <a:prstClr val="black"/>
              </a:solidFill>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0887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2024/11/16</a:t>
            </a:fld>
            <a:endParaRPr lang="zh-CN" altLang="en-US">
              <a:solidFill>
                <a:prstClr val="black"/>
              </a:solidFill>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5174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2024/11/16</a:t>
            </a:fld>
            <a:endParaRPr lang="zh-CN" altLang="en-US">
              <a:solidFill>
                <a:prstClr val="black"/>
              </a:solidFill>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4329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2024/11/16</a:t>
            </a:fld>
            <a:endParaRPr lang="zh-CN" altLang="en-US">
              <a:solidFill>
                <a:prstClr val="black"/>
              </a:solidFill>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775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11/16/2024</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7798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 手动输入 36">
            <a:extLst>
              <a:ext uri="{FF2B5EF4-FFF2-40B4-BE49-F238E27FC236}">
                <a16:creationId xmlns:a16="http://schemas.microsoft.com/office/drawing/2014/main" id="{95927116-44D2-754F-527D-E95771E50B14}"/>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圆角矩形 37">
            <a:extLst>
              <a:ext uri="{FF2B5EF4-FFF2-40B4-BE49-F238E27FC236}">
                <a16:creationId xmlns:a16="http://schemas.microsoft.com/office/drawing/2014/main" id="{1977ED90-D15B-55E0-2BC8-0DD2C50102DE}"/>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40357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2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72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4293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9801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7099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流程图: 手动输入 36">
            <a:extLst>
              <a:ext uri="{FF2B5EF4-FFF2-40B4-BE49-F238E27FC236}">
                <a16:creationId xmlns:a16="http://schemas.microsoft.com/office/drawing/2014/main" id="{3A71C510-F2FD-742E-727E-603B9B25D838}"/>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圆角矩形 37">
            <a:extLst>
              <a:ext uri="{FF2B5EF4-FFF2-40B4-BE49-F238E27FC236}">
                <a16:creationId xmlns:a16="http://schemas.microsoft.com/office/drawing/2014/main" id="{E0C4D706-2F8C-D2EE-29D7-689D0CCCA16C}"/>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58620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2024/11/16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192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594" indent="-228594">
              <a:spcAft>
                <a:spcPts val="1000"/>
              </a:spcAft>
              <a:defRPr spc="300"/>
            </a:lvl1pPr>
            <a:lvl2pPr marL="685783" indent="-228594">
              <a:defRPr spc="300"/>
            </a:lvl2pPr>
            <a:lvl3pPr marL="1142971" indent="-228594">
              <a:defRPr spc="300"/>
            </a:lvl3pPr>
            <a:lvl4pPr marL="1600160" indent="-228594">
              <a:defRPr spc="300"/>
            </a:lvl4pPr>
            <a:lvl5pPr marL="2057349" indent="-228594">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900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497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11/16/2024</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54165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2024/11/16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4458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11/16/2024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7484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11/16/2024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83388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11/16/2024</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61883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11/16/2024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07092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11/16/2024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8101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7" y="547123"/>
            <a:ext cx="11161155"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3627452" cy="1323975"/>
          </a:xfrm>
          <a:prstGeom prst="rect">
            <a:avLst/>
          </a:prstGeom>
        </p:spPr>
      </p:pic>
    </p:spTree>
    <p:extLst>
      <p:ext uri="{BB962C8B-B14F-4D97-AF65-F5344CB8AC3E}">
        <p14:creationId xmlns:p14="http://schemas.microsoft.com/office/powerpoint/2010/main" val="20143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8.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B252BE46-1952-E32E-DC60-273AF63AEABF}"/>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2430124" y="247650"/>
            <a:ext cx="1152525" cy="115252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5EDF98F7-B54F-F0A5-F6F7-81CB178F8C3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246917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BF74512-11E7-4AE0-B7B9-EF815F38AD95}"/>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pink background with white leaves and black text&#10;&#10;Description automatically generated">
            <a:extLst>
              <a:ext uri="{FF2B5EF4-FFF2-40B4-BE49-F238E27FC236}">
                <a16:creationId xmlns:a16="http://schemas.microsoft.com/office/drawing/2014/main" id="{1309E3F3-C396-34E9-A0D5-A22018059E1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515850" y="85725"/>
            <a:ext cx="1600200" cy="1600200"/>
          </a:xfrm>
          <a:prstGeom prst="rect">
            <a:avLst/>
          </a:prstGeom>
        </p:spPr>
      </p:pic>
    </p:spTree>
    <p:extLst>
      <p:ext uri="{BB962C8B-B14F-4D97-AF65-F5344CB8AC3E}">
        <p14:creationId xmlns:p14="http://schemas.microsoft.com/office/powerpoint/2010/main" val="469296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9Slide.vn - 2019">
            <a:extLst>
              <a:ext uri="{FF2B5EF4-FFF2-40B4-BE49-F238E27FC236}">
                <a16:creationId xmlns:a16="http://schemas.microsoft.com/office/drawing/2014/main" id="{3930A9C0-17DA-414A-B0E4-F09E7CD270A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274928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77"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594" indent="-228594" algn="l" defTabSz="914377"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1" normalizeH="0" baseline="0">
          <a:solidFill>
            <a:schemeClr val="tx1">
              <a:lumMod val="65000"/>
              <a:lumOff val="35000"/>
            </a:schemeClr>
          </a:solidFill>
          <a:uFillTx/>
          <a:latin typeface="+mn-lt"/>
          <a:ea typeface="+mn-ea"/>
          <a:cs typeface="+mn-cs"/>
        </a:defRPr>
      </a:lvl1pPr>
      <a:lvl2pPr marL="685783" indent="-228594" algn="l" defTabSz="914377" rtl="0" eaLnBrk="1" fontAlgn="auto" latinLnBrk="0" hangingPunct="1">
        <a:lnSpc>
          <a:spcPct val="120000"/>
        </a:lnSpc>
        <a:spcBef>
          <a:spcPts val="0"/>
        </a:spcBef>
        <a:spcAft>
          <a:spcPts val="600"/>
        </a:spcAft>
        <a:buFont typeface="Arial" panose="020B0604020202020204" pitchFamily="34" charset="0"/>
        <a:buChar char="●"/>
        <a:tabLst>
          <a:tab pos="1609685" algn="l"/>
          <a:tab pos="1609685" algn="l"/>
          <a:tab pos="1609685" algn="l"/>
          <a:tab pos="1609685" algn="l"/>
        </a:tabLst>
        <a:defRPr sz="1600" u="none" strike="noStrike" kern="1200" cap="none" spc="151" normalizeH="0" baseline="0">
          <a:solidFill>
            <a:schemeClr val="tx1">
              <a:lumMod val="65000"/>
              <a:lumOff val="35000"/>
            </a:schemeClr>
          </a:solidFill>
          <a:uFillTx/>
          <a:latin typeface="+mn-lt"/>
          <a:ea typeface="+mn-ea"/>
          <a:cs typeface="+mn-cs"/>
        </a:defRPr>
      </a:lvl2pPr>
      <a:lvl3pPr marL="1142971" indent="-228594" algn="l" defTabSz="914377"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mn-lt"/>
          <a:ea typeface="+mn-ea"/>
          <a:cs typeface="+mn-cs"/>
        </a:defRPr>
      </a:lvl3pPr>
      <a:lvl4pPr marL="1600160" indent="-228594" algn="l" defTabSz="914377" rtl="0" eaLnBrk="1" fontAlgn="auto" latinLnBrk="0" hangingPunct="1">
        <a:lnSpc>
          <a:spcPct val="120000"/>
        </a:lnSpc>
        <a:spcBef>
          <a:spcPts val="0"/>
        </a:spcBef>
        <a:spcAft>
          <a:spcPts val="300"/>
        </a:spcAft>
        <a:buFont typeface="Wingdings" panose="05000000000000000000" charset="0"/>
        <a:buChar char=""/>
        <a:defRPr sz="1400" u="none" strike="noStrike" kern="1200" cap="none" spc="151" normalizeH="0" baseline="0">
          <a:solidFill>
            <a:schemeClr val="tx1">
              <a:lumMod val="65000"/>
              <a:lumOff val="35000"/>
            </a:schemeClr>
          </a:solidFill>
          <a:uFillTx/>
          <a:latin typeface="+mn-lt"/>
          <a:ea typeface="+mn-ea"/>
          <a:cs typeface="+mn-cs"/>
        </a:defRPr>
      </a:lvl4pPr>
      <a:lvl5pPr marL="2057349" indent="-228594" algn="l" defTabSz="914377"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1" normalizeH="0" baseline="0">
          <a:solidFill>
            <a:schemeClr val="tx1">
              <a:lumMod val="65000"/>
              <a:lumOff val="35000"/>
            </a:schemeClr>
          </a:solidFill>
          <a:uFillTx/>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6.png"/><Relationship Id="rId2" Type="http://schemas.openxmlformats.org/officeDocument/2006/relationships/slideLayout" Target="../slideLayouts/slideLayout26.xml"/><Relationship Id="rId1" Type="http://schemas.openxmlformats.org/officeDocument/2006/relationships/tags" Target="../tags/tag5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117950" y="766301"/>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prstClr val="black"/>
                </a:solidFill>
                <a:latin typeface="Times New Roman" pitchFamily="18" charset="0"/>
                <a:cs typeface="Times New Roman" pitchFamily="18" charset="0"/>
              </a:rPr>
              <a:t>UBND HUYỆN AN LÃO</a:t>
            </a:r>
          </a:p>
          <a:p>
            <a:pPr algn="ctr">
              <a:defRPr/>
            </a:pPr>
            <a:r>
              <a:rPr lang="en-US" sz="2800" b="1" dirty="0" smtClean="0">
                <a:solidFill>
                  <a:prstClr val="black"/>
                </a:solidFill>
                <a:latin typeface="Times New Roman" pitchFamily="18" charset="0"/>
                <a:cs typeface="Times New Roman" pitchFamily="18" charset="0"/>
              </a:rPr>
              <a:t>TRƯỜNG TIỂU HỌC QUANG TRUNG</a:t>
            </a:r>
          </a:p>
          <a:p>
            <a:pPr algn="ctr">
              <a:defRPr/>
            </a:pPr>
            <a:endParaRPr lang="en-US" sz="2800" b="1" dirty="0" smtClean="0">
              <a:solidFill>
                <a:prstClr val="black"/>
              </a:solidFill>
              <a:latin typeface="Times New Roman" pitchFamily="18" charset="0"/>
              <a:cs typeface="Times New Roman" pitchFamily="18" charset="0"/>
            </a:endParaRPr>
          </a:p>
        </p:txBody>
      </p:sp>
      <p:sp>
        <p:nvSpPr>
          <p:cNvPr id="8" name="Rectangle 6"/>
          <p:cNvSpPr>
            <a:spLocks noChangeArrowheads="1"/>
          </p:cNvSpPr>
          <p:nvPr/>
        </p:nvSpPr>
        <p:spPr bwMode="auto">
          <a:xfrm>
            <a:off x="1117949" y="2712748"/>
            <a:ext cx="982657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err="1" smtClean="0">
                <a:solidFill>
                  <a:srgbClr val="FF0000"/>
                </a:solidFill>
                <a:latin typeface="Times New Roman" pitchFamily="18" charset="0"/>
                <a:cs typeface="Times New Roman" pitchFamily="18" charset="0"/>
              </a:rPr>
              <a:t>TOÁN</a:t>
            </a:r>
            <a:endParaRPr lang="en-US" sz="2800" b="1" dirty="0" smtClean="0">
              <a:solidFill>
                <a:srgbClr val="FF0000"/>
              </a:solidFill>
              <a:latin typeface="Times New Roman" pitchFamily="18" charset="0"/>
              <a:cs typeface="Times New Roman" pitchFamily="18" charset="0"/>
            </a:endParaRPr>
          </a:p>
          <a:p>
            <a:pPr algn="ctr">
              <a:defRPr/>
            </a:pPr>
            <a:r>
              <a:rPr lang="en-US" sz="2800" b="1" dirty="0" err="1" smtClean="0">
                <a:solidFill>
                  <a:srgbClr val="FF0000"/>
                </a:solidFill>
                <a:latin typeface="Times New Roman" pitchFamily="18" charset="0"/>
                <a:cs typeface="Times New Roman" pitchFamily="18" charset="0"/>
              </a:rPr>
              <a:t>LUYỆN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CHUNG –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2</a:t>
            </a:r>
            <a:endParaRPr lang="en-US" sz="2800" b="1" dirty="0" smtClean="0">
              <a:solidFill>
                <a:srgbClr val="FF0000"/>
              </a:solidFill>
              <a:latin typeface="Times New Roman" pitchFamily="18" charset="0"/>
              <a:cs typeface="Times New Roman" pitchFamily="18" charset="0"/>
            </a:endParaRPr>
          </a:p>
        </p:txBody>
      </p:sp>
      <p:sp>
        <p:nvSpPr>
          <p:cNvPr id="9" name="Rectangle 5"/>
          <p:cNvSpPr>
            <a:spLocks noChangeArrowheads="1"/>
          </p:cNvSpPr>
          <p:nvPr/>
        </p:nvSpPr>
        <p:spPr bwMode="auto">
          <a:xfrm>
            <a:off x="5938876" y="5182415"/>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 </a:t>
            </a:r>
            <a:r>
              <a:rPr lang="en-US" sz="3200" b="1" i="1" dirty="0" err="1" smtClean="0">
                <a:solidFill>
                  <a:srgbClr val="3333CC"/>
                </a:solidFill>
                <a:latin typeface="Times New Roman" pitchFamily="18" charset="0"/>
              </a:rPr>
              <a:t>Lê</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Thị</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Hường</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Tree>
    <p:extLst>
      <p:ext uri="{BB962C8B-B14F-4D97-AF65-F5344CB8AC3E}">
        <p14:creationId xmlns:p14="http://schemas.microsoft.com/office/powerpoint/2010/main" val="29830413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6"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panose="020F0502020204030204"/>
              <a:ea typeface="等线" panose="02010600030101010101" pitchFamily="2" charset="-122"/>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7" y="-42323"/>
            <a:ext cx="5399855"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1" y="-42323"/>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9"/>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white"/>
              </a:solidFill>
              <a:latin typeface="思源黑体 CN Regular" panose="020B0500000000000000" pitchFamily="34" charset="-122"/>
              <a:ea typeface="思源黑体 CN Regular" panose="020B0500000000000000" pitchFamily="34" charset="-122"/>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1" y="5055290"/>
            <a:ext cx="1720773" cy="209863"/>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思源黑体 CN Regular" panose="020B0500000000000000" pitchFamily="34" charset="-122"/>
                <a:ea typeface="思源黑体 CN Regular" panose="020B0500000000000000" pitchFamily="34" charset="-122"/>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96114"/>
            <a:ext cx="3627452" cy="1323975"/>
          </a:xfrm>
          <a:prstGeom prst="rect">
            <a:avLst/>
          </a:prstGeom>
        </p:spPr>
      </p:pic>
      <p:pic>
        <p:nvPicPr>
          <p:cNvPr id="4" name="Picture 3"/>
          <p:cNvPicPr>
            <a:picLocks noChangeAspect="1"/>
          </p:cNvPicPr>
          <p:nvPr/>
        </p:nvPicPr>
        <p:blipFill>
          <a:blip r:embed="rId5"/>
          <a:stretch>
            <a:fillRect/>
          </a:stretch>
        </p:blipFill>
        <p:spPr>
          <a:xfrm>
            <a:off x="4209357" y="2276475"/>
            <a:ext cx="7720079" cy="2917239"/>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9" y="1622743"/>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7A72518D-2A44-0FA5-1B02-BC16BF9CF8A4}"/>
              </a:ext>
            </a:extLst>
          </p:cNvPr>
          <p:cNvGrpSpPr/>
          <p:nvPr/>
        </p:nvGrpSpPr>
        <p:grpSpPr>
          <a:xfrm>
            <a:off x="1658896" y="132499"/>
            <a:ext cx="2418621" cy="824218"/>
            <a:chOff x="1153254" y="2556933"/>
            <a:chExt cx="5906852" cy="3648911"/>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153254" y="2556933"/>
              <a:ext cx="5906852" cy="3648911"/>
              <a:chOff x="1153254" y="2556933"/>
              <a:chExt cx="5906852" cy="3648911"/>
            </a:xfrm>
          </p:grpSpPr>
          <p:sp>
            <p:nvSpPr>
              <p:cNvPr id="24" name="任意多边形: 形状 23">
                <a:extLst>
                  <a:ext uri="{FF2B5EF4-FFF2-40B4-BE49-F238E27FC236}">
                    <a16:creationId xmlns:a16="http://schemas.microsoft.com/office/drawing/2014/main" id="{3CF32337-9EB1-802F-143C-82E63AD35F23}"/>
                  </a:ext>
                </a:extLst>
              </p:cNvPr>
              <p:cNvSpPr/>
              <p:nvPr/>
            </p:nvSpPr>
            <p:spPr>
              <a:xfrm>
                <a:off x="1153254" y="2556933"/>
                <a:ext cx="5906852"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5" name="矩形 4">
                <a:extLst>
                  <a:ext uri="{FF2B5EF4-FFF2-40B4-BE49-F238E27FC236}">
                    <a16:creationId xmlns:a16="http://schemas.microsoft.com/office/drawing/2014/main" id="{E1978A70-DF24-E8A9-03F8-5AA67B6C48CD}"/>
                  </a:ext>
                </a:extLst>
              </p:cNvPr>
              <p:cNvSpPr/>
              <p:nvPr/>
            </p:nvSpPr>
            <p:spPr>
              <a:xfrm>
                <a:off x="1153254" y="6062134"/>
                <a:ext cx="5906852" cy="1437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39" name="矩形 38">
              <a:extLst>
                <a:ext uri="{FF2B5EF4-FFF2-40B4-BE49-F238E27FC236}">
                  <a16:creationId xmlns:a16="http://schemas.microsoft.com/office/drawing/2014/main" id="{F2F47D25-A68C-077B-D901-8151065A691F}"/>
                </a:ext>
              </a:extLst>
            </p:cNvPr>
            <p:cNvSpPr/>
            <p:nvPr/>
          </p:nvSpPr>
          <p:spPr>
            <a:xfrm>
              <a:off x="2995174" y="2671998"/>
              <a:ext cx="2478924" cy="3406407"/>
            </a:xfrm>
            <a:prstGeom prst="rect">
              <a:avLst/>
            </a:prstGeom>
          </p:spPr>
          <p:txBody>
            <a:bodyPr wrap="none">
              <a:spAutoFit/>
            </a:bodyPr>
            <a:lstStyle/>
            <a:p>
              <a:pPr defTabSz="914377">
                <a:defRPr/>
              </a:pPr>
              <a:r>
                <a:rPr lang="en-US" altLang="zh-CN" sz="44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Số</a:t>
              </a:r>
              <a:r>
                <a:rPr lang="en-US" altLang="zh-CN"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44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97016" y="226519"/>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nvGrpSpPr>
          <p:cNvPr id="33" name="Group 32">
            <a:extLst>
              <a:ext uri="{FF2B5EF4-FFF2-40B4-BE49-F238E27FC236}">
                <a16:creationId xmlns:a16="http://schemas.microsoft.com/office/drawing/2014/main" id="{71356F31-0837-7880-5AEF-ACB72303988A}"/>
              </a:ext>
            </a:extLst>
          </p:cNvPr>
          <p:cNvGrpSpPr/>
          <p:nvPr/>
        </p:nvGrpSpPr>
        <p:grpSpPr>
          <a:xfrm>
            <a:off x="381000" y="1600200"/>
            <a:ext cx="5497286" cy="707886"/>
            <a:chOff x="381000" y="1600200"/>
            <a:chExt cx="5497286" cy="707886"/>
          </a:xfrm>
        </p:grpSpPr>
        <p:sp>
          <p:nvSpPr>
            <p:cNvPr id="34" name="TextBox 33">
              <a:extLst>
                <a:ext uri="{FF2B5EF4-FFF2-40B4-BE49-F238E27FC236}">
                  <a16:creationId xmlns:a16="http://schemas.microsoft.com/office/drawing/2014/main" id="{DAEDC020-D190-C105-1DEF-46D2340CBF47}"/>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5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9571F7E1-62E8-CAD8-7383-35E379D8915B}"/>
                </a:ext>
              </a:extLst>
            </p:cNvPr>
            <p:cNvSpPr/>
            <p:nvPr/>
          </p:nvSpPr>
          <p:spPr>
            <a:xfrm>
              <a:off x="3224893"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36" name="Group 35">
            <a:extLst>
              <a:ext uri="{FF2B5EF4-FFF2-40B4-BE49-F238E27FC236}">
                <a16:creationId xmlns:a16="http://schemas.microsoft.com/office/drawing/2014/main" id="{11A1AC59-8CF7-8ABD-63CC-F20811E0D6A0}"/>
              </a:ext>
            </a:extLst>
          </p:cNvPr>
          <p:cNvGrpSpPr/>
          <p:nvPr/>
        </p:nvGrpSpPr>
        <p:grpSpPr>
          <a:xfrm>
            <a:off x="794658" y="2677885"/>
            <a:ext cx="5497286" cy="707886"/>
            <a:chOff x="381000" y="1600200"/>
            <a:chExt cx="5497286" cy="707886"/>
          </a:xfrm>
        </p:grpSpPr>
        <p:sp>
          <p:nvSpPr>
            <p:cNvPr id="37" name="TextBox 36">
              <a:extLst>
                <a:ext uri="{FF2B5EF4-FFF2-40B4-BE49-F238E27FC236}">
                  <a16:creationId xmlns:a16="http://schemas.microsoft.com/office/drawing/2014/main" id="{0413B3DE-C1B6-F8BD-9BF0-65220BC5F726}"/>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4F9A83C2-8689-0155-D1E3-ABD8AC380B49}"/>
                </a:ext>
              </a:extLst>
            </p:cNvPr>
            <p:cNvSpPr/>
            <p:nvPr/>
          </p:nvSpPr>
          <p:spPr>
            <a:xfrm>
              <a:off x="2415267" y="1715862"/>
              <a:ext cx="99060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0" name="Group 39">
            <a:extLst>
              <a:ext uri="{FF2B5EF4-FFF2-40B4-BE49-F238E27FC236}">
                <a16:creationId xmlns:a16="http://schemas.microsoft.com/office/drawing/2014/main" id="{3DC0656F-D717-4BD6-6C23-169C8E094D77}"/>
              </a:ext>
            </a:extLst>
          </p:cNvPr>
          <p:cNvGrpSpPr/>
          <p:nvPr/>
        </p:nvGrpSpPr>
        <p:grpSpPr>
          <a:xfrm>
            <a:off x="6090556" y="1634218"/>
            <a:ext cx="5497286" cy="707886"/>
            <a:chOff x="381000" y="1600200"/>
            <a:chExt cx="5497286" cy="707886"/>
          </a:xfrm>
        </p:grpSpPr>
        <p:sp>
          <p:nvSpPr>
            <p:cNvPr id="41" name="TextBox 40">
              <a:extLst>
                <a:ext uri="{FF2B5EF4-FFF2-40B4-BE49-F238E27FC236}">
                  <a16:creationId xmlns:a16="http://schemas.microsoft.com/office/drawing/2014/main" id="{E2CB466B-A040-307B-8BAF-9DA4C1A4FC2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id="{3BCCB8C8-DC53-2C64-A256-E235481C92B2}"/>
                </a:ext>
              </a:extLst>
            </p:cNvPr>
            <p:cNvSpPr/>
            <p:nvPr/>
          </p:nvSpPr>
          <p:spPr>
            <a:xfrm>
              <a:off x="2872469" y="1641021"/>
              <a:ext cx="781049"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3" name="Group 42">
            <a:extLst>
              <a:ext uri="{FF2B5EF4-FFF2-40B4-BE49-F238E27FC236}">
                <a16:creationId xmlns:a16="http://schemas.microsoft.com/office/drawing/2014/main" id="{43A3280D-C0DC-CFA6-CF4C-E4C8837A95D4}"/>
              </a:ext>
            </a:extLst>
          </p:cNvPr>
          <p:cNvGrpSpPr/>
          <p:nvPr/>
        </p:nvGrpSpPr>
        <p:grpSpPr>
          <a:xfrm>
            <a:off x="6142264" y="2702378"/>
            <a:ext cx="5497286" cy="707886"/>
            <a:chOff x="381000" y="1600200"/>
            <a:chExt cx="5497286" cy="707886"/>
          </a:xfrm>
        </p:grpSpPr>
        <p:sp>
          <p:nvSpPr>
            <p:cNvPr id="44" name="TextBox 43">
              <a:extLst>
                <a:ext uri="{FF2B5EF4-FFF2-40B4-BE49-F238E27FC236}">
                  <a16:creationId xmlns:a16="http://schemas.microsoft.com/office/drawing/2014/main" id="{6CDA133D-368C-BD04-264E-B9C5FE42CD64}"/>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21F204DE-098A-47AD-30E5-90B4C787222A}"/>
                </a:ext>
              </a:extLst>
            </p:cNvPr>
            <p:cNvSpPr/>
            <p:nvPr/>
          </p:nvSpPr>
          <p:spPr>
            <a:xfrm>
              <a:off x="2720068" y="17036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sp>
        <p:nvSpPr>
          <p:cNvPr id="48" name="Rectangle 47">
            <a:extLst>
              <a:ext uri="{FF2B5EF4-FFF2-40B4-BE49-F238E27FC236}">
                <a16:creationId xmlns:a16="http://schemas.microsoft.com/office/drawing/2014/main" id="{F19199A5-757B-EF4B-A6AA-2F50C3EACB12}"/>
              </a:ext>
            </a:extLst>
          </p:cNvPr>
          <p:cNvSpPr/>
          <p:nvPr/>
        </p:nvSpPr>
        <p:spPr>
          <a:xfrm>
            <a:off x="3215368"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500</a:t>
            </a:r>
          </a:p>
        </p:txBody>
      </p:sp>
      <p:sp>
        <p:nvSpPr>
          <p:cNvPr id="50" name="Rectangle 49">
            <a:extLst>
              <a:ext uri="{FF2B5EF4-FFF2-40B4-BE49-F238E27FC236}">
                <a16:creationId xmlns:a16="http://schemas.microsoft.com/office/drawing/2014/main" id="{2241054B-2F62-4608-49B0-009EE748B414}"/>
              </a:ext>
            </a:extLst>
          </p:cNvPr>
          <p:cNvSpPr/>
          <p:nvPr/>
        </p:nvSpPr>
        <p:spPr>
          <a:xfrm>
            <a:off x="8568419" y="1683204"/>
            <a:ext cx="842282"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
        <p:nvSpPr>
          <p:cNvPr id="51" name="Rectangle 50">
            <a:extLst>
              <a:ext uri="{FF2B5EF4-FFF2-40B4-BE49-F238E27FC236}">
                <a16:creationId xmlns:a16="http://schemas.microsoft.com/office/drawing/2014/main" id="{9E0C9970-8FF8-605C-DCDC-EFA6234264AC}"/>
              </a:ext>
            </a:extLst>
          </p:cNvPr>
          <p:cNvSpPr/>
          <p:nvPr/>
        </p:nvSpPr>
        <p:spPr>
          <a:xfrm>
            <a:off x="2834369" y="2788104"/>
            <a:ext cx="102325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300</a:t>
            </a:r>
          </a:p>
        </p:txBody>
      </p:sp>
      <p:sp>
        <p:nvSpPr>
          <p:cNvPr id="53" name="Rectangle 52">
            <a:extLst>
              <a:ext uri="{FF2B5EF4-FFF2-40B4-BE49-F238E27FC236}">
                <a16:creationId xmlns:a16="http://schemas.microsoft.com/office/drawing/2014/main" id="{061953BD-26F3-15DD-8422-9F33482F5FA9}"/>
              </a:ext>
            </a:extLst>
          </p:cNvPr>
          <p:cNvSpPr/>
          <p:nvPr/>
        </p:nvSpPr>
        <p:spPr>
          <a:xfrm>
            <a:off x="8482694" y="2797629"/>
            <a:ext cx="77560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50" grpId="0" animBg="1"/>
      <p:bldP spid="51"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42875" y="770255"/>
            <a:ext cx="10887075" cy="852715"/>
            <a:chOff x="1153251" y="2556933"/>
            <a:chExt cx="11966090" cy="3775066"/>
          </a:xfrm>
        </p:grpSpPr>
        <p:sp>
          <p:nvSpPr>
            <p:cNvPr id="8" name="任意多边形: 形状 23">
              <a:extLst>
                <a:ext uri="{FF2B5EF4-FFF2-40B4-BE49-F238E27FC236}">
                  <a16:creationId xmlns:a16="http://schemas.microsoft.com/office/drawing/2014/main" id="{3CF32337-9EB1-802F-143C-82E63AD35F23}"/>
                </a:ext>
              </a:extLst>
            </p:cNvPr>
            <p:cNvSpPr/>
            <p:nvPr/>
          </p:nvSpPr>
          <p:spPr>
            <a:xfrm>
              <a:off x="1153254" y="2556933"/>
              <a:ext cx="11966087"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9" name="矩形 4">
              <a:extLst>
                <a:ext uri="{FF2B5EF4-FFF2-40B4-BE49-F238E27FC236}">
                  <a16:creationId xmlns:a16="http://schemas.microsoft.com/office/drawing/2014/main" id="{E1978A70-DF24-E8A9-03F8-5AA67B6C48CD}"/>
                </a:ext>
              </a:extLst>
            </p:cNvPr>
            <p:cNvSpPr/>
            <p:nvPr/>
          </p:nvSpPr>
          <p:spPr>
            <a:xfrm>
              <a:off x="1153251" y="6062128"/>
              <a:ext cx="11966084"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0"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8491" y="216956"/>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40" name="矩形 38">
            <a:extLst>
              <a:ext uri="{FF2B5EF4-FFF2-40B4-BE49-F238E27FC236}">
                <a16:creationId xmlns:a16="http://schemas.microsoft.com/office/drawing/2014/main" id="{C811692B-E11E-449E-983A-A592AD552B93}"/>
              </a:ext>
            </a:extLst>
          </p:cNvPr>
          <p:cNvSpPr/>
          <p:nvPr/>
        </p:nvSpPr>
        <p:spPr>
          <a:xfrm>
            <a:off x="211725" y="871571"/>
            <a:ext cx="10989740" cy="584775"/>
          </a:xfrm>
          <a:prstGeom prst="rect">
            <a:avLst/>
          </a:prstGeom>
        </p:spPr>
        <p:txBody>
          <a:bodyPr wrap="none">
            <a:spAutoFit/>
          </a:bodyPr>
          <a:lstStyle/>
          <a:p>
            <a:pPr defTabSz="914377">
              <a:defRPr/>
            </a:pPr>
            <a:r>
              <a:rPr lang="vi-VN"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phù hợp với cân nặng của mỗi con vật trong thực tế</a:t>
            </a:r>
            <a:endPar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9A92644-5A60-DE13-12FD-080512310C36}"/>
              </a:ext>
            </a:extLst>
          </p:cNvPr>
          <p:cNvPicPr>
            <a:picLocks noChangeAspect="1"/>
          </p:cNvPicPr>
          <p:nvPr/>
        </p:nvPicPr>
        <p:blipFill>
          <a:blip r:embed="rId3"/>
          <a:stretch>
            <a:fillRect/>
          </a:stretch>
        </p:blipFill>
        <p:spPr>
          <a:xfrm>
            <a:off x="1938337" y="1909762"/>
            <a:ext cx="7550923" cy="3986213"/>
          </a:xfrm>
          <a:prstGeom prst="rect">
            <a:avLst/>
          </a:prstGeom>
        </p:spPr>
      </p:pic>
      <p:sp>
        <p:nvSpPr>
          <p:cNvPr id="4" name="Oval 3">
            <a:extLst>
              <a:ext uri="{FF2B5EF4-FFF2-40B4-BE49-F238E27FC236}">
                <a16:creationId xmlns:a16="http://schemas.microsoft.com/office/drawing/2014/main" id="{C556B191-AFC7-4DEA-3293-0206EB61194D}"/>
              </a:ext>
            </a:extLst>
          </p:cNvPr>
          <p:cNvSpPr/>
          <p:nvPr/>
        </p:nvSpPr>
        <p:spPr>
          <a:xfrm>
            <a:off x="3952875" y="33242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E6AF49-2961-E206-F583-FB2F22736A70}"/>
              </a:ext>
            </a:extLst>
          </p:cNvPr>
          <p:cNvSpPr/>
          <p:nvPr/>
        </p:nvSpPr>
        <p:spPr>
          <a:xfrm>
            <a:off x="7829550" y="3286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62DBC8-CA88-FA79-6E77-6AF7DEB86E82}"/>
              </a:ext>
            </a:extLst>
          </p:cNvPr>
          <p:cNvSpPr/>
          <p:nvPr/>
        </p:nvSpPr>
        <p:spPr>
          <a:xfrm>
            <a:off x="2305050" y="5238750"/>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B9BAB7-ADA2-A33C-3FF3-07D1D4EB0A5E}"/>
              </a:ext>
            </a:extLst>
          </p:cNvPr>
          <p:cNvSpPr/>
          <p:nvPr/>
        </p:nvSpPr>
        <p:spPr>
          <a:xfrm>
            <a:off x="7820025" y="5191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74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8"/>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40"/>
            </a:xfrm>
            <a:prstGeom prst="rect">
              <a:avLst/>
            </a:prstGeom>
          </p:spPr>
          <p:txBody>
            <a:bodyPr wrap="square">
              <a:spAutoFit/>
            </a:bodyPr>
            <a:lstStyle/>
            <a:p>
              <a:pPr algn="just" defTabSz="914377">
                <a:defRPr/>
              </a:pPr>
              <a:r>
                <a:rPr lang="vi-VN"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 diện tích của bảng mạch máy tính có kích thước như hình vẽ dưới đây</a:t>
              </a:r>
              <a:r>
                <a:rPr lang="en-US" altLang="zh-CN"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lang="zh-CN" altLang="en-US" sz="36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3CE0E5A9-6BB1-2D25-2842-CC971CCE23D3}"/>
              </a:ext>
            </a:extLst>
          </p:cNvPr>
          <p:cNvPicPr>
            <a:picLocks noChangeAspect="1"/>
          </p:cNvPicPr>
          <p:nvPr/>
        </p:nvPicPr>
        <p:blipFill>
          <a:blip r:embed="rId2"/>
          <a:stretch>
            <a:fillRect/>
          </a:stretch>
        </p:blipFill>
        <p:spPr>
          <a:xfrm>
            <a:off x="5870434" y="2333624"/>
            <a:ext cx="5902466" cy="3076575"/>
          </a:xfrm>
          <a:prstGeom prst="rect">
            <a:avLst/>
          </a:prstGeom>
        </p:spPr>
      </p:pic>
      <p:sp>
        <p:nvSpPr>
          <p:cNvPr id="10" name="TextBox 9">
            <a:extLst>
              <a:ext uri="{FF2B5EF4-FFF2-40B4-BE49-F238E27FC236}">
                <a16:creationId xmlns:a16="http://schemas.microsoft.com/office/drawing/2014/main" id="{DEC7377F-8B3E-7725-4A9D-C59EDC48BF1A}"/>
              </a:ext>
            </a:extLst>
          </p:cNvPr>
          <p:cNvSpPr txBox="1"/>
          <p:nvPr/>
        </p:nvSpPr>
        <p:spPr>
          <a:xfrm>
            <a:off x="409575" y="2133600"/>
            <a:ext cx="5895975" cy="4401205"/>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chữ</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nhật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10 cm,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rộng</a:t>
            </a:r>
            <a:r>
              <a:rPr lang="en-US" sz="2800" dirty="0">
                <a:solidFill>
                  <a:srgbClr val="FF0000"/>
                </a:solidFill>
                <a:latin typeface="Cambria" panose="02040503050406030204" pitchFamily="18" charset="0"/>
                <a:ea typeface="Cambria" panose="02040503050406030204" pitchFamily="18" charset="0"/>
              </a:rPr>
              <a:t> 5 cm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10 × 5 = 50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khuyết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thiếu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x 1) x 2 = 2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máy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50 – 2= 48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48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143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wipe(down)">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down)">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down)">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down)">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down)">
                                      <p:cBhvr>
                                        <p:cTn id="48" dur="500"/>
                                        <p:tgtEl>
                                          <p:spTgt spid="1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wipe(down)">
                                      <p:cBhvr>
                                        <p:cTn id="53" dur="500"/>
                                        <p:tgtEl>
                                          <p:spTgt spid="1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7" end="7"/>
                                            </p:txEl>
                                          </p:spTgt>
                                        </p:tgtEl>
                                        <p:attrNameLst>
                                          <p:attrName>style.visibility</p:attrName>
                                        </p:attrNameLst>
                                      </p:cBhvr>
                                      <p:to>
                                        <p:strVal val="visible"/>
                                      </p:to>
                                    </p:set>
                                    <p:animEffect transition="in" filter="wipe(down)">
                                      <p:cBhvr>
                                        <p:cTn id="5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2693" y="1759353"/>
            <a:ext cx="5857129" cy="4685703"/>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3309" b="95221" l="1272" r="99205"/>
                    </a14:imgEffect>
                  </a14:imgLayer>
                </a14:imgProps>
              </a:ext>
            </a:extLst>
          </a:blip>
          <a:stretch>
            <a:fillRect/>
          </a:stretch>
        </p:blipFill>
        <p:spPr>
          <a:xfrm rot="950001">
            <a:off x="7375928" y="3127948"/>
            <a:ext cx="3246307" cy="1403808"/>
          </a:xfrm>
          <a:prstGeom prst="rect">
            <a:avLst/>
          </a:prstGeom>
        </p:spPr>
      </p:pic>
      <p:sp>
        <p:nvSpPr>
          <p:cNvPr id="12" name="Line Callout 1 (Border and Accent Bar) 11"/>
          <p:cNvSpPr/>
          <p:nvPr/>
        </p:nvSpPr>
        <p:spPr>
          <a:xfrm>
            <a:off x="5948665" y="1400539"/>
            <a:ext cx="5220905" cy="1588973"/>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3600" b="1" dirty="0" err="1">
                <a:solidFill>
                  <a:prstClr val="white"/>
                </a:solidFill>
                <a:latin typeface="Calibri" panose="020F0502020204030204" pitchFamily="34" charset="0"/>
                <a:cs typeface="Calibri" panose="020F0502020204030204" pitchFamily="34" charset="0"/>
              </a:rPr>
              <a:t>Bạn</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có</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thể</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vào</a:t>
            </a:r>
            <a:r>
              <a:rPr lang="en-US" sz="3600" b="1" dirty="0">
                <a:solidFill>
                  <a:prstClr val="white"/>
                </a:solidFill>
                <a:latin typeface="Calibri" panose="020F0502020204030204" pitchFamily="34" charset="0"/>
                <a:cs typeface="Calibri" panose="020F0502020204030204" pitchFamily="34" charset="0"/>
              </a:rPr>
              <a:t> </a:t>
            </a:r>
            <a:r>
              <a:rPr lang="en-US" sz="3600" b="1" dirty="0" err="1">
                <a:solidFill>
                  <a:prstClr val="white"/>
                </a:solidFill>
                <a:latin typeface="Calibri" panose="020F0502020204030204" pitchFamily="34" charset="0"/>
                <a:cs typeface="Calibri" panose="020F0502020204030204" pitchFamily="34" charset="0"/>
              </a:rPr>
              <a:t>cổng</a:t>
            </a:r>
            <a:r>
              <a:rPr lang="en-US" sz="3600" b="1" dirty="0">
                <a:solidFill>
                  <a:prstClr val="white"/>
                </a:solidFill>
                <a:latin typeface="Calibri" panose="020F0502020204030204" pitchFamily="34" charset="0"/>
                <a:cs typeface="Calibri" panose="020F0502020204030204" pitchFamily="34" charset="0"/>
              </a:rPr>
              <a:t> </a:t>
            </a:r>
            <a:r>
              <a:rPr lang="en-US" sz="3600" b="1" err="1">
                <a:solidFill>
                  <a:prstClr val="white"/>
                </a:solidFill>
                <a:latin typeface="Calibri" panose="020F0502020204030204" pitchFamily="34" charset="0"/>
                <a:cs typeface="Calibri" panose="020F0502020204030204" pitchFamily="34" charset="0"/>
              </a:rPr>
              <a:t>thăm</a:t>
            </a:r>
            <a:r>
              <a:rPr lang="en-US" sz="3600" b="1">
                <a:solidFill>
                  <a:prstClr val="white"/>
                </a:solidFill>
                <a:latin typeface="Calibri" panose="020F0502020204030204" pitchFamily="34" charset="0"/>
                <a:cs typeface="Calibri" panose="020F0502020204030204" pitchFamily="34" charset="0"/>
              </a:rPr>
              <a:t> HÀ MÃ</a:t>
            </a:r>
            <a:endParaRPr lang="en-US" sz="36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7273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8.33333E-7 -3.33333E-6 L -0.41055 0.21297 " pathEditMode="relative" rAng="0" ptsTypes="AA">
                                      <p:cBhvr>
                                        <p:cTn id="6" dur="2000" fill="hold"/>
                                        <p:tgtEl>
                                          <p:spTgt spid="11"/>
                                        </p:tgtEl>
                                        <p:attrNameLst>
                                          <p:attrName>ppt_x</p:attrName>
                                          <p:attrName>ppt_y</p:attrName>
                                        </p:attrNameLst>
                                      </p:cBhvr>
                                      <p:rCtr x="-20534" y="10648"/>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71611"/>
            <a:chOff x="1078869" y="2556927"/>
            <a:chExt cx="13159054" cy="13344907"/>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95"/>
              <a:ext cx="12195323" cy="12596839"/>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Chọn số đo diện tích phù hợp với mỗi bề mặt trong thực tế.</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11" name="Picture 10">
            <a:extLst>
              <a:ext uri="{FF2B5EF4-FFF2-40B4-BE49-F238E27FC236}">
                <a16:creationId xmlns:a16="http://schemas.microsoft.com/office/drawing/2014/main" id="{218E89B2-D02F-2E77-E308-931FE36C0D2C}"/>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Lst>
          </a:blip>
          <a:stretch>
            <a:fillRect/>
          </a:stretch>
        </p:blipFill>
        <p:spPr>
          <a:xfrm>
            <a:off x="1443037" y="2195512"/>
            <a:ext cx="9101016" cy="3414713"/>
          </a:xfrm>
          <a:prstGeom prst="rect">
            <a:avLst/>
          </a:prstGeom>
        </p:spPr>
      </p:pic>
      <p:cxnSp>
        <p:nvCxnSpPr>
          <p:cNvPr id="13" name="Straight Arrow Connector 12">
            <a:extLst>
              <a:ext uri="{FF2B5EF4-FFF2-40B4-BE49-F238E27FC236}">
                <a16:creationId xmlns:a16="http://schemas.microsoft.com/office/drawing/2014/main" id="{3409A179-A022-C2BE-C1FD-50428D2146A9}"/>
              </a:ext>
            </a:extLst>
          </p:cNvPr>
          <p:cNvCxnSpPr/>
          <p:nvPr/>
        </p:nvCxnSpPr>
        <p:spPr>
          <a:xfrm>
            <a:off x="2867025" y="4324350"/>
            <a:ext cx="3743325" cy="723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A37436-A1BA-683A-EEEB-3577FD8481B9}"/>
              </a:ext>
            </a:extLst>
          </p:cNvPr>
          <p:cNvCxnSpPr>
            <a:cxnSpLocks/>
          </p:cNvCxnSpPr>
          <p:nvPr/>
        </p:nvCxnSpPr>
        <p:spPr>
          <a:xfrm>
            <a:off x="6343650" y="4343400"/>
            <a:ext cx="3086100" cy="695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9D52CC-D353-25CF-9238-310D6B7EB47B}"/>
              </a:ext>
            </a:extLst>
          </p:cNvPr>
          <p:cNvCxnSpPr>
            <a:cxnSpLocks/>
          </p:cNvCxnSpPr>
          <p:nvPr/>
        </p:nvCxnSpPr>
        <p:spPr>
          <a:xfrm flipH="1">
            <a:off x="3000375" y="4286250"/>
            <a:ext cx="6257925" cy="714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555081"/>
            <a:chOff x="1078869" y="2556927"/>
            <a:chExt cx="13159054" cy="12121471"/>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7"/>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3304989"/>
              <a:ext cx="12195323" cy="10795693"/>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28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J</a:t>
              </a:r>
              <a:r>
                <a:rPr kumimoji="0" lang="vi-VN" altLang="zh-CN" sz="28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ames Watt (Giêm Oát) thiết kế kiểu động cơ hơi nước mới vào năm 1782. Dịp kỉ niệm 500 năm thiết kế kiểu động cơ hơi nước này sẽ vào năm nào? Năm đó thuộc thế kỉ nào?</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5</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4A994386-E7B0-A223-244E-CB09C1444F2E}"/>
              </a:ext>
            </a:extLst>
          </p:cNvPr>
          <p:cNvPicPr>
            <a:picLocks noChangeAspect="1"/>
          </p:cNvPicPr>
          <p:nvPr/>
        </p:nvPicPr>
        <p:blipFill>
          <a:blip r:embed="rId2"/>
          <a:stretch>
            <a:fillRect/>
          </a:stretch>
        </p:blipFill>
        <p:spPr>
          <a:xfrm>
            <a:off x="8501062" y="2338387"/>
            <a:ext cx="2695575" cy="2619375"/>
          </a:xfrm>
          <a:prstGeom prst="rect">
            <a:avLst/>
          </a:prstGeom>
        </p:spPr>
      </p:pic>
      <p:sp>
        <p:nvSpPr>
          <p:cNvPr id="10" name="TextBox 9">
            <a:extLst>
              <a:ext uri="{FF2B5EF4-FFF2-40B4-BE49-F238E27FC236}">
                <a16:creationId xmlns:a16="http://schemas.microsoft.com/office/drawing/2014/main" id="{5F1F3D5B-3C84-90D8-064C-E60F768F8485}"/>
              </a:ext>
            </a:extLst>
          </p:cNvPr>
          <p:cNvSpPr txBox="1"/>
          <p:nvPr/>
        </p:nvSpPr>
        <p:spPr>
          <a:xfrm>
            <a:off x="952500" y="2619375"/>
            <a:ext cx="7048500" cy="2062103"/>
          </a:xfrm>
          <a:prstGeom prst="rect">
            <a:avLst/>
          </a:prstGeom>
          <a:noFill/>
        </p:spPr>
        <p:txBody>
          <a:bodyPr wrap="square" rtlCol="0">
            <a:spAutoFit/>
          </a:bodyPr>
          <a:lstStyle/>
          <a:p>
            <a:pPr algn="ctr"/>
            <a:r>
              <a:rPr lang="vi-VN" sz="3200" b="0" i="0" dirty="0">
                <a:solidFill>
                  <a:srgbClr val="FF0000"/>
                </a:solidFill>
                <a:effectLst/>
                <a:latin typeface="Cambria" panose="02040503050406030204" pitchFamily="18" charset="0"/>
                <a:ea typeface="Cambria" panose="02040503050406030204" pitchFamily="18" charset="0"/>
              </a:rPr>
              <a:t>Ta có: 1782 + 500 = 2282</a:t>
            </a:r>
          </a:p>
          <a:p>
            <a:pPr algn="ctr"/>
            <a:r>
              <a:rPr lang="vi-VN" sz="3200" b="0" i="0" dirty="0">
                <a:solidFill>
                  <a:srgbClr val="FF0000"/>
                </a:solidFill>
                <a:effectLst/>
                <a:latin typeface="Cambria" panose="02040503050406030204" pitchFamily="18" charset="0"/>
                <a:ea typeface="Cambria" panose="02040503050406030204" pitchFamily="18" charset="0"/>
              </a:rPr>
              <a:t>Dịp kỉ niệm 500 năm thiết kế kiểu động cơ hơi nước này sẽ vào năm 2282</a:t>
            </a:r>
          </a:p>
          <a:p>
            <a:pPr algn="ctr"/>
            <a:r>
              <a:rPr lang="vi-VN" sz="3200" b="1" i="0" dirty="0">
                <a:solidFill>
                  <a:srgbClr val="FF0000"/>
                </a:solidFill>
                <a:effectLst/>
                <a:latin typeface="Cambria" panose="02040503050406030204" pitchFamily="18" charset="0"/>
                <a:ea typeface="Cambria" panose="02040503050406030204" pitchFamily="18" charset="0"/>
              </a:rPr>
              <a:t>Năm 2282 thuộc thế kỉ thứ XXIII.</a:t>
            </a:r>
          </a:p>
        </p:txBody>
      </p:sp>
    </p:spTree>
    <p:extLst>
      <p:ext uri="{BB962C8B-B14F-4D97-AF65-F5344CB8AC3E}">
        <p14:creationId xmlns:p14="http://schemas.microsoft.com/office/powerpoint/2010/main" val="93166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arn(inVertic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barn(inVertical)">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barn(inVertical)">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grpSp>
        <p:nvGrpSpPr>
          <p:cNvPr id="84" name="组合 83"/>
          <p:cNvGrpSpPr/>
          <p:nvPr/>
        </p:nvGrpSpPr>
        <p:grpSpPr>
          <a:xfrm>
            <a:off x="-636" y="3690621"/>
            <a:ext cx="12192351" cy="3167380"/>
            <a:chOff x="-1" y="6744"/>
            <a:chExt cx="15613" cy="4056"/>
          </a:xfrm>
        </p:grpSpPr>
        <p:pic>
          <p:nvPicPr>
            <p:cNvPr id="48" name="图片 47"/>
            <p:cNvPicPr>
              <a:picLocks noChangeAspect="1"/>
            </p:cNvPicPr>
            <p:nvPr/>
          </p:nvPicPr>
          <p:blipFill rotWithShape="1">
            <a:blip r:embed="rId5"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5"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6"/>
          <a:stretch>
            <a:fillRect/>
          </a:stretch>
        </p:blipFill>
        <p:spPr>
          <a:xfrm>
            <a:off x="6890780" y="4312465"/>
            <a:ext cx="5323291" cy="2616927"/>
          </a:xfrm>
          <a:prstGeom prst="rect">
            <a:avLst/>
          </a:prstGeom>
        </p:spPr>
      </p:pic>
      <p:pic>
        <p:nvPicPr>
          <p:cNvPr id="15" name="图片 14" descr="E:\PPT\形状 2.png形状 2"/>
          <p:cNvPicPr>
            <a:picLocks noChangeAspect="1"/>
          </p:cNvPicPr>
          <p:nvPr/>
        </p:nvPicPr>
        <p:blipFill>
          <a:blip r:embed="rId7"/>
          <a:srcRect/>
          <a:stretch>
            <a:fillRect/>
          </a:stretch>
        </p:blipFill>
        <p:spPr>
          <a:xfrm>
            <a:off x="-645779" y="2973818"/>
            <a:ext cx="4581985" cy="4317255"/>
          </a:xfrm>
          <a:prstGeom prst="rect">
            <a:avLst/>
          </a:prstGeom>
        </p:spPr>
      </p:pic>
      <p:grpSp>
        <p:nvGrpSpPr>
          <p:cNvPr id="46" name="组合 45"/>
          <p:cNvGrpSpPr/>
          <p:nvPr/>
        </p:nvGrpSpPr>
        <p:grpSpPr>
          <a:xfrm>
            <a:off x="-708025" y="-1741806"/>
            <a:ext cx="13550900" cy="3722371"/>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pic>
        <p:nvPicPr>
          <p:cNvPr id="12" name="Picture 11">
            <a:extLst>
              <a:ext uri="{FF2B5EF4-FFF2-40B4-BE49-F238E27FC236}">
                <a16:creationId xmlns:a16="http://schemas.microsoft.com/office/drawing/2014/main" id="{C76766C6-105A-21D5-B487-7FF56D4BEB89}"/>
              </a:ext>
            </a:extLst>
          </p:cNvPr>
          <p:cNvPicPr>
            <a:picLocks noChangeAspect="1"/>
          </p:cNvPicPr>
          <p:nvPr/>
        </p:nvPicPr>
        <p:blipFill>
          <a:blip r:embed="rId8"/>
          <a:stretch>
            <a:fillRect/>
          </a:stretch>
        </p:blipFill>
        <p:spPr>
          <a:xfrm>
            <a:off x="1444671" y="659250"/>
            <a:ext cx="9102117" cy="3761559"/>
          </a:xfrm>
          <a:prstGeom prst="rect">
            <a:avLst/>
          </a:prstGeom>
        </p:spPr>
      </p:pic>
    </p:spTree>
    <p:custDataLst>
      <p:tags r:id="rId1"/>
    </p:custDataLst>
    <p:extLst>
      <p:ext uri="{BB962C8B-B14F-4D97-AF65-F5344CB8AC3E}">
        <p14:creationId xmlns:p14="http://schemas.microsoft.com/office/powerpoint/2010/main" val="232686176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346</Words>
  <Application>Microsoft Office PowerPoint</Application>
  <PresentationFormat>Widescreen</PresentationFormat>
  <Paragraphs>49</Paragraphs>
  <Slides>9</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vt:i4>
      </vt:variant>
    </vt:vector>
  </HeadingPairs>
  <TitlesOfParts>
    <vt:vector size="25" baseType="lpstr">
      <vt:lpstr>微软雅黑</vt:lpstr>
      <vt:lpstr>Arial</vt:lpstr>
      <vt:lpstr>Calibri</vt:lpstr>
      <vt:lpstr>Calibri Light</vt:lpstr>
      <vt:lpstr>Cambria</vt:lpstr>
      <vt:lpstr>等线</vt:lpstr>
      <vt:lpstr>等线 Light</vt:lpstr>
      <vt:lpstr>Times New Roman</vt:lpstr>
      <vt:lpstr>Wingdings</vt:lpstr>
      <vt:lpstr>字体管家棉花糖</vt:lpstr>
      <vt:lpstr>字魂79号-萌趣奶油体</vt:lpstr>
      <vt:lpstr>思源黑体 CN Regular</vt:lpstr>
      <vt:lpstr>视觉坊免费素材shijuef.com(龚帆免费体)</vt:lpstr>
      <vt:lpstr>2_Office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2023-08-30T09:35:59Z</dcterms:created>
  <dcterms:modified xsi:type="dcterms:W3CDTF">2024-11-16T13:13:28Z</dcterms:modified>
</cp:coreProperties>
</file>