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24.xml" ContentType="application/vnd.openxmlformats-officedocument.presentationml.tags+xml"/>
  <Override PartName="/ppt/notesSlides/notesSlide1.xml" ContentType="application/vnd.openxmlformats-officedocument.presentationml.notesSlide+xml"/>
  <Override PartName="/ppt/tags/tag12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2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24" r:id="rId7"/>
  </p:sldMasterIdLst>
  <p:notesMasterIdLst>
    <p:notesMasterId r:id="rId44"/>
  </p:notesMasterIdLst>
  <p:handoutMasterIdLst>
    <p:handoutMasterId r:id="rId45"/>
  </p:handoutMasterIdLst>
  <p:sldIdLst>
    <p:sldId id="2007577189" r:id="rId8"/>
    <p:sldId id="323" r:id="rId9"/>
    <p:sldId id="256" r:id="rId10"/>
    <p:sldId id="324" r:id="rId11"/>
    <p:sldId id="325" r:id="rId12"/>
    <p:sldId id="326" r:id="rId13"/>
    <p:sldId id="327" r:id="rId14"/>
    <p:sldId id="261" r:id="rId15"/>
    <p:sldId id="331" r:id="rId16"/>
    <p:sldId id="332" r:id="rId17"/>
    <p:sldId id="328" r:id="rId18"/>
    <p:sldId id="258" r:id="rId19"/>
    <p:sldId id="273" r:id="rId20"/>
    <p:sldId id="333" r:id="rId21"/>
    <p:sldId id="2007577185" r:id="rId22"/>
    <p:sldId id="277" r:id="rId23"/>
    <p:sldId id="292" r:id="rId24"/>
    <p:sldId id="339" r:id="rId25"/>
    <p:sldId id="340" r:id="rId26"/>
    <p:sldId id="259" r:id="rId27"/>
    <p:sldId id="334" r:id="rId28"/>
    <p:sldId id="335" r:id="rId29"/>
    <p:sldId id="336" r:id="rId30"/>
    <p:sldId id="337" r:id="rId31"/>
    <p:sldId id="338" r:id="rId32"/>
    <p:sldId id="274" r:id="rId33"/>
    <p:sldId id="341" r:id="rId34"/>
    <p:sldId id="342" r:id="rId35"/>
    <p:sldId id="343" r:id="rId36"/>
    <p:sldId id="344" r:id="rId37"/>
    <p:sldId id="345" r:id="rId38"/>
    <p:sldId id="346" r:id="rId39"/>
    <p:sldId id="348" r:id="rId40"/>
    <p:sldId id="2007577188" r:id="rId41"/>
    <p:sldId id="2007577187" r:id="rId42"/>
    <p:sldId id="32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1363" autoAdjust="0"/>
  </p:normalViewPr>
  <p:slideViewPr>
    <p:cSldViewPr snapToGrid="0">
      <p:cViewPr varScale="1">
        <p:scale>
          <a:sx n="72" d="100"/>
          <a:sy n="72" d="100"/>
        </p:scale>
        <p:origin x="702" y="7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11/16/2024</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4BD4E7-7B34-46A3-8632-218B51A52F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7495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2</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27</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32</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11</a:t>
            </a:fld>
            <a:endParaRPr lang="en-US"/>
          </a:p>
        </p:txBody>
      </p:sp>
    </p:spTree>
    <p:extLst>
      <p:ext uri="{BB962C8B-B14F-4D97-AF65-F5344CB8AC3E}">
        <p14:creationId xmlns:p14="http://schemas.microsoft.com/office/powerpoint/2010/main" val="1416210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2024/11/16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428725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2024/11/16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23660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099072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304026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602393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990381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44244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3148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774991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49085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776388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2024/11/16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1892447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2024/11/16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2024/11/16</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160900892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0.xml"/><Relationship Id="rId1" Type="http://schemas.openxmlformats.org/officeDocument/2006/relationships/tags" Target="../tags/tag124.xml"/><Relationship Id="rId5" Type="http://schemas.openxmlformats.org/officeDocument/2006/relationships/image" Target="../media/image16.gif"/><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6.xml"/><Relationship Id="rId1" Type="http://schemas.openxmlformats.org/officeDocument/2006/relationships/tags" Target="../tags/tag126.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image" Target="../media/image46.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3.xml"/><Relationship Id="rId7" Type="http://schemas.openxmlformats.org/officeDocument/2006/relationships/image" Target="../media/image56.emf"/><Relationship Id="rId2" Type="http://schemas.openxmlformats.org/officeDocument/2006/relationships/slideLayout" Target="../slideLayouts/slideLayout2.xml"/><Relationship Id="rId1" Type="http://schemas.openxmlformats.org/officeDocument/2006/relationships/tags" Target="../tags/tag127.xml"/><Relationship Id="rId6" Type="http://schemas.openxmlformats.org/officeDocument/2006/relationships/image" Target="../media/image34.svg"/><Relationship Id="rId5" Type="http://schemas.openxmlformats.org/officeDocument/2006/relationships/image" Target="../media/image55.png"/><Relationship Id="rId4" Type="http://schemas.openxmlformats.org/officeDocument/2006/relationships/image" Target="../media/image54.emf"/><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25.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emf"/><Relationship Id="rId5" Type="http://schemas.openxmlformats.org/officeDocument/2006/relationships/image" Target="../media/image45.pn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36.pn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emf"/><Relationship Id="rId5" Type="http://schemas.openxmlformats.org/officeDocument/2006/relationships/image" Target="../media/image45.pn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36.png"/><Relationship Id="rId1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emf"/><Relationship Id="rId5" Type="http://schemas.openxmlformats.org/officeDocument/2006/relationships/image" Target="../media/image45.pn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36.pn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54.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emf"/><Relationship Id="rId5" Type="http://schemas.openxmlformats.org/officeDocument/2006/relationships/image" Target="../media/image45.pn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36.png"/><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8.xml"/><Relationship Id="rId6" Type="http://schemas.openxmlformats.org/officeDocument/2006/relationships/image" Target="../media/image83.sv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8.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emf"/><Relationship Id="rId5" Type="http://schemas.openxmlformats.org/officeDocument/2006/relationships/image" Target="../media/image45.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10.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gif"/><Relationship Id="rId7"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1.gif"/><Relationship Id="rId11" Type="http://schemas.openxmlformats.org/officeDocument/2006/relationships/image" Target="../media/image26.png"/><Relationship Id="rId5" Type="http://schemas.openxmlformats.org/officeDocument/2006/relationships/image" Target="../media/image20.gif"/><Relationship Id="rId10" Type="http://schemas.openxmlformats.org/officeDocument/2006/relationships/image" Target="../media/image25.gif"/><Relationship Id="rId4" Type="http://schemas.openxmlformats.org/officeDocument/2006/relationships/image" Target="../media/image19.gif"/><Relationship Id="rId9" Type="http://schemas.openxmlformats.org/officeDocument/2006/relationships/image" Target="../media/image24.gif"/></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36.xml"/><Relationship Id="rId1" Type="http://schemas.openxmlformats.org/officeDocument/2006/relationships/tags" Target="../tags/tag128.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62.png"/><Relationship Id="rId18"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54.emf"/><Relationship Id="rId12" Type="http://schemas.openxmlformats.org/officeDocument/2006/relationships/image" Target="../media/image56.emf"/><Relationship Id="rId17" Type="http://schemas.openxmlformats.org/officeDocument/2006/relationships/image" Target="../media/image84.png"/><Relationship Id="rId2" Type="http://schemas.openxmlformats.org/officeDocument/2006/relationships/notesSlide" Target="../notesSlides/notesSlide26.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5.emf"/><Relationship Id="rId11" Type="http://schemas.openxmlformats.org/officeDocument/2006/relationships/image" Target="../media/image34.svg"/><Relationship Id="rId5" Type="http://schemas.openxmlformats.org/officeDocument/2006/relationships/image" Target="../media/image45.png"/><Relationship Id="rId15" Type="http://schemas.openxmlformats.org/officeDocument/2006/relationships/image" Target="../media/image63.png"/><Relationship Id="rId10" Type="http://schemas.openxmlformats.org/officeDocument/2006/relationships/image" Target="../media/image55.png"/><Relationship Id="rId4" Type="http://schemas.openxmlformats.org/officeDocument/2006/relationships/image" Target="../media/image61.png"/><Relationship Id="rId9" Type="http://schemas.openxmlformats.org/officeDocument/2006/relationships/image" Target="../media/image97.sv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2.wdp"/><Relationship Id="rId3" Type="http://schemas.openxmlformats.org/officeDocument/2006/relationships/image" Target="../media/image27.jpg"/><Relationship Id="rId7" Type="http://schemas.openxmlformats.org/officeDocument/2006/relationships/image" Target="../media/image23.gif"/><Relationship Id="rId12"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slide" Target="slide8.xml"/><Relationship Id="rId1" Type="http://schemas.openxmlformats.org/officeDocument/2006/relationships/slideLayout" Target="../slideLayouts/slideLayout24.xml"/><Relationship Id="rId6" Type="http://schemas.openxmlformats.org/officeDocument/2006/relationships/slide" Target="slide6.xml"/><Relationship Id="rId11" Type="http://schemas.microsoft.com/office/2007/relationships/hdphoto" Target="../media/hdphoto1.wdp"/><Relationship Id="rId5" Type="http://schemas.openxmlformats.org/officeDocument/2006/relationships/image" Target="../media/image20.gif"/><Relationship Id="rId15" Type="http://schemas.openxmlformats.org/officeDocument/2006/relationships/image" Target="../media/image31.gif"/><Relationship Id="rId10" Type="http://schemas.openxmlformats.org/officeDocument/2006/relationships/image" Target="../media/image28.png"/><Relationship Id="rId4" Type="http://schemas.openxmlformats.org/officeDocument/2006/relationships/slide" Target="slide5.xml"/><Relationship Id="rId9" Type="http://schemas.openxmlformats.org/officeDocument/2006/relationships/image" Target="../media/image24.gif"/><Relationship Id="rId14" Type="http://schemas.openxmlformats.org/officeDocument/2006/relationships/image" Target="../media/image30.gif"/></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 Target="slide4.xml"/><Relationship Id="rId1" Type="http://schemas.openxmlformats.org/officeDocument/2006/relationships/slideLayout" Target="../slideLayouts/slideLayout24.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 Target="slide4.xml"/><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5.png"/><Relationship Id="rId7"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0.jpeg"/><Relationship Id="rId5" Type="http://schemas.openxmlformats.org/officeDocument/2006/relationships/image" Target="../media/image37.png"/><Relationship Id="rId10" Type="http://schemas.openxmlformats.org/officeDocument/2006/relationships/image" Target="../media/image33.jpeg"/><Relationship Id="rId4" Type="http://schemas.openxmlformats.org/officeDocument/2006/relationships/image" Target="../media/image36.pn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8" y="0"/>
            <a:ext cx="12192000" cy="6858000"/>
          </a:xfrm>
          <a:prstGeom prst="rect">
            <a:avLst/>
          </a:prstGeom>
        </p:spPr>
      </p:pic>
      <p:sp>
        <p:nvSpPr>
          <p:cNvPr id="7" name="Rectangle 5"/>
          <p:cNvSpPr>
            <a:spLocks noChangeArrowheads="1"/>
          </p:cNvSpPr>
          <p:nvPr/>
        </p:nvSpPr>
        <p:spPr bwMode="auto">
          <a:xfrm>
            <a:off x="3327359" y="37693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712948" y="2207417"/>
            <a:ext cx="1071522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TIẾNG</a:t>
            </a:r>
            <a:r>
              <a:rPr kumimoji="0" lang="en-US" sz="36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VIỆT</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smtClean="0">
                <a:solidFill>
                  <a:srgbClr val="7030A0"/>
                </a:solidFill>
                <a:latin typeface="Times New Roman" pitchFamily="18" charset="0"/>
                <a:cs typeface="Times New Roman" pitchFamily="18" charset="0"/>
              </a:rPr>
              <a:t>ĐỌC: THANH ÂM CỦA NÚI</a:t>
            </a:r>
            <a:endParaRPr kumimoji="0" lang="en-US" sz="40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QUANG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0334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Times New Roman" panose="02020603050405020304" pitchFamily="18" charset="0"/>
                <a:cs typeface="Times New Roman" panose="02020603050405020304" pitchFamily="18" charset="0"/>
              </a:rPr>
              <a:t>Tiếng khèn với người Mông: </a:t>
            </a:r>
            <a:r>
              <a:rPr lang="vi-VN" sz="2600" dirty="0">
                <a:solidFill>
                  <a:prstClr val="black"/>
                </a:solidFill>
                <a:latin typeface="Times New Roman" panose="02020603050405020304" pitchFamily="18" charset="0"/>
                <a:cs typeface="Times New Roman" panose="02020603050405020304" pitchFamily="18" charset="0"/>
              </a:rPr>
              <a:t>Khèn có mặt trong hầu hết các hình thức sinh hoạt văn hoá của đồng bào Môn</a:t>
            </a:r>
            <a:r>
              <a:rPr lang="en-US" sz="2600" dirty="0">
                <a:solidFill>
                  <a:prstClr val="black"/>
                </a:solidFill>
                <a:latin typeface="Times New Roman" panose="02020603050405020304" pitchFamily="18" charset="0"/>
                <a:cs typeface="Times New Roman" panose="02020603050405020304" pitchFamily="18" charset="0"/>
              </a:rPr>
              <a:t>g</a:t>
            </a:r>
            <a:r>
              <a:rPr lang="vi-VN" sz="2600" dirty="0">
                <a:solidFill>
                  <a:prstClr val="black"/>
                </a:solidFill>
                <a:latin typeface="Times New Roman" panose="02020603050405020304" pitchFamily="18" charset="0"/>
                <a:cs typeface="Times New Roman" panose="02020603050405020304" pitchFamily="18" charset="0"/>
              </a:rPr>
              <a:t>.</a:t>
            </a:r>
            <a:r>
              <a:rPr lang="en-US" sz="2600" dirty="0">
                <a:solidFill>
                  <a:prstClr val="black"/>
                </a:solidFill>
                <a:latin typeface="Times New Roman" panose="02020603050405020304" pitchFamily="18" charset="0"/>
                <a:cs typeface="Times New Roman" panose="02020603050405020304" pitchFamily="18" charset="0"/>
              </a:rPr>
              <a:t> </a:t>
            </a:r>
          </a:p>
          <a:p>
            <a:pPr marL="457200" lvl="0" indent="-457200" algn="just">
              <a:buFont typeface="Arial" panose="020B0604020202020204" pitchFamily="34" charset="0"/>
              <a:buChar char="•"/>
            </a:pPr>
            <a:r>
              <a:rPr lang="vi-VN" sz="2600" dirty="0">
                <a:solidFill>
                  <a:prstClr val="black"/>
                </a:solidFill>
                <a:latin typeface="Times New Roman" panose="02020603050405020304" pitchFamily="18" charset="0"/>
                <a:cs typeface="Times New Roman" panose="02020603050405020304" pitchFamily="18"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r>
              <a:rPr lang="vi-VN" sz="2600" dirty="0">
                <a:solidFill>
                  <a:prstClr val="black"/>
                </a:solidFill>
                <a:latin typeface="Times New Roman" panose="02020603050405020304" pitchFamily="18" charset="0"/>
                <a:cs typeface="Times New Roman" panose="02020603050405020304" pitchFamily="18"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Mắt</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Tai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Tay </a:t>
              </a:r>
              <a:r>
                <a:rPr kumimoji="0" lang="en-US" sz="4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dò</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401205"/>
          </a:xfrm>
          <a:prstGeom prst="rect">
            <a:avLst/>
          </a:prstGeom>
          <a:noFill/>
        </p:spPr>
        <p:txBody>
          <a:bodyPr wrap="square" rtlCol="0">
            <a:spAutoFit/>
          </a:bodyPr>
          <a:lstStyle/>
          <a:p>
            <a:pPr algn="just" rtl="0" latinLnBrk="0"/>
            <a:r>
              <a:rPr lang="en-US" sz="2000" b="0" i="0" dirty="0">
                <a:solidFill>
                  <a:srgbClr val="000000"/>
                </a:solidFill>
                <a:effectLst/>
                <a:latin typeface="Times New Roman" panose="020206030504050203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cs typeface="Times New Roman" panose="02020603050405020304" pitchFamily="18" charset="0"/>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latin typeface="Times New Roman" panose="020206030504050203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cs typeface="Times New Roman" panose="02020603050405020304" pitchFamily="18" charset="0"/>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latin typeface="Times New Roman" panose="020206030504050203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cs typeface="Times New Roman" panose="02020603050405020304" pitchFamily="18"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latin typeface="Times New Roman" panose="020206030504050203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cs typeface="Times New Roman" panose="020206030504050203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latin typeface="Times New Roman" panose="02020603050405020304" pitchFamily="18" charset="0"/>
                <a:cs typeface="Times New Roman" panose="02020603050405020304" pitchFamily="18" charset="0"/>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Times New Roman" panose="02020603050405020304" pitchFamily="18" charset="0"/>
                <a:cs typeface="Times New Roman" panose="02020603050405020304" pitchFamily="18" charset="0"/>
              </a:rPr>
              <a:t>Trong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i="1" dirty="0">
                <a:solidFill>
                  <a:prstClr val="black"/>
                </a:solidFill>
                <a:latin typeface="Times New Roman" panose="02020603050405020304" pitchFamily="18" charset="0"/>
                <a:cs typeface="Times New Roman" panose="02020603050405020304" pitchFamily="18" charset="0"/>
              </a:rPr>
              <a:t>Thanh </a:t>
            </a:r>
            <a:r>
              <a:rPr lang="en-US" sz="4400" b="1" i="1" dirty="0" err="1">
                <a:solidFill>
                  <a:prstClr val="black"/>
                </a:solidFill>
                <a:latin typeface="Times New Roman" panose="02020603050405020304" pitchFamily="18" charset="0"/>
                <a:cs typeface="Times New Roman" panose="02020603050405020304" pitchFamily="18" charset="0"/>
              </a:rPr>
              <a:t>âm</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của</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núi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có</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từ</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nào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chưa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hiểu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nghĩa</a:t>
            </a:r>
            <a:r>
              <a:rPr lang="en-US" sz="44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Times New Roman" panose="02020603050405020304" pitchFamily="18" charset="0"/>
                <a:cs typeface="Times New Roman" panose="02020603050405020304" pitchFamily="18" charset="0"/>
              </a:rPr>
              <a:t>Tây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Bắc</a:t>
            </a:r>
            <a:r>
              <a:rPr lang="vi-VN" sz="4000" b="1" dirty="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Times New Roman" panose="02020603050405020304" pitchFamily="18" charset="0"/>
                <a:cs typeface="Times New Roman" panose="02020603050405020304" pitchFamily="18" charset="0"/>
              </a:rPr>
              <a:t>Vấn vương (như vương vấn): </a:t>
            </a:r>
            <a:r>
              <a:rPr lang="vi-VN" sz="4000" dirty="0">
                <a:solidFill>
                  <a:prstClr val="black"/>
                </a:solidFill>
                <a:latin typeface="Times New Roman" panose="02020603050405020304" pitchFamily="18" charset="0"/>
                <a:cs typeface="Times New Roman" panose="02020603050405020304" pitchFamily="18" charset="0"/>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Times New Roman" panose="02020603050405020304" pitchFamily="18" charset="0"/>
                <a:cs typeface="Times New Roman" panose="02020603050405020304" pitchFamily="18" charset="0"/>
              </a:rPr>
              <a:t>Huyền diệu: </a:t>
            </a:r>
            <a:r>
              <a:rPr lang="vi-VN" sz="4400" dirty="0">
                <a:solidFill>
                  <a:prstClr val="black"/>
                </a:solidFill>
                <a:latin typeface="Times New Roman" panose="02020603050405020304" pitchFamily="18" charset="0"/>
                <a:cs typeface="Times New Roman" panose="02020603050405020304" pitchFamily="18" charset="0"/>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1811558" y="848270"/>
            <a:ext cx="8858214"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ĐOẠN 1</a:t>
            </a:r>
          </a:p>
        </p:txBody>
      </p: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Times New Roman" panose="02020603050405020304" pitchFamily="18" charset="0"/>
                <a:cs typeface="Times New Roman" panose="02020603050405020304" pitchFamily="18"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ĐOẠN 2</a:t>
            </a:r>
          </a:p>
        </p:txBody>
      </p:sp>
    </p:spTree>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latin typeface="Times New Roman" panose="02020603050405020304" pitchFamily="18" charset="0"/>
                <a:cs typeface="Times New Roman" panose="02020603050405020304" pitchFamily="18"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1764185" y="929849"/>
            <a:ext cx="86936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ĐOẠN 3</a:t>
            </a:r>
          </a:p>
        </p:txBody>
      </p:sp>
    </p:spTree>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Times New Roman" panose="02020603050405020304" pitchFamily="18" charset="0"/>
                <a:cs typeface="Times New Roman" panose="02020603050405020304" pitchFamily="18" charset="0"/>
              </a:rPr>
              <a:t>Đáp</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án</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Khèn</a:t>
            </a:r>
            <a:endParaRPr lang="en-US" sz="5867" dirty="0">
              <a:solidFill>
                <a:schemeClr val="bg1"/>
              </a:solidFill>
              <a:latin typeface="Times New Roman" panose="02020603050405020304" pitchFamily="18" charset="0"/>
              <a:cs typeface="Times New Roman" panose="02020603050405020304" pitchFamily="18"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Times New Roman" panose="02020603050405020304" pitchFamily="18" charset="0"/>
                <a:cs typeface="Times New Roman" panose="02020603050405020304" pitchFamily="18" charset="0"/>
              </a:rPr>
              <a:t>Đáp</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án</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Đàn</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bầu</a:t>
            </a:r>
            <a:endParaRPr lang="en-US" sz="5867" dirty="0">
              <a:solidFill>
                <a:schemeClr val="bg1"/>
              </a:solidFill>
              <a:latin typeface="Times New Roman" panose="02020603050405020304" pitchFamily="18" charset="0"/>
              <a:cs typeface="Times New Roman" panose="02020603050405020304" pitchFamily="18"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Times New Roman" panose="02020603050405020304" pitchFamily="18" charset="0"/>
                <a:cs typeface="Times New Roman" panose="02020603050405020304" pitchFamily="18" charset="0"/>
              </a:rPr>
              <a:t>Đáp</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án</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Đàn</a:t>
            </a:r>
            <a:r>
              <a:rPr lang="en-US" sz="5867" dirty="0">
                <a:solidFill>
                  <a:schemeClr val="bg1"/>
                </a:solidFill>
                <a:latin typeface="Times New Roman" panose="02020603050405020304" pitchFamily="18" charset="0"/>
                <a:cs typeface="Times New Roman" panose="02020603050405020304" pitchFamily="18" charset="0"/>
              </a:rPr>
              <a:t> </a:t>
            </a:r>
            <a:r>
              <a:rPr lang="en-US" sz="5867" dirty="0" err="1">
                <a:solidFill>
                  <a:schemeClr val="bg1"/>
                </a:solidFill>
                <a:latin typeface="Times New Roman" panose="02020603050405020304" pitchFamily="18" charset="0"/>
                <a:cs typeface="Times New Roman" panose="02020603050405020304" pitchFamily="18" charset="0"/>
              </a:rPr>
              <a:t>t’rưng</a:t>
            </a:r>
            <a:endParaRPr lang="en-US" sz="5867" dirty="0">
              <a:solidFill>
                <a:schemeClr val="bg1"/>
              </a:solidFill>
              <a:latin typeface="Times New Roman" panose="02020603050405020304" pitchFamily="18" charset="0"/>
              <a:cs typeface="Times New Roman" panose="02020603050405020304" pitchFamily="18"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Times New Roman" panose="02020603050405020304" pitchFamily="18" charset="0"/>
                <a:cs typeface="Times New Roman" panose="02020603050405020304" pitchFamily="18" charset="0"/>
              </a:rPr>
              <a:t>Trao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đổi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với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bạn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điều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em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biết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một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nhạc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cụ</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dân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vừa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xuất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hiện</a:t>
            </a:r>
            <a:r>
              <a:rPr lang="en-US" sz="4000" b="1" dirty="0">
                <a:solidFill>
                  <a:srgbClr val="002060"/>
                </a:solidFill>
                <a:latin typeface="Times New Roman" panose="02020603050405020304" pitchFamily="18" charset="0"/>
                <a:cs typeface="Times New Roman" panose="02020603050405020304" pitchFamily="18" charset="0"/>
              </a:rPr>
              <a:t> ở </a:t>
            </a:r>
            <a:r>
              <a:rPr lang="en-US" sz="4000" b="1" dirty="0" err="1">
                <a:solidFill>
                  <a:srgbClr val="002060"/>
                </a:solidFill>
                <a:latin typeface="Times New Roman" panose="02020603050405020304" pitchFamily="18" charset="0"/>
                <a:cs typeface="Times New Roman" panose="02020603050405020304" pitchFamily="18" charset="0"/>
              </a:rPr>
              <a:t>trò</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trên</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G: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Em</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có</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thể</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nói</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về</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hình</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dáng</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cấu</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tạo</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cách</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chơi</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nhạc</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cụ</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đó</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mj-lt"/>
                <a:cs typeface="Calibri" panose="020F0502020204030204" pitchFamily="34" charset="0"/>
              </a:rPr>
              <a:t>Cây khèn người Mông</a:t>
            </a:r>
            <a:r>
              <a:rPr lang="en-US" sz="3200" b="1" dirty="0">
                <a:solidFill>
                  <a:schemeClr val="tx1"/>
                </a:solidFill>
                <a:latin typeface="+mj-lt"/>
                <a:cs typeface="Calibri" panose="020F0502020204030204" pitchFamily="34" charset="0"/>
              </a:rPr>
              <a:t>:</a:t>
            </a:r>
            <a:r>
              <a:rPr lang="vi-VN" sz="3200" b="1" dirty="0">
                <a:solidFill>
                  <a:schemeClr val="tx1"/>
                </a:solidFill>
                <a:latin typeface="+mj-lt"/>
                <a:cs typeface="Calibri" panose="020F0502020204030204" pitchFamily="34" charset="0"/>
              </a:rPr>
              <a:t> </a:t>
            </a:r>
            <a:r>
              <a:rPr lang="en-US" sz="3200" dirty="0">
                <a:solidFill>
                  <a:schemeClr val="tx1"/>
                </a:solidFill>
                <a:latin typeface="+mj-lt"/>
                <a:cs typeface="Calibri" panose="020F0502020204030204" pitchFamily="34" charset="0"/>
              </a:rPr>
              <a:t>T</a:t>
            </a:r>
            <a:r>
              <a:rPr lang="vi-VN" sz="3200" dirty="0">
                <a:solidFill>
                  <a:schemeClr val="tx1"/>
                </a:solidFill>
                <a:latin typeface="+mj-lt"/>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mj-lt"/>
              <a:cs typeface="Calibri" panose="020F0502020204030204" pitchFamily="34" charset="0"/>
            </a:endParaRPr>
          </a:p>
          <a:p>
            <a:pPr algn="just"/>
            <a:r>
              <a:rPr lang="vi-VN" sz="3200" dirty="0">
                <a:solidFill>
                  <a:schemeClr val="tx1"/>
                </a:solidFill>
                <a:latin typeface="+mj-lt"/>
                <a:cs typeface="Calibri" panose="020F0502020204030204" pitchFamily="34" charset="0"/>
              </a:rPr>
              <a:t>Nhạc cụ truyền thống của người Mông ở Tây Bắc bao gồm </a:t>
            </a:r>
            <a:r>
              <a:rPr lang="vi-VN" sz="3200" b="1" i="1" dirty="0">
                <a:solidFill>
                  <a:schemeClr val="tx1"/>
                </a:solidFill>
                <a:latin typeface="+mj-lt"/>
                <a:cs typeface="Calibri" panose="020F0502020204030204" pitchFamily="34" charset="0"/>
              </a:rPr>
              <a:t>khèn, kèn, trống, chiêng, sáo, khèn môi, kèn lá</a:t>
            </a:r>
            <a:r>
              <a:rPr lang="vi-VN" sz="3200" dirty="0">
                <a:solidFill>
                  <a:schemeClr val="tx1"/>
                </a:solidFill>
                <a:latin typeface="+mj-lt"/>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GENSWF_SLIDE_UID" val="{1D8BF678-4BE9-41DA-B993-D3780FA1E261}:375"/>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7.xml><?xml version="1.0" encoding="utf-8"?>
<p:tagLst xmlns:a="http://schemas.openxmlformats.org/drawingml/2006/main" xmlns:r="http://schemas.openxmlformats.org/officeDocument/2006/relationships" xmlns:p="http://schemas.openxmlformats.org/presentationml/2006/main">
  <p:tag name="PA" val="v3.2.0"/>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2455</Words>
  <Application>Microsoft Office PowerPoint</Application>
  <PresentationFormat>Widescreen</PresentationFormat>
  <Paragraphs>154</Paragraphs>
  <Slides>36</Slides>
  <Notes>26</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36</vt:i4>
      </vt:variant>
    </vt:vector>
  </HeadingPairs>
  <TitlesOfParts>
    <vt:vector size="59" baseType="lpstr">
      <vt:lpstr>微软雅黑</vt:lpstr>
      <vt:lpstr>宋体</vt:lpstr>
      <vt:lpstr>#9Slide07 HoneyCream</vt:lpstr>
      <vt:lpstr>Arial</vt:lpstr>
      <vt:lpstr>Calibri</vt:lpstr>
      <vt:lpstr>Calibri Light</vt:lpstr>
      <vt:lpstr>Cambria</vt:lpstr>
      <vt:lpstr>等线</vt:lpstr>
      <vt:lpstr>等线 Light</vt:lpstr>
      <vt:lpstr>SVN-Newton</vt:lpstr>
      <vt:lpstr>SVN-Ready</vt:lpstr>
      <vt:lpstr>Times New Roman</vt:lpstr>
      <vt:lpstr>Wingdings</vt:lpstr>
      <vt:lpstr>华康少女文字W5(P)</vt:lpstr>
      <vt:lpstr>思源黑体 CN Bold</vt:lpstr>
      <vt:lpstr>汉仪粗宋简</vt:lpstr>
      <vt:lpstr>Office 主题​​</vt:lpstr>
      <vt:lpstr>1_Office 主题​​</vt:lpstr>
      <vt:lpstr>Office Theme</vt:lpstr>
      <vt:lpstr>2_Office 主题​​</vt:lpstr>
      <vt:lpstr>3_Office 主题​​</vt:lpstr>
      <vt:lpstr>自定义设计方案</vt:lpstr>
      <vt:lpstr>Office 主题</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STD_MO</cp:lastModifiedBy>
  <cp:revision>72</cp:revision>
  <dcterms:created xsi:type="dcterms:W3CDTF">2023-07-19T08:30:23Z</dcterms:created>
  <dcterms:modified xsi:type="dcterms:W3CDTF">2024-11-16T15:50:59Z</dcterms:modified>
</cp:coreProperties>
</file>