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5"/>
  </p:notesMasterIdLst>
  <p:sldIdLst>
    <p:sldId id="528" r:id="rId3"/>
    <p:sldId id="470" r:id="rId4"/>
    <p:sldId id="513" r:id="rId5"/>
    <p:sldId id="515" r:id="rId6"/>
    <p:sldId id="525" r:id="rId7"/>
    <p:sldId id="526" r:id="rId8"/>
    <p:sldId id="527" r:id="rId9"/>
    <p:sldId id="521" r:id="rId10"/>
    <p:sldId id="522" r:id="rId11"/>
    <p:sldId id="523" r:id="rId12"/>
    <p:sldId id="519" r:id="rId13"/>
    <p:sldId id="35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4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654BE-F0C2-47B7-B0E3-BAA5C2BAC187}" type="datetimeFigureOut">
              <a:rPr lang="en-US" smtClean="0"/>
              <a:t>11/16/2024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BFAA2-6BAB-46B6-862E-A8A4681F4C55}" type="slidenum">
              <a:rPr lang="en-US" smtClean="0"/>
              <a:t>‹#›</a:t>
            </a:fld>
            <a:endParaRPr lang="en-US"/>
          </a:p>
        </p:txBody>
      </p:sp>
    </p:spTree>
    <p:extLst>
      <p:ext uri="{BB962C8B-B14F-4D97-AF65-F5344CB8AC3E}">
        <p14:creationId xmlns:p14="http://schemas.microsoft.com/office/powerpoint/2010/main" val="226490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BD4E7-7B34-46A3-8632-218B51A52F5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679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57DBFAA2-6BAB-46B6-862E-A8A4681F4C55}" type="slidenum">
              <a:rPr lang="en-US" smtClean="0"/>
              <a:t>5</a:t>
            </a:fld>
            <a:endParaRPr lang="en-US"/>
          </a:p>
        </p:txBody>
      </p:sp>
    </p:spTree>
    <p:extLst>
      <p:ext uri="{BB962C8B-B14F-4D97-AF65-F5344CB8AC3E}">
        <p14:creationId xmlns:p14="http://schemas.microsoft.com/office/powerpoint/2010/main" val="3064241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1752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11/16/2024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016543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11/16/2024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14256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11/16/2024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08752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11/16/2024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1380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3611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7" t="19488" r="156" b="52440"/>
          <a:stretch>
            <a:fillRect/>
          </a:stretch>
        </p:blipFill>
        <p:spPr bwMode="auto">
          <a:xfrm>
            <a:off x="0" y="3429000"/>
            <a:ext cx="12192000" cy="3446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0582" b="-1"/>
          <a:stretch>
            <a:fillRect/>
          </a:stretch>
        </p:blipFill>
        <p:spPr bwMode="auto">
          <a:xfrm>
            <a:off x="0" y="-9126"/>
            <a:ext cx="12192000" cy="35866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41365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582765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2024/11/16</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3765002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2024/11/16</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3538092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2024/11/16</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2391345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2024/11/16</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1878041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11/16/2024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08531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2024/11/16</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2407113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2024/11/16</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417688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2024/11/16</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765067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2024/11/16</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58319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2024/11/16</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907574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3CD71A-8AFA-457E-9CDB-42ECCDB38F41}" type="slidenum">
              <a:rPr kumimoji="0" lang="en-US" sz="1200" b="0" i="0" u="none" strike="noStrike" kern="1200" cap="none" spc="0" normalizeH="0" baseline="0" noProof="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134194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11/16/2024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4431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11/16/2024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030926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11/16/2024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26420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11/16/2024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847237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11/16/2024</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70590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4142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11/16/2024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148463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extLst>
              <a:ext uri="{BEBA8EAE-BF5A-486C-A8C5-ECC9F3942E4B}">
                <a14:imgProps xmlns:a14="http://schemas.microsoft.com/office/drawing/2010/main">
                  <a14:imgLayer r:embed="rId16">
                    <a14:imgEffect>
                      <a14:brightnessContrast brigh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11/16/2024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pic>
        <p:nvPicPr>
          <p:cNvPr id="8" name="Picture 7" descr="A pink background with white leaves and black text&#10;&#10;Description automatically generated">
            <a:extLst>
              <a:ext uri="{FF2B5EF4-FFF2-40B4-BE49-F238E27FC236}">
                <a16:creationId xmlns:a16="http://schemas.microsoft.com/office/drawing/2014/main" id="{F372B30D-DB46-7660-3A5E-D948E0AC743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525375" y="314325"/>
            <a:ext cx="1504950" cy="1504950"/>
          </a:xfrm>
          <a:prstGeom prst="rect">
            <a:avLst/>
          </a:prstGeom>
        </p:spPr>
      </p:pic>
    </p:spTree>
    <p:extLst>
      <p:ext uri="{BB962C8B-B14F-4D97-AF65-F5344CB8AC3E}">
        <p14:creationId xmlns:p14="http://schemas.microsoft.com/office/powerpoint/2010/main" val="1738848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2024/11/16</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41352537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1.xml"/><Relationship Id="rId5" Type="http://schemas.openxmlformats.org/officeDocument/2006/relationships/image" Target="../media/image6.gif"/><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8.xml"/><Relationship Id="rId6" Type="http://schemas.microsoft.com/office/2007/relationships/hdphoto" Target="../media/hdphoto4.wdp"/><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9.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18" y="0"/>
            <a:ext cx="12192000" cy="6858000"/>
          </a:xfrm>
          <a:prstGeom prst="rect">
            <a:avLst/>
          </a:prstGeom>
        </p:spPr>
      </p:pic>
      <p:sp>
        <p:nvSpPr>
          <p:cNvPr id="7" name="Rectangle 5"/>
          <p:cNvSpPr>
            <a:spLocks noChangeArrowheads="1"/>
          </p:cNvSpPr>
          <p:nvPr/>
        </p:nvSpPr>
        <p:spPr bwMode="auto">
          <a:xfrm>
            <a:off x="3327359" y="3769300"/>
            <a:ext cx="548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1" u="none" strike="noStrike" kern="1200" cap="none" spc="0" normalizeH="0" baseline="0" noProof="0" dirty="0">
                <a:ln>
                  <a:noFill/>
                </a:ln>
                <a:solidFill>
                  <a:srgbClr val="3333CC"/>
                </a:solidFill>
                <a:effectLst/>
                <a:uLnTx/>
                <a:uFillTx/>
                <a:latin typeface="Times New Roman" pitchFamily="18" charset="0"/>
                <a:cs typeface="+mn-cs"/>
              </a:rPr>
              <a:t>Giáo </a:t>
            </a:r>
            <a:r>
              <a:rPr kumimoji="0" lang="en-US" sz="3200" b="1" i="1" u="none" strike="noStrike" kern="1200" cap="none" spc="0" normalizeH="0" baseline="0" noProof="0" dirty="0" smtClean="0">
                <a:ln>
                  <a:noFill/>
                </a:ln>
                <a:solidFill>
                  <a:srgbClr val="3333CC"/>
                </a:solidFill>
                <a:effectLst/>
                <a:uLnTx/>
                <a:uFillTx/>
                <a:latin typeface="Times New Roman" pitchFamily="18" charset="0"/>
                <a:cs typeface="+mn-cs"/>
              </a:rPr>
              <a:t>viên</a:t>
            </a:r>
            <a:r>
              <a:rPr kumimoji="0" lang="en-US" sz="3200" b="1" i="1" u="none" strike="noStrike" kern="1200" cap="none" spc="0" normalizeH="0" baseline="0" noProof="0" smtClean="0">
                <a:ln>
                  <a:noFill/>
                </a:ln>
                <a:solidFill>
                  <a:srgbClr val="3333CC"/>
                </a:solidFill>
                <a:effectLst/>
                <a:uLnTx/>
                <a:uFillTx/>
                <a:latin typeface="Times New Roman" pitchFamily="18" charset="0"/>
                <a:cs typeface="+mn-cs"/>
              </a:rPr>
              <a:t>: Trịnh Thị Mơ</a:t>
            </a:r>
            <a:endParaRPr kumimoji="0" lang="en-US" sz="3200" b="1" i="1" u="none" strike="noStrike" kern="1200" cap="none" spc="0" normalizeH="0" baseline="0" noProof="0" dirty="0">
              <a:ln>
                <a:noFill/>
              </a:ln>
              <a:solidFill>
                <a:srgbClr val="3333CC"/>
              </a:solidFill>
              <a:effectLst/>
              <a:uLnTx/>
              <a:uFillTx/>
              <a:latin typeface="Times New Roman" pitchFamily="18" charset="0"/>
              <a:cs typeface="+mn-cs"/>
            </a:endParaRPr>
          </a:p>
        </p:txBody>
      </p:sp>
      <p:sp>
        <p:nvSpPr>
          <p:cNvPr id="8" name="Rectangle 6"/>
          <p:cNvSpPr>
            <a:spLocks noChangeArrowheads="1"/>
          </p:cNvSpPr>
          <p:nvPr/>
        </p:nvSpPr>
        <p:spPr bwMode="auto">
          <a:xfrm>
            <a:off x="712948" y="2207417"/>
            <a:ext cx="10715223"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srgbClr val="FF0000"/>
                </a:solidFill>
                <a:effectLst/>
                <a:uLnTx/>
                <a:uFillTx/>
                <a:latin typeface="Times New Roman" pitchFamily="18" charset="0"/>
                <a:cs typeface="Times New Roman" pitchFamily="18" charset="0"/>
              </a:rPr>
              <a:t>MÔN: TIẾNG</a:t>
            </a:r>
            <a:r>
              <a:rPr kumimoji="0" lang="en-US" sz="3600" b="1" i="0" u="none" strike="noStrike" kern="1200" cap="none" spc="0" normalizeH="0" noProof="0" smtClean="0">
                <a:ln>
                  <a:noFill/>
                </a:ln>
                <a:solidFill>
                  <a:srgbClr val="FF0000"/>
                </a:solidFill>
                <a:effectLst/>
                <a:uLnTx/>
                <a:uFillTx/>
                <a:latin typeface="Times New Roman" pitchFamily="18" charset="0"/>
                <a:cs typeface="Times New Roman" pitchFamily="18" charset="0"/>
              </a:rPr>
              <a:t> VIỆT</a:t>
            </a:r>
            <a:endParaRPr kumimoji="0" lang="en-US" sz="3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smtClean="0">
                <a:solidFill>
                  <a:srgbClr val="7030A0"/>
                </a:solidFill>
                <a:latin typeface="Times New Roman" pitchFamily="18" charset="0"/>
                <a:cs typeface="Times New Roman" pitchFamily="18" charset="0"/>
              </a:rPr>
              <a:t>VIẾT: VIẾT ĐOẠN VĂN TƯỞNG TƯỢNG</a:t>
            </a:r>
            <a:endParaRPr kumimoji="0" lang="en-US" sz="40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endParaRPr>
          </a:p>
        </p:txBody>
      </p:sp>
      <p:sp>
        <p:nvSpPr>
          <p:cNvPr id="9" name="Rectangle 6"/>
          <p:cNvSpPr>
            <a:spLocks noChangeArrowheads="1"/>
          </p:cNvSpPr>
          <p:nvPr/>
        </p:nvSpPr>
        <p:spPr bwMode="auto">
          <a:xfrm>
            <a:off x="1197729" y="39950"/>
            <a:ext cx="982657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TRƯỜNG TIỂU HỌC QUANG TRUNG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Sách kết nối tri thức với cuộc sống – Lớp 4</a:t>
            </a:r>
            <a:endParaRPr kumimoji="0" lang="en-US" sz="2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 Năm học 2024-2025</a:t>
            </a:r>
            <a:endPar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38077" y="3231749"/>
            <a:ext cx="6781800" cy="31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54987" y="3309023"/>
            <a:ext cx="6781800" cy="31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98468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2" name="Cloud Callout 9">
            <a:extLst>
              <a:ext uri="{FF2B5EF4-FFF2-40B4-BE49-F238E27FC236}">
                <a16:creationId xmlns:a16="http://schemas.microsoft.com/office/drawing/2014/main" id="{CBF4C81D-3EFE-48D7-9E73-B29A4BDB156C}"/>
              </a:ext>
            </a:extLst>
          </p:cNvPr>
          <p:cNvSpPr/>
          <p:nvPr/>
        </p:nvSpPr>
        <p:spPr>
          <a:xfrm rot="10630434" flipH="1">
            <a:off x="155427" y="188644"/>
            <a:ext cx="11731974" cy="6504652"/>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任意多边形 33">
            <a:extLst>
              <a:ext uri="{FF2B5EF4-FFF2-40B4-BE49-F238E27FC236}">
                <a16:creationId xmlns:a16="http://schemas.microsoft.com/office/drawing/2014/main" id="{0A3CB474-235A-4EF1-9AE6-02A5D8FF02E9}"/>
              </a:ext>
            </a:extLst>
          </p:cNvPr>
          <p:cNvSpPr>
            <a:spLocks/>
          </p:cNvSpPr>
          <p:nvPr/>
        </p:nvSpPr>
        <p:spPr bwMode="auto">
          <a:xfrm flipH="1">
            <a:off x="2743314" y="0"/>
            <a:ext cx="6657861" cy="778573"/>
          </a:xfrm>
          <a:prstGeom prst="roundRect">
            <a:avLst>
              <a:gd name="adj" fmla="val 27886"/>
            </a:avLst>
          </a:prstGeom>
          <a:solidFill>
            <a:srgbClr val="FFFF99"/>
          </a:solidFill>
          <a:ln w="38100">
            <a:solidFill>
              <a:srgbClr val="008000"/>
            </a:solidFill>
          </a:ln>
        </p:spPr>
        <p:txBody>
          <a:bodyPr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altLang="zh-CN" sz="4400" b="1" i="0" u="none" strike="noStrike" kern="1200" cap="none" spc="0" normalizeH="0" baseline="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Sửa</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lỗi</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văn</a:t>
            </a:r>
            <a:endParaRPr kumimoji="0" lang="zh-CN" altLang="en-US" sz="4400" b="1" i="0" u="none" strike="noStrike" kern="1200" cap="none" spc="0" normalizeH="0" baseline="0" noProof="0" dirty="0">
              <a:ln>
                <a:noFill/>
              </a:ln>
              <a:solidFill>
                <a:srgbClr val="008000"/>
              </a:solidFill>
              <a:effectLst/>
              <a:uLnTx/>
              <a:uFillTx/>
              <a:latin typeface="Cambria" panose="02040503050406030204" pitchFamily="18" charset="0"/>
              <a:ea typeface="宋体" panose="02010600030101010101" pitchFamily="2" charset="-122"/>
              <a:cs typeface="Times New Roman" panose="02020603050405020304" pitchFamily="18" charset="0"/>
            </a:endParaRPr>
          </a:p>
        </p:txBody>
      </p:sp>
      <p:pic>
        <p:nvPicPr>
          <p:cNvPr id="9" name="Picture 4" descr="Kid Girl Thinking Face | Art drawings for kids, Girl thinking, Kids vector">
            <a:extLst>
              <a:ext uri="{FF2B5EF4-FFF2-40B4-BE49-F238E27FC236}">
                <a16:creationId xmlns:a16="http://schemas.microsoft.com/office/drawing/2014/main" id="{A34B127F-B096-2D74-A22D-07A11E6F11C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4201" r="37812">
                        <a14:foregroundMark x1="16773" y1="34526" x2="22045" y2="35789"/>
                      </a14:backgroundRemoval>
                    </a14:imgEffect>
                  </a14:imgLayer>
                </a14:imgProps>
              </a:ext>
              <a:ext uri="{28A0092B-C50C-407E-A947-70E740481C1C}">
                <a14:useLocalDpi xmlns:a14="http://schemas.microsoft.com/office/drawing/2010/main" val="0"/>
              </a:ext>
            </a:extLst>
          </a:blip>
          <a:srcRect r="57987"/>
          <a:stretch/>
        </p:blipFill>
        <p:spPr bwMode="auto">
          <a:xfrm flipH="1">
            <a:off x="8077577" y="2767984"/>
            <a:ext cx="2579802" cy="465933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9271B7E-85FD-2CF8-6E36-FFF7B90553FB}"/>
              </a:ext>
            </a:extLst>
          </p:cNvPr>
          <p:cNvGrpSpPr/>
          <p:nvPr/>
        </p:nvGrpSpPr>
        <p:grpSpPr>
          <a:xfrm>
            <a:off x="3838575" y="1438274"/>
            <a:ext cx="7373044" cy="1428751"/>
            <a:chOff x="4124325" y="2209799"/>
            <a:chExt cx="7373044" cy="1428751"/>
          </a:xfrm>
        </p:grpSpPr>
        <p:sp>
          <p:nvSpPr>
            <p:cNvPr id="11" name="Cloud Callout 9">
              <a:extLst>
                <a:ext uri="{FF2B5EF4-FFF2-40B4-BE49-F238E27FC236}">
                  <a16:creationId xmlns:a16="http://schemas.microsoft.com/office/drawing/2014/main" id="{F7FFAADC-44BE-2827-DA25-04007620F32D}"/>
                </a:ext>
              </a:extLst>
            </p:cNvPr>
            <p:cNvSpPr/>
            <p:nvPr/>
          </p:nvSpPr>
          <p:spPr>
            <a:xfrm rot="10800000" flipH="1">
              <a:off x="4124325" y="2209799"/>
              <a:ext cx="7373044" cy="1428751"/>
            </a:xfrm>
            <a:prstGeom prst="cloudCallout">
              <a:avLst>
                <a:gd name="adj1" fmla="val 27578"/>
                <a:gd name="adj2" fmla="val -82002"/>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12" name="TextBox 11">
              <a:extLst>
                <a:ext uri="{FF2B5EF4-FFF2-40B4-BE49-F238E27FC236}">
                  <a16:creationId xmlns:a16="http://schemas.microsoft.com/office/drawing/2014/main" id="{46EC0E6D-1850-7A53-DF2D-6B82D87ED1AE}"/>
                </a:ext>
              </a:extLst>
            </p:cNvPr>
            <p:cNvSpPr txBox="1"/>
            <p:nvPr/>
          </p:nvSpPr>
          <p:spPr>
            <a:xfrm>
              <a:off x="5038725" y="2581275"/>
              <a:ext cx="5810250" cy="646331"/>
            </a:xfrm>
            <a:prstGeom prst="rect">
              <a:avLst/>
            </a:prstGeom>
            <a:noFill/>
          </p:spPr>
          <p:txBody>
            <a:bodyPr wrap="square" rtlCol="0">
              <a:spAutoFit/>
            </a:bodyPr>
            <a:lstStyle/>
            <a:p>
              <a:pPr algn="ctr"/>
              <a:r>
                <a:rPr lang="vi-VN" sz="3600" b="1" dirty="0">
                  <a:effectLst/>
                  <a:latin typeface="Cambria" panose="02040503050406030204" pitchFamily="18" charset="0"/>
                  <a:ea typeface="Cambria" panose="02040503050406030204" pitchFamily="18" charset="0"/>
                </a:rPr>
                <a:t>Đọc lại những lỗi sai.</a:t>
              </a:r>
              <a:endParaRPr lang="en-US" sz="3600" b="1" dirty="0">
                <a:effectLst/>
                <a:latin typeface="Cambria" panose="02040503050406030204" pitchFamily="18" charset="0"/>
                <a:ea typeface="Cambria" panose="02040503050406030204" pitchFamily="18" charset="0"/>
              </a:endParaRPr>
            </a:p>
          </p:txBody>
        </p:sp>
      </p:grpSp>
      <p:grpSp>
        <p:nvGrpSpPr>
          <p:cNvPr id="13" name="Group 12">
            <a:extLst>
              <a:ext uri="{FF2B5EF4-FFF2-40B4-BE49-F238E27FC236}">
                <a16:creationId xmlns:a16="http://schemas.microsoft.com/office/drawing/2014/main" id="{68677DE2-2C9D-BDE4-3CA0-3E89E719CC90}"/>
              </a:ext>
            </a:extLst>
          </p:cNvPr>
          <p:cNvGrpSpPr/>
          <p:nvPr/>
        </p:nvGrpSpPr>
        <p:grpSpPr>
          <a:xfrm>
            <a:off x="990600" y="2705099"/>
            <a:ext cx="7373044" cy="1552210"/>
            <a:chOff x="4019550" y="2105024"/>
            <a:chExt cx="7373044" cy="1552210"/>
          </a:xfrm>
        </p:grpSpPr>
        <p:sp>
          <p:nvSpPr>
            <p:cNvPr id="14" name="Cloud Callout 9">
              <a:extLst>
                <a:ext uri="{FF2B5EF4-FFF2-40B4-BE49-F238E27FC236}">
                  <a16:creationId xmlns:a16="http://schemas.microsoft.com/office/drawing/2014/main" id="{E1B26B6E-9A8F-8D1B-84C7-1837A8CE7A31}"/>
                </a:ext>
              </a:extLst>
            </p:cNvPr>
            <p:cNvSpPr/>
            <p:nvPr/>
          </p:nvSpPr>
          <p:spPr>
            <a:xfrm rot="10800000" flipH="1">
              <a:off x="4019550" y="2105024"/>
              <a:ext cx="7373044" cy="1552210"/>
            </a:xfrm>
            <a:prstGeom prst="cloudCallout">
              <a:avLst>
                <a:gd name="adj1" fmla="val 51478"/>
                <a:gd name="adj2" fmla="val -40888"/>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15" name="TextBox 14">
              <a:extLst>
                <a:ext uri="{FF2B5EF4-FFF2-40B4-BE49-F238E27FC236}">
                  <a16:creationId xmlns:a16="http://schemas.microsoft.com/office/drawing/2014/main" id="{2340DC16-756F-FCF4-E310-EC1DCB5C2F6B}"/>
                </a:ext>
              </a:extLst>
            </p:cNvPr>
            <p:cNvSpPr txBox="1"/>
            <p:nvPr/>
          </p:nvSpPr>
          <p:spPr>
            <a:xfrm>
              <a:off x="4410075" y="2457450"/>
              <a:ext cx="6324600" cy="707886"/>
            </a:xfrm>
            <a:prstGeom prst="rect">
              <a:avLst/>
            </a:prstGeom>
            <a:noFill/>
          </p:spPr>
          <p:txBody>
            <a:bodyPr wrap="square" rtlCol="0">
              <a:spAutoFit/>
            </a:bodyPr>
            <a:lstStyle/>
            <a:p>
              <a:pPr algn="ctr"/>
              <a:r>
                <a:rPr lang="vi-VN" sz="4000" b="1" dirty="0">
                  <a:effectLst/>
                  <a:latin typeface="Cambria" panose="02040503050406030204" pitchFamily="18" charset="0"/>
                  <a:ea typeface="Cambria" panose="02040503050406030204" pitchFamily="18" charset="0"/>
                </a:rPr>
                <a:t>Sửa lại những lỗi sai. </a:t>
              </a:r>
              <a:endParaRPr lang="en-US" sz="40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5980492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47">
            <a:extLst>
              <a:ext uri="{FF2B5EF4-FFF2-40B4-BE49-F238E27FC236}">
                <a16:creationId xmlns:a16="http://schemas.microsoft.com/office/drawing/2014/main" id="{B707FFD4-DD90-487E-86D2-5553496D3C7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1908" b="100000" l="0" r="100000"/>
                    </a14:imgEffect>
                  </a14:imgLayer>
                </a14:imgProps>
              </a:ext>
              <a:ext uri="{28A0092B-C50C-407E-A947-70E740481C1C}">
                <a14:useLocalDpi xmlns:a14="http://schemas.microsoft.com/office/drawing/2010/main" val="0"/>
              </a:ext>
            </a:extLst>
          </a:blip>
          <a:srcRect/>
          <a:stretch>
            <a:fillRect/>
          </a:stretch>
        </p:blipFill>
        <p:spPr bwMode="auto">
          <a:xfrm>
            <a:off x="225" y="-685641"/>
            <a:ext cx="12191158" cy="760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1-52">
            <a:extLst>
              <a:ext uri="{FF2B5EF4-FFF2-40B4-BE49-F238E27FC236}">
                <a16:creationId xmlns:a16="http://schemas.microsoft.com/office/drawing/2014/main" id="{E850126E-5A48-401B-9717-B38179BDC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594" y="4321737"/>
            <a:ext cx="3722840" cy="253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DB28091C-0573-403E-897F-7F512D152512}"/>
              </a:ext>
            </a:extLst>
          </p:cNvPr>
          <p:cNvGrpSpPr/>
          <p:nvPr/>
        </p:nvGrpSpPr>
        <p:grpSpPr>
          <a:xfrm>
            <a:off x="61057" y="1515557"/>
            <a:ext cx="11144403" cy="3623144"/>
            <a:chOff x="58865" y="1515907"/>
            <a:chExt cx="11146983" cy="3623983"/>
          </a:xfrm>
        </p:grpSpPr>
        <p:sp>
          <p:nvSpPr>
            <p:cNvPr id="5" name="Cloud Callout 9">
              <a:extLst>
                <a:ext uri="{FF2B5EF4-FFF2-40B4-BE49-F238E27FC236}">
                  <a16:creationId xmlns:a16="http://schemas.microsoft.com/office/drawing/2014/main" id="{6F10154E-B438-4F33-A074-FA25B5653EFE}"/>
                </a:ext>
              </a:extLst>
            </p:cNvPr>
            <p:cNvSpPr/>
            <p:nvPr/>
          </p:nvSpPr>
          <p:spPr>
            <a:xfrm rot="10800000" flipH="1">
              <a:off x="184862" y="1515907"/>
              <a:ext cx="11020986" cy="3623983"/>
            </a:xfrm>
            <a:prstGeom prst="cloudCallout">
              <a:avLst>
                <a:gd name="adj1" fmla="val 28917"/>
                <a:gd name="adj2" fmla="val -35324"/>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00"/>
                </a:solidFill>
                <a:latin typeface="Calibri"/>
              </a:endParaRPr>
            </a:p>
          </p:txBody>
        </p:sp>
        <p:sp>
          <p:nvSpPr>
            <p:cNvPr id="6" name="Oval 5">
              <a:extLst>
                <a:ext uri="{FF2B5EF4-FFF2-40B4-BE49-F238E27FC236}">
                  <a16:creationId xmlns:a16="http://schemas.microsoft.com/office/drawing/2014/main" id="{0D24ECC6-A2F8-4920-9371-109D2ECCAAE4}"/>
                </a:ext>
              </a:extLst>
            </p:cNvPr>
            <p:cNvSpPr/>
            <p:nvPr/>
          </p:nvSpPr>
          <p:spPr>
            <a:xfrm>
              <a:off x="58865" y="2675825"/>
              <a:ext cx="4103217" cy="2040555"/>
            </a:xfrm>
            <a:prstGeom prst="ellipse">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grpSp>
      <p:pic>
        <p:nvPicPr>
          <p:cNvPr id="8" name="Picture 4" descr="Kid Girl Thinking Face | Art drawings for kids, Girl thinking, Kids vector">
            <a:extLst>
              <a:ext uri="{FF2B5EF4-FFF2-40B4-BE49-F238E27FC236}">
                <a16:creationId xmlns:a16="http://schemas.microsoft.com/office/drawing/2014/main" id="{31545042-567F-4A93-8B81-A6513CB1060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053" b="93895" l="42332" r="97764">
                        <a14:foregroundMark x1="87540" y1="18737" x2="86422" y2="23158"/>
                        <a14:foregroundMark x1="85942" y1="26737" x2="85942" y2="26737"/>
                        <a14:foregroundMark x1="91853" y1="24000" x2="91853" y2="24000"/>
                        <a14:foregroundMark x1="92332" y1="21053" x2="92332" y2="21053"/>
                        <a14:foregroundMark x1="92492" y1="17474" x2="92492" y2="17474"/>
                        <a14:foregroundMark x1="90256" y1="15579" x2="90256" y2="15579"/>
                        <a14:foregroundMark x1="88658" y1="13474" x2="88658" y2="13474"/>
                        <a14:foregroundMark x1="86262" y1="13263" x2="86262" y2="13263"/>
                        <a14:foregroundMark x1="84026" y1="13053" x2="84026" y2="13053"/>
                        <a14:foregroundMark x1="82428" y1="15368" x2="82428" y2="15368"/>
                        <a14:foregroundMark x1="80990" y1="17895" x2="80990" y2="17895"/>
                        <a14:foregroundMark x1="81150" y1="21053" x2="81150" y2="21053"/>
                        <a14:foregroundMark x1="81949" y1="23158" x2="81949" y2="23158"/>
                        <a14:foregroundMark x1="91534" y1="18105" x2="91534" y2="18105"/>
                        <a14:foregroundMark x1="80831" y1="23789" x2="80831" y2="23789"/>
                        <a14:foregroundMark x1="90415" y1="22737" x2="90415" y2="22737"/>
                        <a14:foregroundMark x1="90735" y1="18526" x2="90735" y2="18526"/>
                        <a14:foregroundMark x1="74441" y1="32000" x2="67891" y2="37053"/>
                        <a14:foregroundMark x1="65815" y1="30316" x2="59744" y2="36421"/>
                        <a14:foregroundMark x1="89137" y1="12000" x2="89137" y2="12000"/>
                        <a14:foregroundMark x1="88179" y1="14737" x2="88179" y2="14737"/>
                        <a14:foregroundMark x1="80192" y1="17474" x2="80192" y2="17474"/>
                        <a14:foregroundMark x1="82268" y1="18526" x2="82268" y2="18526"/>
                        <a14:foregroundMark x1="90895" y1="14737" x2="90895" y2="14737"/>
                        <a14:foregroundMark x1="86581" y1="24211" x2="86581" y2="24211"/>
                        <a14:foregroundMark x1="86262" y1="25684" x2="86262" y2="25684"/>
                        <a14:foregroundMark x1="82109" y1="60000" x2="82109" y2="60000"/>
                        <a14:foregroundMark x1="49201" y1="39579" x2="49201" y2="39579"/>
                        <a14:foregroundMark x1="73482" y1="86316" x2="68051" y2="81684"/>
                        <a14:foregroundMark x1="62141" y1="81053" x2="58307" y2="85895"/>
                        <a14:foregroundMark x1="92492" y1="24421" x2="92492" y2="24421"/>
                        <a14:foregroundMark x1="80192" y1="24000" x2="80192" y2="24000"/>
                        <a14:foregroundMark x1="82428" y1="22947" x2="82428" y2="22947"/>
                      </a14:backgroundRemoval>
                    </a14:imgEffect>
                  </a14:imgLayer>
                </a14:imgProps>
              </a:ext>
              <a:ext uri="{28A0092B-C50C-407E-A947-70E740481C1C}">
                <a14:useLocalDpi xmlns:a14="http://schemas.microsoft.com/office/drawing/2010/main" val="0"/>
              </a:ext>
            </a:extLst>
          </a:blip>
          <a:srcRect l="42428" t="-2156" r="2692" b="2156"/>
          <a:stretch/>
        </p:blipFill>
        <p:spPr bwMode="auto">
          <a:xfrm>
            <a:off x="9006268" y="2675206"/>
            <a:ext cx="3369934" cy="4659337"/>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圆角 12">
            <a:extLst>
              <a:ext uri="{FF2B5EF4-FFF2-40B4-BE49-F238E27FC236}">
                <a16:creationId xmlns:a16="http://schemas.microsoft.com/office/drawing/2014/main" id="{0BAFC635-C4E1-48BB-A6B3-EF47581B0FD8}"/>
              </a:ext>
            </a:extLst>
          </p:cNvPr>
          <p:cNvSpPr/>
          <p:nvPr/>
        </p:nvSpPr>
        <p:spPr>
          <a:xfrm>
            <a:off x="4778844" y="187495"/>
            <a:ext cx="2864829" cy="600715"/>
          </a:xfrm>
          <a:prstGeom prst="roundRect">
            <a:avLst>
              <a:gd name="adj" fmla="val 50000"/>
            </a:avLst>
          </a:prstGeom>
          <a:solidFill>
            <a:srgbClr val="FFD52E"/>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rgbClr val="FF3399"/>
              </a:solidFill>
              <a:latin typeface="inpin heiti" charset="-122"/>
              <a:ea typeface="inpin heiti" charset="-122"/>
            </a:endParaRPr>
          </a:p>
        </p:txBody>
      </p:sp>
      <p:sp>
        <p:nvSpPr>
          <p:cNvPr id="14" name="Rectangle 13">
            <a:extLst>
              <a:ext uri="{FF2B5EF4-FFF2-40B4-BE49-F238E27FC236}">
                <a16:creationId xmlns:a16="http://schemas.microsoft.com/office/drawing/2014/main" id="{FD26D043-C191-4DE9-8006-3FBCAA1073D3}"/>
              </a:ext>
            </a:extLst>
          </p:cNvPr>
          <p:cNvSpPr/>
          <p:nvPr/>
        </p:nvSpPr>
        <p:spPr>
          <a:xfrm>
            <a:off x="4586036" y="141879"/>
            <a:ext cx="3057637" cy="646331"/>
          </a:xfrm>
          <a:prstGeom prst="rect">
            <a:avLst/>
          </a:prstGeom>
        </p:spPr>
        <p:txBody>
          <a:bodyPr wrap="square">
            <a:spAutoFit/>
          </a:bodyPr>
          <a:lstStyle/>
          <a:p>
            <a:pPr algn="ctr" defTabSz="914217"/>
            <a:r>
              <a:rPr lang="en-US" altLang="zh-CN" sz="3600" dirty="0" err="1">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Về</a:t>
            </a:r>
            <a:r>
              <a:rPr lang="en-US" altLang="zh-CN" sz="3600" dirty="0">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 </a:t>
            </a:r>
            <a:r>
              <a:rPr lang="en-US" altLang="zh-CN" sz="3600" dirty="0" err="1">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nhà</a:t>
            </a:r>
            <a:r>
              <a:rPr lang="en-US" altLang="zh-CN" sz="3600" dirty="0">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a:t>
            </a:r>
            <a:endParaRPr lang="zh-CN" altLang="en-US" sz="3600" dirty="0">
              <a:solidFill>
                <a:srgbClr val="7030A0"/>
              </a:solidFill>
              <a:effectLst>
                <a:outerShdw blurRad="38100" dist="38100" dir="2700000" algn="tl">
                  <a:srgbClr val="000000">
                    <a:alpha val="43137"/>
                  </a:srgbClr>
                </a:outerShdw>
              </a:effectLst>
              <a:latin typeface="Cambria" panose="02040503050406030204" pitchFamily="18" charset="0"/>
              <a:ea typeface="inpin heiti" charset="-122"/>
              <a:cs typeface="#9Slide03 Arima Madurai Black" panose="00000A00000000000000" pitchFamily="2" charset="-93"/>
            </a:endParaRPr>
          </a:p>
        </p:txBody>
      </p:sp>
      <p:sp>
        <p:nvSpPr>
          <p:cNvPr id="11" name="TextBox 10">
            <a:extLst>
              <a:ext uri="{FF2B5EF4-FFF2-40B4-BE49-F238E27FC236}">
                <a16:creationId xmlns:a16="http://schemas.microsoft.com/office/drawing/2014/main" id="{E3C2DCAA-EA8D-526E-7814-E42D1AFE07D6}"/>
              </a:ext>
            </a:extLst>
          </p:cNvPr>
          <p:cNvSpPr txBox="1"/>
          <p:nvPr/>
        </p:nvSpPr>
        <p:spPr>
          <a:xfrm>
            <a:off x="914401" y="2762250"/>
            <a:ext cx="8963024" cy="1323439"/>
          </a:xfrm>
          <a:prstGeom prst="rect">
            <a:avLst/>
          </a:prstGeom>
          <a:noFill/>
        </p:spPr>
        <p:txBody>
          <a:bodyPr wrap="square" rtlCol="0">
            <a:spAutoFit/>
          </a:bodyPr>
          <a:lstStyle/>
          <a:p>
            <a:pPr algn="ct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Chia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sẻ</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với</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thân</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về</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nội</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dung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tưởng</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tượng</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trong</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đã</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viết</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4000" b="1"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674916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id="{98AC62D4-68D6-43CB-828C-22DCD2969FB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2" name="Picture 1">
            <a:extLst>
              <a:ext uri="{FF2B5EF4-FFF2-40B4-BE49-F238E27FC236}">
                <a16:creationId xmlns:a16="http://schemas.microsoft.com/office/drawing/2014/main" id="{1BA4F082-7DF4-6ED0-686C-2BC6C4E9BFE8}"/>
              </a:ext>
            </a:extLst>
          </p:cNvPr>
          <p:cNvPicPr>
            <a:picLocks noChangeAspect="1"/>
          </p:cNvPicPr>
          <p:nvPr/>
        </p:nvPicPr>
        <p:blipFill>
          <a:blip r:embed="rId5"/>
          <a:stretch>
            <a:fillRect/>
          </a:stretch>
        </p:blipFill>
        <p:spPr>
          <a:xfrm>
            <a:off x="2138212" y="2009656"/>
            <a:ext cx="7858425" cy="2743438"/>
          </a:xfrm>
          <a:prstGeom prst="rect">
            <a:avLst/>
          </a:prstGeom>
        </p:spPr>
      </p:pic>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D82F7C6-09C3-4D9A-8653-0326F5967F2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2" name="Picture 1">
            <a:extLst>
              <a:ext uri="{FF2B5EF4-FFF2-40B4-BE49-F238E27FC236}">
                <a16:creationId xmlns:a16="http://schemas.microsoft.com/office/drawing/2014/main" id="{7122C836-DAE6-8FC4-042B-6DF449FD7B35}"/>
              </a:ext>
            </a:extLst>
          </p:cNvPr>
          <p:cNvPicPr>
            <a:picLocks noChangeAspect="1"/>
          </p:cNvPicPr>
          <p:nvPr/>
        </p:nvPicPr>
        <p:blipFill>
          <a:blip r:embed="rId5"/>
          <a:stretch>
            <a:fillRect/>
          </a:stretch>
        </p:blipFill>
        <p:spPr>
          <a:xfrm>
            <a:off x="4815362" y="1831048"/>
            <a:ext cx="2237426" cy="871804"/>
          </a:xfrm>
          <a:prstGeom prst="rect">
            <a:avLst/>
          </a:prstGeom>
        </p:spPr>
      </p:pic>
      <p:pic>
        <p:nvPicPr>
          <p:cNvPr id="3" name="Picture 2">
            <a:extLst>
              <a:ext uri="{FF2B5EF4-FFF2-40B4-BE49-F238E27FC236}">
                <a16:creationId xmlns:a16="http://schemas.microsoft.com/office/drawing/2014/main" id="{BFF3A235-0723-F0D7-29F9-0B55B4379468}"/>
              </a:ext>
            </a:extLst>
          </p:cNvPr>
          <p:cNvPicPr>
            <a:picLocks noChangeAspect="1"/>
          </p:cNvPicPr>
          <p:nvPr/>
        </p:nvPicPr>
        <p:blipFill>
          <a:blip r:embed="rId6"/>
          <a:stretch>
            <a:fillRect/>
          </a:stretch>
        </p:blipFill>
        <p:spPr>
          <a:xfrm>
            <a:off x="2387403" y="3215228"/>
            <a:ext cx="7474344" cy="713294"/>
          </a:xfrm>
          <a:prstGeom prst="rect">
            <a:avLst/>
          </a:prstGeom>
        </p:spPr>
      </p:pic>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pic>
        <p:nvPicPr>
          <p:cNvPr id="2" name="Picture 4" descr="1-17">
            <a:extLst>
              <a:ext uri="{FF2B5EF4-FFF2-40B4-BE49-F238E27FC236}">
                <a16:creationId xmlns:a16="http://schemas.microsoft.com/office/drawing/2014/main" id="{14D912CD-6F4F-4DBA-A959-5E0AA9E3B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7" y="4786248"/>
            <a:ext cx="12236210" cy="209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Callout 9">
            <a:extLst>
              <a:ext uri="{FF2B5EF4-FFF2-40B4-BE49-F238E27FC236}">
                <a16:creationId xmlns:a16="http://schemas.microsoft.com/office/drawing/2014/main" id="{345F41B9-745A-42D7-A00E-B4F91CA840AF}"/>
              </a:ext>
            </a:extLst>
          </p:cNvPr>
          <p:cNvSpPr/>
          <p:nvPr/>
        </p:nvSpPr>
        <p:spPr>
          <a:xfrm rot="10630434" flipH="1">
            <a:off x="1503985" y="448133"/>
            <a:ext cx="10195026" cy="5863881"/>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pic>
        <p:nvPicPr>
          <p:cNvPr id="5" name="Picture 2" descr="Cartoon Cute Character Japanese Student In School Uniform, School Uniform  Clipart, Character, Cartoon PNG Transparent Clipart Image and PSD File for  Free Download">
            <a:extLst>
              <a:ext uri="{FF2B5EF4-FFF2-40B4-BE49-F238E27FC236}">
                <a16:creationId xmlns:a16="http://schemas.microsoft.com/office/drawing/2014/main" id="{224EB14F-4904-44F2-9970-C3948C59C6E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81" b="90000" l="10000" r="90000">
                        <a14:foregroundMark x1="50313" y1="71563" x2="50781" y2="77031"/>
                        <a14:foregroundMark x1="40313" y1="70781" x2="39844" y2="76875"/>
                        <a14:foregroundMark x1="49844" y1="39688" x2="39375" y2="41094"/>
                        <a14:backgroundMark x1="59219" y1="65469" x2="57969" y2="86719"/>
                        <a14:backgroundMark x1="44531" y1="69375" x2="44531" y2="6937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307370" y="1875867"/>
            <a:ext cx="6187987" cy="618798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1B6E309-9642-BBEC-7E1F-9D939F3E5E7F}"/>
              </a:ext>
            </a:extLst>
          </p:cNvPr>
          <p:cNvSpPr txBox="1"/>
          <p:nvPr/>
        </p:nvSpPr>
        <p:spPr>
          <a:xfrm>
            <a:off x="2653748" y="2276061"/>
            <a:ext cx="8249478" cy="2308324"/>
          </a:xfrm>
          <a:prstGeom prst="rect">
            <a:avLst/>
          </a:prstGeom>
          <a:noFill/>
        </p:spPr>
        <p:txBody>
          <a:bodyPr wrap="square" rtlCol="0">
            <a:spAutoFit/>
          </a:bodyPr>
          <a:lstStyle/>
          <a:p>
            <a:pPr algn="ctr"/>
            <a:r>
              <a:rPr lang="en-SG" sz="4800" b="1" dirty="0" err="1">
                <a:solidFill>
                  <a:srgbClr val="FF0000"/>
                </a:solidFill>
                <a:effectLst/>
                <a:ea typeface="SimSun" panose="02010600030101010101" pitchFamily="2" charset="-122"/>
              </a:rPr>
              <a:t>Đề</a:t>
            </a:r>
            <a:r>
              <a:rPr lang="en-SG" sz="4800" b="1" dirty="0">
                <a:solidFill>
                  <a:srgbClr val="FF0000"/>
                </a:solidFill>
                <a:effectLst/>
                <a:ea typeface="SimSun" panose="02010600030101010101" pitchFamily="2" charset="-122"/>
              </a:rPr>
              <a:t> </a:t>
            </a:r>
            <a:r>
              <a:rPr lang="en-SG" sz="4800" b="1" dirty="0" err="1">
                <a:solidFill>
                  <a:srgbClr val="FF0000"/>
                </a:solidFill>
                <a:effectLst/>
                <a:ea typeface="SimSun" panose="02010600030101010101" pitchFamily="2" charset="-122"/>
              </a:rPr>
              <a:t>bài</a:t>
            </a:r>
            <a:r>
              <a:rPr lang="en-SG" sz="4800" b="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Viết</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đoạn</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văn</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tưởng</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tượng</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dựa</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vào</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một</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câu</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chuyện</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đã</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đọc</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hoặc</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đã</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nghe</a:t>
            </a:r>
            <a:r>
              <a:rPr lang="en-SG" sz="4800" b="1" i="1" dirty="0">
                <a:solidFill>
                  <a:srgbClr val="FF0000"/>
                </a:solidFill>
                <a:effectLst/>
                <a:ea typeface="SimSun" panose="02010600030101010101" pitchFamily="2" charset="-122"/>
              </a:rPr>
              <a:t>.</a:t>
            </a:r>
            <a:r>
              <a:rPr lang="en-SG" sz="4800" b="1" dirty="0">
                <a:solidFill>
                  <a:srgbClr val="FF0000"/>
                </a:solidFill>
                <a:effectLst/>
                <a:ea typeface="SimSun" panose="02010600030101010101" pitchFamily="2" charset="-122"/>
              </a:rPr>
              <a:t> </a:t>
            </a:r>
            <a:endParaRPr lang="en-US" sz="4800" b="1" dirty="0">
              <a:solidFill>
                <a:srgbClr val="FF0000"/>
              </a:solidFill>
            </a:endParaRPr>
          </a:p>
        </p:txBody>
      </p:sp>
    </p:spTree>
    <p:extLst>
      <p:ext uri="{BB962C8B-B14F-4D97-AF65-F5344CB8AC3E}">
        <p14:creationId xmlns:p14="http://schemas.microsoft.com/office/powerpoint/2010/main" val="22596994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2" name="Cloud Callout 9">
            <a:extLst>
              <a:ext uri="{FF2B5EF4-FFF2-40B4-BE49-F238E27FC236}">
                <a16:creationId xmlns:a16="http://schemas.microsoft.com/office/drawing/2014/main" id="{CBF4C81D-3EFE-48D7-9E73-B29A4BDB156C}"/>
              </a:ext>
            </a:extLst>
          </p:cNvPr>
          <p:cNvSpPr/>
          <p:nvPr/>
        </p:nvSpPr>
        <p:spPr>
          <a:xfrm rot="10630434" flipH="1">
            <a:off x="155427" y="188644"/>
            <a:ext cx="11731974" cy="6504652"/>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3" name="任意多边形 33">
            <a:extLst>
              <a:ext uri="{FF2B5EF4-FFF2-40B4-BE49-F238E27FC236}">
                <a16:creationId xmlns:a16="http://schemas.microsoft.com/office/drawing/2014/main" id="{0A3CB474-235A-4EF1-9AE6-02A5D8FF02E9}"/>
              </a:ext>
            </a:extLst>
          </p:cNvPr>
          <p:cNvSpPr>
            <a:spLocks/>
          </p:cNvSpPr>
          <p:nvPr/>
        </p:nvSpPr>
        <p:spPr bwMode="auto">
          <a:xfrm flipH="1">
            <a:off x="447789" y="78677"/>
            <a:ext cx="11375378" cy="1131736"/>
          </a:xfrm>
          <a:prstGeom prst="roundRect">
            <a:avLst>
              <a:gd name="adj" fmla="val 27886"/>
            </a:avLst>
          </a:prstGeom>
          <a:solidFill>
            <a:srgbClr val="FFFF99"/>
          </a:solidFill>
          <a:ln w="38100">
            <a:solidFill>
              <a:srgbClr val="008000"/>
            </a:solidFill>
          </a:ln>
        </p:spPr>
        <p:txBody>
          <a:bodyPr anchor="ctr"/>
          <a:lstStyle/>
          <a:p>
            <a:pPr algn="ctr" defTabSz="914217"/>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1.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Dựa</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vào</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các</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ý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đã</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tìm</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trong</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hoạt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động</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Viết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ở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18,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viết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đoạn</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văn</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theo</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yêu</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cầu</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của</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đề</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a:t>
            </a:r>
            <a:endParaRPr lang="zh-CN" altLang="en-US" sz="3199" b="1" dirty="0">
              <a:solidFill>
                <a:srgbClr val="008000"/>
              </a:solidFill>
              <a:latin typeface="Cambria" panose="02040503050406030204" pitchFamily="18" charset="0"/>
              <a:ea typeface="宋体" panose="02010600030101010101" pitchFamily="2" charset="-122"/>
              <a:cs typeface="Times New Roman" panose="02020603050405020304" pitchFamily="18" charset="0"/>
            </a:endParaRPr>
          </a:p>
        </p:txBody>
      </p:sp>
      <p:pic>
        <p:nvPicPr>
          <p:cNvPr id="14" name="Picture 4" descr="Kid Girl Thinking Face | Art drawings for kids, Girl thinking, Kids vector">
            <a:extLst>
              <a:ext uri="{FF2B5EF4-FFF2-40B4-BE49-F238E27FC236}">
                <a16:creationId xmlns:a16="http://schemas.microsoft.com/office/drawing/2014/main" id="{4E1A539B-8659-D8F7-DD59-0E3E2D63BD9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4201" r="37812">
                        <a14:foregroundMark x1="16773" y1="34526" x2="22045" y2="35789"/>
                      </a14:backgroundRemoval>
                    </a14:imgEffect>
                  </a14:imgLayer>
                </a14:imgProps>
              </a:ext>
              <a:ext uri="{28A0092B-C50C-407E-A947-70E740481C1C}">
                <a14:useLocalDpi xmlns:a14="http://schemas.microsoft.com/office/drawing/2010/main" val="0"/>
              </a:ext>
            </a:extLst>
          </a:blip>
          <a:srcRect r="57987"/>
          <a:stretch/>
        </p:blipFill>
        <p:spPr bwMode="auto">
          <a:xfrm flipH="1">
            <a:off x="9258677" y="2777509"/>
            <a:ext cx="2579802" cy="465933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F6D54A23-8E4D-51B5-0481-E19AB0A80DF4}"/>
              </a:ext>
            </a:extLst>
          </p:cNvPr>
          <p:cNvGrpSpPr/>
          <p:nvPr/>
        </p:nvGrpSpPr>
        <p:grpSpPr>
          <a:xfrm>
            <a:off x="5019675" y="1447799"/>
            <a:ext cx="7373044" cy="1428751"/>
            <a:chOff x="4124325" y="2209799"/>
            <a:chExt cx="7373044" cy="1428751"/>
          </a:xfrm>
        </p:grpSpPr>
        <p:sp>
          <p:nvSpPr>
            <p:cNvPr id="12" name="Cloud Callout 9">
              <a:extLst>
                <a:ext uri="{FF2B5EF4-FFF2-40B4-BE49-F238E27FC236}">
                  <a16:creationId xmlns:a16="http://schemas.microsoft.com/office/drawing/2014/main" id="{8160D8BF-5094-C819-7708-C587E541A7ED}"/>
                </a:ext>
              </a:extLst>
            </p:cNvPr>
            <p:cNvSpPr/>
            <p:nvPr/>
          </p:nvSpPr>
          <p:spPr>
            <a:xfrm rot="10800000" flipH="1">
              <a:off x="4124325" y="2209799"/>
              <a:ext cx="7373044" cy="1428751"/>
            </a:xfrm>
            <a:prstGeom prst="cloudCallout">
              <a:avLst>
                <a:gd name="adj1" fmla="val 27578"/>
                <a:gd name="adj2" fmla="val -82002"/>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17" name="TextBox 16">
              <a:extLst>
                <a:ext uri="{FF2B5EF4-FFF2-40B4-BE49-F238E27FC236}">
                  <a16:creationId xmlns:a16="http://schemas.microsoft.com/office/drawing/2014/main" id="{6A2B7DF9-4489-1773-745C-D66287E1E5E1}"/>
                </a:ext>
              </a:extLst>
            </p:cNvPr>
            <p:cNvSpPr txBox="1"/>
            <p:nvPr/>
          </p:nvSpPr>
          <p:spPr>
            <a:xfrm>
              <a:off x="5038725" y="2581275"/>
              <a:ext cx="5810250" cy="646331"/>
            </a:xfrm>
            <a:prstGeom prst="rect">
              <a:avLst/>
            </a:prstGeom>
            <a:noFill/>
          </p:spPr>
          <p:txBody>
            <a:bodyPr wrap="square" rtlCol="0">
              <a:spAutoFit/>
            </a:bodyPr>
            <a:lstStyle/>
            <a:p>
              <a:pPr algn="ctr"/>
              <a:r>
                <a:rPr lang="vi-VN" sz="3600" b="1" dirty="0">
                  <a:effectLst/>
                  <a:latin typeface="Cambria" panose="02040503050406030204" pitchFamily="18" charset="0"/>
                  <a:ea typeface="Cambria" panose="02040503050406030204" pitchFamily="18" charset="0"/>
                </a:rPr>
                <a:t>Đề bài yêu cầu những gì? </a:t>
              </a:r>
              <a:endParaRPr lang="en-US" sz="3600" b="1" dirty="0">
                <a:effectLst/>
                <a:latin typeface="Cambria" panose="02040503050406030204" pitchFamily="18" charset="0"/>
                <a:ea typeface="Cambria" panose="02040503050406030204" pitchFamily="18" charset="0"/>
              </a:endParaRPr>
            </a:p>
          </p:txBody>
        </p:sp>
      </p:grpSp>
      <p:grpSp>
        <p:nvGrpSpPr>
          <p:cNvPr id="19" name="Group 18">
            <a:extLst>
              <a:ext uri="{FF2B5EF4-FFF2-40B4-BE49-F238E27FC236}">
                <a16:creationId xmlns:a16="http://schemas.microsoft.com/office/drawing/2014/main" id="{2F249530-1D59-59A4-A199-2834D7C28D8D}"/>
              </a:ext>
            </a:extLst>
          </p:cNvPr>
          <p:cNvGrpSpPr/>
          <p:nvPr/>
        </p:nvGrpSpPr>
        <p:grpSpPr>
          <a:xfrm>
            <a:off x="2171700" y="2714624"/>
            <a:ext cx="7373044" cy="1552210"/>
            <a:chOff x="4019550" y="2105024"/>
            <a:chExt cx="7373044" cy="1552210"/>
          </a:xfrm>
        </p:grpSpPr>
        <p:sp>
          <p:nvSpPr>
            <p:cNvPr id="20" name="Cloud Callout 9">
              <a:extLst>
                <a:ext uri="{FF2B5EF4-FFF2-40B4-BE49-F238E27FC236}">
                  <a16:creationId xmlns:a16="http://schemas.microsoft.com/office/drawing/2014/main" id="{B608AE95-A953-2150-F56F-F7A8F7B89EC8}"/>
                </a:ext>
              </a:extLst>
            </p:cNvPr>
            <p:cNvSpPr/>
            <p:nvPr/>
          </p:nvSpPr>
          <p:spPr>
            <a:xfrm rot="10800000" flipH="1">
              <a:off x="4019550" y="2105024"/>
              <a:ext cx="7373044" cy="1552210"/>
            </a:xfrm>
            <a:prstGeom prst="cloudCallout">
              <a:avLst>
                <a:gd name="adj1" fmla="val 51478"/>
                <a:gd name="adj2" fmla="val -40888"/>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21" name="TextBox 20">
              <a:extLst>
                <a:ext uri="{FF2B5EF4-FFF2-40B4-BE49-F238E27FC236}">
                  <a16:creationId xmlns:a16="http://schemas.microsoft.com/office/drawing/2014/main" id="{9E937E7B-24BF-9897-8933-BC19AE923319}"/>
                </a:ext>
              </a:extLst>
            </p:cNvPr>
            <p:cNvSpPr txBox="1"/>
            <p:nvPr/>
          </p:nvSpPr>
          <p:spPr>
            <a:xfrm>
              <a:off x="4410075" y="2457450"/>
              <a:ext cx="6324600" cy="954107"/>
            </a:xfrm>
            <a:prstGeom prst="rect">
              <a:avLst/>
            </a:prstGeom>
            <a:noFill/>
          </p:spPr>
          <p:txBody>
            <a:bodyPr wrap="square" rtlCol="0">
              <a:spAutoFit/>
            </a:bodyPr>
            <a:lstStyle/>
            <a:p>
              <a:pPr algn="ctr"/>
              <a:r>
                <a:rPr lang="vi-VN" sz="2800" b="1" dirty="0">
                  <a:effectLst/>
                  <a:latin typeface="Cambria" panose="02040503050406030204" pitchFamily="18" charset="0"/>
                  <a:ea typeface="Cambria" panose="02040503050406030204" pitchFamily="18" charset="0"/>
                </a:rPr>
                <a:t>Em đã chọn câu chuyện nào để dựa vào đó viết đoạn văn tưởng tượng?</a:t>
              </a:r>
              <a:endParaRPr lang="en-US" sz="2800" b="1" dirty="0">
                <a:effectLst/>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660A21E5-7E3C-2D22-F1DC-036EE7F4EBD1}"/>
              </a:ext>
            </a:extLst>
          </p:cNvPr>
          <p:cNvGrpSpPr/>
          <p:nvPr/>
        </p:nvGrpSpPr>
        <p:grpSpPr>
          <a:xfrm>
            <a:off x="1819275" y="4733924"/>
            <a:ext cx="7373044" cy="1552210"/>
            <a:chOff x="4019550" y="2105024"/>
            <a:chExt cx="7373044" cy="1552210"/>
          </a:xfrm>
        </p:grpSpPr>
        <p:sp>
          <p:nvSpPr>
            <p:cNvPr id="24" name="Cloud Callout 9">
              <a:extLst>
                <a:ext uri="{FF2B5EF4-FFF2-40B4-BE49-F238E27FC236}">
                  <a16:creationId xmlns:a16="http://schemas.microsoft.com/office/drawing/2014/main" id="{9D5BE7FE-5B2B-FC03-1DFF-2DFFD2653D5B}"/>
                </a:ext>
              </a:extLst>
            </p:cNvPr>
            <p:cNvSpPr/>
            <p:nvPr/>
          </p:nvSpPr>
          <p:spPr>
            <a:xfrm rot="10800000" flipH="1">
              <a:off x="4019550" y="2105024"/>
              <a:ext cx="7373044" cy="1552210"/>
            </a:xfrm>
            <a:prstGeom prst="cloudCallout">
              <a:avLst>
                <a:gd name="adj1" fmla="val 56257"/>
                <a:gd name="adj2" fmla="val 22317"/>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25" name="TextBox 24">
              <a:extLst>
                <a:ext uri="{FF2B5EF4-FFF2-40B4-BE49-F238E27FC236}">
                  <a16:creationId xmlns:a16="http://schemas.microsoft.com/office/drawing/2014/main" id="{9EBFC4B8-8924-A1EE-8557-160CB57A30EB}"/>
                </a:ext>
              </a:extLst>
            </p:cNvPr>
            <p:cNvSpPr txBox="1"/>
            <p:nvPr/>
          </p:nvSpPr>
          <p:spPr>
            <a:xfrm>
              <a:off x="4410075" y="2457450"/>
              <a:ext cx="6324600" cy="954107"/>
            </a:xfrm>
            <a:prstGeom prst="rect">
              <a:avLst/>
            </a:prstGeom>
            <a:noFill/>
          </p:spPr>
          <p:txBody>
            <a:bodyPr wrap="square" rtlCol="0">
              <a:spAutoFit/>
            </a:bodyPr>
            <a:lstStyle/>
            <a:p>
              <a:pPr algn="ctr"/>
              <a:r>
                <a:rPr lang="vi-VN" sz="2800" b="1" dirty="0">
                  <a:effectLst/>
                  <a:latin typeface="Cambria" panose="02040503050406030204" pitchFamily="18" charset="0"/>
                  <a:ea typeface="Cambria" panose="02040503050406030204" pitchFamily="18" charset="0"/>
                </a:rPr>
                <a:t>Em có muốn thay đổi hoặc điều chỉnh gì ở dàn ý đã lập? </a:t>
              </a:r>
              <a:endParaRPr lang="en-US" sz="28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5450061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4"/>
                                        </p:tgtEl>
                                        <p:attrNameLst>
                                          <p:attrName>r</p:attrName>
                                        </p:attrNameLst>
                                      </p:cBhvr>
                                    </p:animRot>
                                    <p:animRot by="-240000">
                                      <p:cBhvr>
                                        <p:cTn id="12" dur="200" fill="hold">
                                          <p:stCondLst>
                                            <p:cond delay="200"/>
                                          </p:stCondLst>
                                        </p:cTn>
                                        <p:tgtEl>
                                          <p:spTgt spid="14"/>
                                        </p:tgtEl>
                                        <p:attrNameLst>
                                          <p:attrName>r</p:attrName>
                                        </p:attrNameLst>
                                      </p:cBhvr>
                                    </p:animRot>
                                    <p:animRot by="240000">
                                      <p:cBhvr>
                                        <p:cTn id="13" dur="200" fill="hold">
                                          <p:stCondLst>
                                            <p:cond delay="400"/>
                                          </p:stCondLst>
                                        </p:cTn>
                                        <p:tgtEl>
                                          <p:spTgt spid="14"/>
                                        </p:tgtEl>
                                        <p:attrNameLst>
                                          <p:attrName>r</p:attrName>
                                        </p:attrNameLst>
                                      </p:cBhvr>
                                    </p:animRot>
                                    <p:animRot by="-240000">
                                      <p:cBhvr>
                                        <p:cTn id="14" dur="200" fill="hold">
                                          <p:stCondLst>
                                            <p:cond delay="600"/>
                                          </p:stCondLst>
                                        </p:cTn>
                                        <p:tgtEl>
                                          <p:spTgt spid="14"/>
                                        </p:tgtEl>
                                        <p:attrNameLst>
                                          <p:attrName>r</p:attrName>
                                        </p:attrNameLst>
                                      </p:cBhvr>
                                    </p:animRot>
                                    <p:animRot by="120000">
                                      <p:cBhvr>
                                        <p:cTn id="15" dur="200" fill="hold">
                                          <p:stCondLst>
                                            <p:cond delay="800"/>
                                          </p:stCondLst>
                                        </p:cTn>
                                        <p:tgtEl>
                                          <p:spTgt spid="1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16D7F4-2974-9A3F-6AF0-0F2BC45FC433}"/>
              </a:ext>
            </a:extLst>
          </p:cNvPr>
          <p:cNvSpPr txBox="1"/>
          <p:nvPr/>
        </p:nvSpPr>
        <p:spPr>
          <a:xfrm>
            <a:off x="297774" y="1485057"/>
            <a:ext cx="6817401" cy="298543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mj-lt"/>
                <a:ea typeface="Cambria" panose="02040503050406030204" pitchFamily="18" charset="0"/>
              </a:rPr>
              <a:t>I. Mở bài</a:t>
            </a:r>
            <a:endParaRPr kumimoji="0" lang="vi-VN" sz="4400" b="0" i="0" u="none" strike="noStrike" kern="1200" cap="none" spc="0" normalizeH="0" baseline="0" noProof="0" dirty="0">
              <a:ln>
                <a:noFill/>
              </a:ln>
              <a:solidFill>
                <a:srgbClr val="000000"/>
              </a:solidFill>
              <a:effectLst/>
              <a:uLnTx/>
              <a:uFillTx/>
              <a:latin typeface="+mj-lt"/>
              <a:ea typeface="Cambria" panose="02040503050406030204" pitchFamily="18" charset="0"/>
            </a:endParaRPr>
          </a:p>
          <a:p>
            <a:pPr lvl="0" algn="just"/>
            <a:r>
              <a:rPr kumimoji="0" lang="en-US" sz="3200" b="0" i="0" u="none" strike="noStrike" kern="1200" cap="none" spc="0" normalizeH="0" baseline="0" noProof="0" dirty="0">
                <a:ln>
                  <a:noFill/>
                </a:ln>
                <a:solidFill>
                  <a:srgbClr val="000000"/>
                </a:solidFill>
                <a:effectLst/>
                <a:uLnTx/>
                <a:uFillTx/>
                <a:latin typeface="+mj-lt"/>
              </a:rPr>
              <a:t>	</a:t>
            </a:r>
            <a:r>
              <a:rPr lang="vi-VN" sz="2800" dirty="0">
                <a:solidFill>
                  <a:srgbClr val="000000"/>
                </a:solidFill>
                <a:latin typeface="+mj-lt"/>
              </a:rPr>
              <a:t>Em đã đọc nhiều truyện cổ tích của thế giới nhưng em vẫn ấn tượng với truyện Cô bé Lọ Lem. Lúc đọc truyện, em đã tự mình tưởng tượng ra một nàng công chúa riêng trong tâm trí mình.</a:t>
            </a:r>
            <a:endParaRPr kumimoji="0" lang="vi-VN" sz="3200" b="0" i="0" u="none" strike="noStrike" kern="1200" cap="none" spc="0" normalizeH="0" baseline="0" noProof="0" dirty="0">
              <a:ln>
                <a:noFill/>
              </a:ln>
              <a:solidFill>
                <a:srgbClr val="000000"/>
              </a:solidFill>
              <a:effectLst/>
              <a:uLnTx/>
              <a:uFillTx/>
              <a:latin typeface="+mj-lt"/>
            </a:endParaRPr>
          </a:p>
        </p:txBody>
      </p:sp>
      <p:pic>
        <p:nvPicPr>
          <p:cNvPr id="2050" name="Picture 2" descr="5 bài học từ câu chuyện cổ tích “Cô bé lọ lem”">
            <a:extLst>
              <a:ext uri="{FF2B5EF4-FFF2-40B4-BE49-F238E27FC236}">
                <a16:creationId xmlns:a16="http://schemas.microsoft.com/office/drawing/2014/main" id="{A7EE35D8-41D3-115A-06B0-961C9C1C3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409" y="1590675"/>
            <a:ext cx="4591804"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5443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DAC38A-E359-0DB6-F34A-08BFEC8F723A}"/>
              </a:ext>
            </a:extLst>
          </p:cNvPr>
          <p:cNvSpPr txBox="1"/>
          <p:nvPr/>
        </p:nvSpPr>
        <p:spPr>
          <a:xfrm>
            <a:off x="250149" y="427782"/>
            <a:ext cx="11503701" cy="6124754"/>
          </a:xfrm>
          <a:prstGeom prst="rect">
            <a:avLst/>
          </a:prstGeom>
          <a:noFill/>
        </p:spPr>
        <p:txBody>
          <a:bodyPr wrap="square">
            <a:spAutoFit/>
          </a:bodyPr>
          <a:lstStyle/>
          <a:p>
            <a:pPr algn="just"/>
            <a:r>
              <a:rPr lang="vi-VN" sz="2800" b="1" i="0" dirty="0">
                <a:effectLst/>
                <a:latin typeface="+mj-lt"/>
                <a:ea typeface="Cambria" panose="02040503050406030204" pitchFamily="18" charset="0"/>
              </a:rPr>
              <a:t>I</a:t>
            </a:r>
            <a:r>
              <a:rPr lang="en-US" sz="2800" b="1" i="0" dirty="0">
                <a:effectLst/>
                <a:latin typeface="+mj-lt"/>
                <a:ea typeface="Cambria" panose="02040503050406030204" pitchFamily="18" charset="0"/>
              </a:rPr>
              <a:t>I</a:t>
            </a:r>
            <a:r>
              <a:rPr lang="vi-VN" sz="2800" b="1" i="0" dirty="0">
                <a:effectLst/>
                <a:latin typeface="+mj-lt"/>
                <a:ea typeface="Cambria" panose="02040503050406030204" pitchFamily="18" charset="0"/>
              </a:rPr>
              <a:t>. </a:t>
            </a:r>
            <a:r>
              <a:rPr lang="en-US" sz="2800" b="1" i="0" dirty="0" err="1">
                <a:effectLst/>
                <a:latin typeface="+mj-lt"/>
                <a:ea typeface="Cambria" panose="02040503050406030204" pitchFamily="18" charset="0"/>
              </a:rPr>
              <a:t>Thân</a:t>
            </a:r>
            <a:r>
              <a:rPr lang="vi-VN" sz="2800" b="1" i="0" dirty="0">
                <a:effectLst/>
                <a:latin typeface="+mj-lt"/>
                <a:ea typeface="Cambria" panose="02040503050406030204" pitchFamily="18" charset="0"/>
              </a:rPr>
              <a:t> bài</a:t>
            </a:r>
            <a:endParaRPr lang="en-US" sz="2800" b="1" i="0" dirty="0">
              <a:effectLst/>
              <a:latin typeface="+mj-lt"/>
              <a:ea typeface="Cambria" panose="02040503050406030204" pitchFamily="18" charset="0"/>
            </a:endParaRPr>
          </a:p>
          <a:p>
            <a:pPr algn="just"/>
            <a:r>
              <a:rPr lang="en-US" b="0" i="0" dirty="0">
                <a:effectLst/>
                <a:latin typeface="+mj-lt"/>
                <a:ea typeface="Cambria" panose="02040503050406030204" pitchFamily="18" charset="0"/>
              </a:rPr>
              <a:t>	</a:t>
            </a:r>
            <a:r>
              <a:rPr lang="vi-VN" sz="2800" dirty="0">
                <a:latin typeface="+mj-lt"/>
                <a:ea typeface="Cambria" panose="02040503050406030204" pitchFamily="18" charset="0"/>
              </a:rPr>
              <a:t>Em luôn tưởng tượng Lọ Lem là một thiếu nữ mới lớn, với vóc người mảnh mai, xinh xắn. Cô ấy có nước da trắng ngần khỏe mạnh, với mái tóc vàng óng bồng bềnh như đám mây đang ngâm mình trong ánh nắng mặt trời. Khuôn mặt của Lọ Lem có hình trái xoan, nổi bật với đôi mắt xanh trong veo như hồ nước mùa thu. Cô có đôi môi đỏ chúm chím, chẳng cần thoa son vẫn đủ tươi tắn rồi. Hai gò má của cô thì lúc nào cũng phơn phớt hồng, trông thật là đáng yêu. Lúc ở nhà với dì ghẻ, Lọ Lem phải mặc những bộ trang phục cũ kĩ, bạc màu, nhưng chẳng thể nào lấn át được vẻ đẹp của cô. Đến khi đi dự tiệc, gặp hoàng tử và trở thành vợ của chàng, Lọ Lem lại càng thêm xinh đẹp. Những chiếc váy bồng bềnh màu xanh dương khiến cô ấy đẹp tựa nữ thần. Em thích nhất là tưởng tượng ra hình ảnh nàng công chúa Lọ Lem trong chiếc váy bồng bềnh uyển chuyển khiêu vũ với hoàng tử trên sân khấu lớn. Chao ôi, hình ảnh đó mới đẹp làm sao</a:t>
            </a:r>
            <a:r>
              <a:rPr lang="en-US" sz="2800" dirty="0">
                <a:latin typeface="+mj-lt"/>
                <a:ea typeface="Cambria" panose="02040503050406030204" pitchFamily="18" charset="0"/>
              </a:rPr>
              <a:t>!</a:t>
            </a:r>
            <a:endParaRPr lang="vi-VN" sz="2600" b="0" i="0" dirty="0">
              <a:effectLst/>
              <a:latin typeface="+mj-lt"/>
              <a:ea typeface="Cambria" panose="02040503050406030204" pitchFamily="18" charset="0"/>
            </a:endParaRPr>
          </a:p>
        </p:txBody>
      </p:sp>
    </p:spTree>
    <p:extLst>
      <p:ext uri="{BB962C8B-B14F-4D97-AF65-F5344CB8AC3E}">
        <p14:creationId xmlns:p14="http://schemas.microsoft.com/office/powerpoint/2010/main" val="30612746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16D7F4-2974-9A3F-6AF0-0F2BC45FC433}"/>
              </a:ext>
            </a:extLst>
          </p:cNvPr>
          <p:cNvSpPr txBox="1"/>
          <p:nvPr/>
        </p:nvSpPr>
        <p:spPr>
          <a:xfrm>
            <a:off x="297774" y="1485057"/>
            <a:ext cx="6817401"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II</a:t>
            </a: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Kết</a:t>
            </a: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bài</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lvl="0" algn="just"/>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lang="vi-VN" sz="3600" dirty="0">
                <a:solidFill>
                  <a:srgbClr val="000000"/>
                </a:solidFill>
                <a:latin typeface="Cambria" panose="02040503050406030204" pitchFamily="18" charset="0"/>
                <a:ea typeface="Cambria" panose="02040503050406030204" pitchFamily="18" charset="0"/>
              </a:rPr>
              <a:t>Nàng Lọ Lem là một cô gái vừa đẹp người, lại đẹp nết. Vì thế, em cảm thấy rất </a:t>
            </a:r>
            <a:r>
              <a:rPr lang="vi-VN" sz="3600" dirty="0">
                <a:solidFill>
                  <a:srgbClr val="000000"/>
                </a:solidFill>
                <a:latin typeface="+mj-lt"/>
                <a:ea typeface="Cambria" panose="02040503050406030204" pitchFamily="18" charset="0"/>
              </a:rPr>
              <a:t>vui</a:t>
            </a:r>
            <a:r>
              <a:rPr lang="vi-VN" sz="3600" dirty="0">
                <a:solidFill>
                  <a:srgbClr val="000000"/>
                </a:solidFill>
                <a:latin typeface="Cambria" panose="02040503050406030204" pitchFamily="18" charset="0"/>
                <a:ea typeface="Cambria" panose="02040503050406030204" pitchFamily="18" charset="0"/>
              </a:rPr>
              <a:t> mừng khi cô ấy tìm được hạnh phúc cho riêng mình ở cuối câu chuyện.</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3074" name="Picture 2" descr="5 bài học từ câu chuyện cổ tích “Cô bé lọ lem”">
            <a:extLst>
              <a:ext uri="{FF2B5EF4-FFF2-40B4-BE49-F238E27FC236}">
                <a16:creationId xmlns:a16="http://schemas.microsoft.com/office/drawing/2014/main" id="{BC40606E-758F-BE9B-6A69-CD6A7AFF4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975" y="1676400"/>
            <a:ext cx="46228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963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1C7868DF-56B5-E269-95CB-AD730FCC4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1733552"/>
            <a:ext cx="5981700" cy="4985383"/>
          </a:xfrm>
          <a:prstGeom prst="rect">
            <a:avLst/>
          </a:prstGeom>
        </p:spPr>
      </p:pic>
      <p:sp>
        <p:nvSpPr>
          <p:cNvPr id="5" name="Thought Bubble: Cloud 4">
            <a:extLst>
              <a:ext uri="{FF2B5EF4-FFF2-40B4-BE49-F238E27FC236}">
                <a16:creationId xmlns:a16="http://schemas.microsoft.com/office/drawing/2014/main" id="{788A9E1C-4721-A67B-6ED9-1DA6CD6F7194}"/>
              </a:ext>
            </a:extLst>
          </p:cNvPr>
          <p:cNvSpPr/>
          <p:nvPr/>
        </p:nvSpPr>
        <p:spPr>
          <a:xfrm>
            <a:off x="4524375" y="838200"/>
            <a:ext cx="7048500" cy="2495550"/>
          </a:xfrm>
          <a:prstGeom prst="cloudCallout">
            <a:avLst>
              <a:gd name="adj1" fmla="val -60733"/>
              <a:gd name="adj2" fmla="val 4317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err="1">
                <a:solidFill>
                  <a:srgbClr val="FF0000"/>
                </a:solidFill>
              </a:rPr>
              <a:t>Viết</a:t>
            </a:r>
            <a:r>
              <a:rPr lang="en-US" sz="4800" dirty="0">
                <a:solidFill>
                  <a:srgbClr val="FF0000"/>
                </a:solidFill>
              </a:rPr>
              <a:t> </a:t>
            </a:r>
            <a:r>
              <a:rPr lang="en-US" sz="4800" dirty="0" err="1">
                <a:solidFill>
                  <a:srgbClr val="FF0000"/>
                </a:solidFill>
              </a:rPr>
              <a:t>đoạn</a:t>
            </a:r>
            <a:r>
              <a:rPr lang="en-US" sz="4800" dirty="0">
                <a:solidFill>
                  <a:srgbClr val="FF0000"/>
                </a:solidFill>
              </a:rPr>
              <a:t> </a:t>
            </a:r>
            <a:r>
              <a:rPr lang="en-US" sz="4800" dirty="0" err="1">
                <a:solidFill>
                  <a:srgbClr val="FF0000"/>
                </a:solidFill>
              </a:rPr>
              <a:t>văn</a:t>
            </a:r>
            <a:r>
              <a:rPr lang="en-US" sz="4800" dirty="0">
                <a:solidFill>
                  <a:srgbClr val="FF0000"/>
                </a:solidFill>
              </a:rPr>
              <a:t> </a:t>
            </a:r>
            <a:r>
              <a:rPr lang="en-US" sz="4800" dirty="0" err="1">
                <a:solidFill>
                  <a:srgbClr val="FF0000"/>
                </a:solidFill>
              </a:rPr>
              <a:t>theo</a:t>
            </a:r>
            <a:r>
              <a:rPr lang="en-US" sz="4800" dirty="0">
                <a:solidFill>
                  <a:srgbClr val="FF0000"/>
                </a:solidFill>
              </a:rPr>
              <a:t> </a:t>
            </a:r>
            <a:r>
              <a:rPr lang="en-US" sz="4800" dirty="0" err="1">
                <a:solidFill>
                  <a:srgbClr val="FF0000"/>
                </a:solidFill>
              </a:rPr>
              <a:t>dàn</a:t>
            </a:r>
            <a:r>
              <a:rPr lang="en-US" sz="4800" dirty="0">
                <a:solidFill>
                  <a:srgbClr val="FF0000"/>
                </a:solidFill>
              </a:rPr>
              <a:t> ý </a:t>
            </a:r>
            <a:r>
              <a:rPr lang="en-US" sz="4800" dirty="0" err="1">
                <a:solidFill>
                  <a:srgbClr val="FF0000"/>
                </a:solidFill>
              </a:rPr>
              <a:t>đã</a:t>
            </a:r>
            <a:r>
              <a:rPr lang="en-US" sz="4800" dirty="0">
                <a:solidFill>
                  <a:srgbClr val="FF0000"/>
                </a:solidFill>
              </a:rPr>
              <a:t> </a:t>
            </a:r>
            <a:r>
              <a:rPr lang="en-US" sz="4800" dirty="0" err="1">
                <a:solidFill>
                  <a:srgbClr val="FF0000"/>
                </a:solidFill>
              </a:rPr>
              <a:t>lập</a:t>
            </a:r>
            <a:endParaRPr lang="en-US" sz="4800" dirty="0">
              <a:solidFill>
                <a:srgbClr val="FF0000"/>
              </a:solidFill>
            </a:endParaRPr>
          </a:p>
        </p:txBody>
      </p:sp>
    </p:spTree>
    <p:extLst>
      <p:ext uri="{BB962C8B-B14F-4D97-AF65-F5344CB8AC3E}">
        <p14:creationId xmlns:p14="http://schemas.microsoft.com/office/powerpoint/2010/main" val="38326117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2" name="Cloud Callout 9">
            <a:extLst>
              <a:ext uri="{FF2B5EF4-FFF2-40B4-BE49-F238E27FC236}">
                <a16:creationId xmlns:a16="http://schemas.microsoft.com/office/drawing/2014/main" id="{CBF4C81D-3EFE-48D7-9E73-B29A4BDB156C}"/>
              </a:ext>
            </a:extLst>
          </p:cNvPr>
          <p:cNvSpPr/>
          <p:nvPr/>
        </p:nvSpPr>
        <p:spPr>
          <a:xfrm rot="10630434" flipH="1">
            <a:off x="155427" y="188644"/>
            <a:ext cx="11731974" cy="6504652"/>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任意多边形 33">
            <a:extLst>
              <a:ext uri="{FF2B5EF4-FFF2-40B4-BE49-F238E27FC236}">
                <a16:creationId xmlns:a16="http://schemas.microsoft.com/office/drawing/2014/main" id="{0A3CB474-235A-4EF1-9AE6-02A5D8FF02E9}"/>
              </a:ext>
            </a:extLst>
          </p:cNvPr>
          <p:cNvSpPr>
            <a:spLocks/>
          </p:cNvSpPr>
          <p:nvPr/>
        </p:nvSpPr>
        <p:spPr bwMode="auto">
          <a:xfrm flipH="1">
            <a:off x="2743314" y="0"/>
            <a:ext cx="6657861" cy="778573"/>
          </a:xfrm>
          <a:prstGeom prst="roundRect">
            <a:avLst>
              <a:gd name="adj" fmla="val 27886"/>
            </a:avLst>
          </a:prstGeom>
          <a:solidFill>
            <a:srgbClr val="FFFF99"/>
          </a:solidFill>
          <a:ln w="38100">
            <a:solidFill>
              <a:srgbClr val="008000"/>
            </a:solidFill>
          </a:ln>
        </p:spPr>
        <p:txBody>
          <a:bodyPr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altLang="zh-CN" sz="4400" b="1" i="0" u="none" strike="noStrike" kern="1200" cap="none" spc="0" normalizeH="0" baseline="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soát</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văn</a:t>
            </a:r>
            <a:endParaRPr kumimoji="0" lang="zh-CN" altLang="en-US" sz="4400" b="1" i="0" u="none" strike="noStrike" kern="1200" cap="none" spc="0" normalizeH="0" baseline="0" noProof="0" dirty="0">
              <a:ln>
                <a:noFill/>
              </a:ln>
              <a:solidFill>
                <a:srgbClr val="008000"/>
              </a:solidFill>
              <a:effectLst/>
              <a:uLnTx/>
              <a:uFillTx/>
              <a:latin typeface="Cambria" panose="02040503050406030204" pitchFamily="18" charset="0"/>
              <a:ea typeface="宋体" panose="02010600030101010101" pitchFamily="2" charset="-122"/>
              <a:cs typeface="Times New Roman" panose="02020603050405020304" pitchFamily="18" charset="0"/>
            </a:endParaRPr>
          </a:p>
        </p:txBody>
      </p:sp>
      <p:graphicFrame>
        <p:nvGraphicFramePr>
          <p:cNvPr id="4" name="Table 4">
            <a:extLst>
              <a:ext uri="{FF2B5EF4-FFF2-40B4-BE49-F238E27FC236}">
                <a16:creationId xmlns:a16="http://schemas.microsoft.com/office/drawing/2014/main" id="{8F3770C7-16E5-6252-60BC-F0EA51A889F5}"/>
              </a:ext>
            </a:extLst>
          </p:cNvPr>
          <p:cNvGraphicFramePr>
            <a:graphicFrameLocks noGrp="1"/>
          </p:cNvGraphicFramePr>
          <p:nvPr>
            <p:extLst>
              <p:ext uri="{D42A27DB-BD31-4B8C-83A1-F6EECF244321}">
                <p14:modId xmlns:p14="http://schemas.microsoft.com/office/powerpoint/2010/main" val="1062909638"/>
              </p:ext>
            </p:extLst>
          </p:nvPr>
        </p:nvGraphicFramePr>
        <p:xfrm>
          <a:off x="1012823" y="1376890"/>
          <a:ext cx="10693401" cy="4023360"/>
        </p:xfrm>
        <a:graphic>
          <a:graphicData uri="http://schemas.openxmlformats.org/drawingml/2006/table">
            <a:tbl>
              <a:tblPr firstRow="1" bandRow="1">
                <a:tableStyleId>{5C22544A-7EE6-4342-B048-85BDC9FD1C3A}</a:tableStyleId>
              </a:tblPr>
              <a:tblGrid>
                <a:gridCol w="2274701">
                  <a:extLst>
                    <a:ext uri="{9D8B030D-6E8A-4147-A177-3AD203B41FA5}">
                      <a16:colId xmlns:a16="http://schemas.microsoft.com/office/drawing/2014/main" val="54590914"/>
                    </a:ext>
                  </a:extLst>
                </a:gridCol>
                <a:gridCol w="8418700">
                  <a:extLst>
                    <a:ext uri="{9D8B030D-6E8A-4147-A177-3AD203B41FA5}">
                      <a16:colId xmlns:a16="http://schemas.microsoft.com/office/drawing/2014/main" val="716743408"/>
                    </a:ext>
                  </a:extLst>
                </a:gridCol>
              </a:tblGrid>
              <a:tr h="848572">
                <a:tc rowSpan="4">
                  <a:txBody>
                    <a:bodyPr/>
                    <a:lstStyle/>
                    <a:p>
                      <a:pPr algn="ctr"/>
                      <a:endParaRPr lang="en-US" sz="8000" dirty="0"/>
                    </a:p>
                    <a:p>
                      <a:pPr algn="ctr"/>
                      <a:r>
                        <a:rPr lang="en-US" sz="8800" dirty="0">
                          <a:solidFill>
                            <a:srgbClr val="7030A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5397688"/>
                  </a:ext>
                </a:extLst>
              </a:tr>
              <a:tr h="848572">
                <a:tc vMerge="1">
                  <a:txBody>
                    <a:bodyPr/>
                    <a:lstStyle/>
                    <a:p>
                      <a:endParaRPr lang="en-US" dirty="0"/>
                    </a:p>
                  </a:txBody>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97386950"/>
                  </a:ext>
                </a:extLst>
              </a:tr>
              <a:tr h="848572">
                <a:tc vMerge="1">
                  <a:txBody>
                    <a:bodyPr/>
                    <a:lstStyle/>
                    <a:p>
                      <a:endParaRPr lang="en-US" dirty="0"/>
                    </a:p>
                  </a:txBody>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91691337"/>
                  </a:ext>
                </a:extLst>
              </a:tr>
              <a:tr h="848572">
                <a:tc vMerge="1">
                  <a:txBody>
                    <a:bodyPr/>
                    <a:lstStyle/>
                    <a:p>
                      <a:endParaRPr lang="en-US" dirty="0"/>
                    </a:p>
                  </a:txBody>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93163346"/>
                  </a:ext>
                </a:extLst>
              </a:tr>
            </a:tbl>
          </a:graphicData>
        </a:graphic>
      </p:graphicFrame>
      <p:sp>
        <p:nvSpPr>
          <p:cNvPr id="5" name="TextBox 4">
            <a:extLst>
              <a:ext uri="{FF2B5EF4-FFF2-40B4-BE49-F238E27FC236}">
                <a16:creationId xmlns:a16="http://schemas.microsoft.com/office/drawing/2014/main" id="{5CBBD4DC-D75D-B15A-006E-A42ADE558628}"/>
              </a:ext>
            </a:extLst>
          </p:cNvPr>
          <p:cNvSpPr txBox="1"/>
          <p:nvPr/>
        </p:nvSpPr>
        <p:spPr>
          <a:xfrm>
            <a:off x="3390900" y="1400175"/>
            <a:ext cx="7524750" cy="830997"/>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Nội dung đoạn văn tưởng tượng kết nối với câu chuyện đã đọc hoặc đã nghe.</a:t>
            </a:r>
          </a:p>
        </p:txBody>
      </p:sp>
      <p:sp>
        <p:nvSpPr>
          <p:cNvPr id="6" name="TextBox 5">
            <a:extLst>
              <a:ext uri="{FF2B5EF4-FFF2-40B4-BE49-F238E27FC236}">
                <a16:creationId xmlns:a16="http://schemas.microsoft.com/office/drawing/2014/main" id="{FDABC7E1-5518-2440-EEC6-5E134C6B74B0}"/>
              </a:ext>
            </a:extLst>
          </p:cNvPr>
          <p:cNvSpPr txBox="1"/>
          <p:nvPr/>
        </p:nvSpPr>
        <p:spPr>
          <a:xfrm>
            <a:off x="3428999" y="2438400"/>
            <a:ext cx="8124826" cy="830997"/>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Những điều tưởng tượng dựa vào câu chuyện đã đọc hoặc đã nghe tạo được sự bất ngờ, thú vị cho người đọc.</a:t>
            </a:r>
          </a:p>
        </p:txBody>
      </p:sp>
      <p:sp>
        <p:nvSpPr>
          <p:cNvPr id="7" name="TextBox 6">
            <a:extLst>
              <a:ext uri="{FF2B5EF4-FFF2-40B4-BE49-F238E27FC236}">
                <a16:creationId xmlns:a16="http://schemas.microsoft.com/office/drawing/2014/main" id="{6FF19916-B634-AD55-7A5F-951E62930367}"/>
              </a:ext>
            </a:extLst>
          </p:cNvPr>
          <p:cNvSpPr txBox="1"/>
          <p:nvPr/>
        </p:nvSpPr>
        <p:spPr>
          <a:xfrm>
            <a:off x="3524250" y="3600450"/>
            <a:ext cx="7524750" cy="461665"/>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Cách viết mở đầu hoặc kết thúc mới mẻ, hấp dẫn. </a:t>
            </a:r>
          </a:p>
        </p:txBody>
      </p:sp>
      <p:sp>
        <p:nvSpPr>
          <p:cNvPr id="8" name="TextBox 7">
            <a:extLst>
              <a:ext uri="{FF2B5EF4-FFF2-40B4-BE49-F238E27FC236}">
                <a16:creationId xmlns:a16="http://schemas.microsoft.com/office/drawing/2014/main" id="{E33439B8-9149-0C8B-E623-6774869A22FB}"/>
              </a:ext>
            </a:extLst>
          </p:cNvPr>
          <p:cNvSpPr txBox="1"/>
          <p:nvPr/>
        </p:nvSpPr>
        <p:spPr>
          <a:xfrm>
            <a:off x="3552825" y="4667250"/>
            <a:ext cx="7524750" cy="461665"/>
          </a:xfrm>
          <a:prstGeom prst="rect">
            <a:avLst/>
          </a:prstGeom>
          <a:noFill/>
        </p:spPr>
        <p:txBody>
          <a:bodyPr wrap="square" rtlCol="0">
            <a:spAutoFit/>
          </a:bodyPr>
          <a:lstStyle/>
          <a:p>
            <a:pPr algn="just"/>
            <a:r>
              <a:rPr lang="en-US" sz="2400" b="1" dirty="0">
                <a:latin typeface="Cambria" panose="02040503050406030204" pitchFamily="18" charset="0"/>
                <a:ea typeface="Cambria" panose="02040503050406030204" pitchFamily="18" charset="0"/>
              </a:rPr>
              <a:t>K</a:t>
            </a:r>
            <a:r>
              <a:rPr lang="vi-VN" sz="2400" b="1" dirty="0">
                <a:latin typeface="Cambria" panose="02040503050406030204" pitchFamily="18" charset="0"/>
                <a:ea typeface="Cambria" panose="02040503050406030204" pitchFamily="18" charset="0"/>
              </a:rPr>
              <a:t>hông mắc lỗi về dùng từ, đặt câu, chính tả.</a:t>
            </a:r>
          </a:p>
        </p:txBody>
      </p:sp>
    </p:spTree>
    <p:extLst>
      <p:ext uri="{BB962C8B-B14F-4D97-AF65-F5344CB8AC3E}">
        <p14:creationId xmlns:p14="http://schemas.microsoft.com/office/powerpoint/2010/main" val="34471512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1D8BF678-4BE9-41DA-B993-D3780FA1E261}:375"/>
</p:tagLst>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q4aate">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341</Words>
  <Application>Microsoft Office PowerPoint</Application>
  <PresentationFormat>Widescreen</PresentationFormat>
  <Paragraphs>41</Paragraphs>
  <Slides>12</Slides>
  <Notes>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12</vt:i4>
      </vt:variant>
    </vt:vector>
  </HeadingPairs>
  <TitlesOfParts>
    <vt:vector size="26" baseType="lpstr">
      <vt:lpstr>SimSun</vt:lpstr>
      <vt:lpstr>SimSun</vt:lpstr>
      <vt:lpstr>#9Slide03 Arima Madurai Black</vt:lpstr>
      <vt:lpstr>Arial</vt:lpstr>
      <vt:lpstr>Calibri</vt:lpstr>
      <vt:lpstr>Cambria</vt:lpstr>
      <vt:lpstr>等线</vt:lpstr>
      <vt:lpstr>inpin heiti</vt:lpstr>
      <vt:lpstr>ITC Avant Garde Std Bk</vt:lpstr>
      <vt:lpstr>Times New Roman</vt:lpstr>
      <vt:lpstr>Wingdings</vt:lpstr>
      <vt:lpstr>华康少女文字W5(P)</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STD_MO</cp:lastModifiedBy>
  <cp:revision>23</cp:revision>
  <dcterms:created xsi:type="dcterms:W3CDTF">2023-08-29T07:10:52Z</dcterms:created>
  <dcterms:modified xsi:type="dcterms:W3CDTF">2024-11-16T15:53:53Z</dcterms:modified>
</cp:coreProperties>
</file>