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87" r:id="rId3"/>
    <p:sldId id="257" r:id="rId4"/>
    <p:sldId id="284" r:id="rId5"/>
    <p:sldId id="280" r:id="rId6"/>
    <p:sldId id="299" r:id="rId7"/>
    <p:sldId id="256" r:id="rId8"/>
    <p:sldId id="279" r:id="rId9"/>
    <p:sldId id="261" r:id="rId10"/>
    <p:sldId id="282" r:id="rId11"/>
    <p:sldId id="283" r:id="rId12"/>
    <p:sldId id="259" r:id="rId13"/>
    <p:sldId id="260" r:id="rId14"/>
    <p:sldId id="262" r:id="rId15"/>
    <p:sldId id="263" r:id="rId16"/>
    <p:sldId id="285" r:id="rId17"/>
    <p:sldId id="264" r:id="rId18"/>
    <p:sldId id="293" r:id="rId19"/>
    <p:sldId id="298" r:id="rId20"/>
    <p:sldId id="291" r:id="rId21"/>
    <p:sldId id="295" r:id="rId22"/>
    <p:sldId id="278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0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8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7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24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8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4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18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5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20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46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32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2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2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17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317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6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19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434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13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82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87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926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864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2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2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77" y="129813"/>
            <a:ext cx="2182557" cy="862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87" y="550920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290" y="1072417"/>
            <a:ext cx="7731194" cy="2255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960" y="3173990"/>
            <a:ext cx="2072820" cy="1226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6349" y="4662180"/>
            <a:ext cx="52370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NGUYỄN THỊ THANH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LỚP: 5B</a:t>
            </a:r>
            <a:endParaRPr lang="en-GB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362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3799264" y="717200"/>
            <a:ext cx="4714590" cy="125106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6000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000" b="1" smtClean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6000" b="1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447" y="2106492"/>
            <a:ext cx="2540332" cy="4522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4993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24790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976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id="{81DF4323-B1FC-11A1-5313-299BFBAF5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3" y="1785443"/>
            <a:ext cx="9978731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Phép chia có số bị chia lớn hơn số chia thì thương tìm được: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DE748D-CE59-30CD-2CA4-191674BE07AE}"/>
              </a:ext>
            </a:extLst>
          </p:cNvPr>
          <p:cNvSpPr/>
          <p:nvPr/>
        </p:nvSpPr>
        <p:spPr>
          <a:xfrm>
            <a:off x="1359046" y="744938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7053B-9336-DF1A-E327-30F1874D79FB}"/>
              </a:ext>
            </a:extLst>
          </p:cNvPr>
          <p:cNvSpPr txBox="1"/>
          <p:nvPr/>
        </p:nvSpPr>
        <p:spPr>
          <a:xfrm>
            <a:off x="1359046" y="3192718"/>
            <a:ext cx="10232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FontTx/>
              <a:buAutoNum type="alphaUcPeriod"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Bằng 1</a:t>
            </a: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Nhỏ hơn 1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</a:t>
            </a:r>
            <a:r>
              <a:rPr lang="en-US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Lớn hơn 1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</a:t>
            </a:r>
            <a:r>
              <a:rPr lang="en-US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EA4E52-B72F-015F-B50D-8F672461CFDF}"/>
              </a:ext>
            </a:extLst>
          </p:cNvPr>
          <p:cNvSpPr/>
          <p:nvPr/>
        </p:nvSpPr>
        <p:spPr>
          <a:xfrm>
            <a:off x="1327514" y="5311539"/>
            <a:ext cx="615772" cy="590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238704" y="744938"/>
            <a:ext cx="4755875" cy="623246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66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76" tIns="34289" rIns="68576" bIns="34289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2208E2"/>
                </a:solidFill>
                <a:latin typeface="Times New Roman" panose="02020603050405020304" pitchFamily="18" charset="0"/>
              </a:rPr>
              <a:t>Chọn </a:t>
            </a:r>
            <a:r>
              <a:rPr lang="en-US" altLang="en-US" sz="3600" b="1" smtClean="0">
                <a:solidFill>
                  <a:srgbClr val="2208E2"/>
                </a:solidFill>
                <a:latin typeface="Times New Roman" panose="02020603050405020304" pitchFamily="18" charset="0"/>
              </a:rPr>
              <a:t>đáp án đúng</a:t>
            </a:r>
            <a:endParaRPr lang="en-US" altLang="en-US" sz="3600" b="1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3" descr="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8323894" y="3768780"/>
            <a:ext cx="1216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606714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8597189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8609889" y="4187880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8608301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97189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8606714" y="417714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8" name="Oval 51"/>
          <p:cNvSpPr>
            <a:spLocks noChangeArrowheads="1"/>
          </p:cNvSpPr>
          <p:nvPr/>
        </p:nvSpPr>
        <p:spPr bwMode="auto">
          <a:xfrm>
            <a:off x="8360406" y="3949755"/>
            <a:ext cx="1143000" cy="1047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8006" tIns="24003" rIns="48006" bIns="240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208E2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156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4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27" grpId="0" animBg="1"/>
      <p:bldP spid="27" grpId="1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id="{81DF4323-B1FC-11A1-5313-299BFBAF5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3" y="1785443"/>
            <a:ext cx="9978731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Phép chia có số bị chia nhỏ hơn số chia thì thương tìm được: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DE748D-CE59-30CD-2CA4-191674BE07AE}"/>
              </a:ext>
            </a:extLst>
          </p:cNvPr>
          <p:cNvSpPr/>
          <p:nvPr/>
        </p:nvSpPr>
        <p:spPr>
          <a:xfrm>
            <a:off x="1359046" y="744938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7053B-9336-DF1A-E327-30F1874D79FB}"/>
              </a:ext>
            </a:extLst>
          </p:cNvPr>
          <p:cNvSpPr txBox="1"/>
          <p:nvPr/>
        </p:nvSpPr>
        <p:spPr>
          <a:xfrm>
            <a:off x="1359046" y="3192718"/>
            <a:ext cx="10232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FontTx/>
              <a:buAutoNum type="alphaUcPeriod"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Nhỏ hơn 1 </a:t>
            </a: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Bằng 1 </a:t>
            </a:r>
            <a:r>
              <a:rPr lang="en-US" sz="32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</a:t>
            </a:r>
            <a:endParaRPr lang="en-US" sz="4000" b="1" i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Lớn 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1 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</a:t>
            </a:r>
            <a:r>
              <a:rPr lang="en-US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EA4E52-B72F-015F-B50D-8F672461CFDF}"/>
              </a:ext>
            </a:extLst>
          </p:cNvPr>
          <p:cNvSpPr/>
          <p:nvPr/>
        </p:nvSpPr>
        <p:spPr>
          <a:xfrm>
            <a:off x="1342267" y="3489271"/>
            <a:ext cx="615772" cy="590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238704" y="744938"/>
            <a:ext cx="4755875" cy="623246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66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76" tIns="34289" rIns="68576" bIns="34289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2208E2"/>
                </a:solidFill>
                <a:latin typeface="Times New Roman" panose="02020603050405020304" pitchFamily="18" charset="0"/>
              </a:rPr>
              <a:t>Chọn </a:t>
            </a:r>
            <a:r>
              <a:rPr lang="en-US" altLang="en-US" sz="3600" b="1" smtClean="0">
                <a:solidFill>
                  <a:srgbClr val="2208E2"/>
                </a:solidFill>
                <a:latin typeface="Times New Roman" panose="02020603050405020304" pitchFamily="18" charset="0"/>
              </a:rPr>
              <a:t>đáp án đúng</a:t>
            </a:r>
            <a:endParaRPr lang="en-US" altLang="en-US" sz="3600" b="1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3" descr="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8323894" y="3768780"/>
            <a:ext cx="1216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606714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8597189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8609889" y="4187880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8608301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97189" y="4179942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8606714" y="417714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8" name="Oval 51"/>
          <p:cNvSpPr>
            <a:spLocks noChangeArrowheads="1"/>
          </p:cNvSpPr>
          <p:nvPr/>
        </p:nvSpPr>
        <p:spPr bwMode="auto">
          <a:xfrm>
            <a:off x="8360406" y="3949755"/>
            <a:ext cx="1143000" cy="1047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8006" tIns="24003" rIns="48006" bIns="240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208E2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6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4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27" grpId="0" animBg="1"/>
      <p:bldP spid="27" grpId="1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667000" y="857251"/>
            <a:ext cx="6858000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lIns="68576" tIns="34289" rIns="68576" bIns="34289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endParaRPr lang="en-US" altLang="en-US" sz="1350">
              <a:latin typeface="Times New Roman" panose="02020603050405020304" pitchFamily="18" charset="0"/>
            </a:endParaRPr>
          </a:p>
        </p:txBody>
      </p:sp>
      <p:pic>
        <p:nvPicPr>
          <p:cNvPr id="43034" name="Picture 26" descr="0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8" y="1584326"/>
            <a:ext cx="131445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6" name="Text Box 28"/>
          <p:cNvSpPr txBox="1">
            <a:spLocks noChangeArrowheads="1"/>
          </p:cNvSpPr>
          <p:nvPr/>
        </p:nvSpPr>
        <p:spPr bwMode="auto">
          <a:xfrm>
            <a:off x="2414587" y="760669"/>
            <a:ext cx="6188075" cy="623246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66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76" tIns="34289" rIns="68576" bIns="34289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2208E2"/>
                </a:solidFill>
                <a:latin typeface="Times New Roman" panose="02020603050405020304" pitchFamily="18" charset="0"/>
              </a:rPr>
              <a:t>Chọn phép tính đúng</a:t>
            </a: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2679700" y="3933826"/>
            <a:ext cx="1860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36      27,2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5508625" y="3970338"/>
            <a:ext cx="1428750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136      5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1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8340725" y="3941764"/>
            <a:ext cx="17145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36      2,72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grpSp>
        <p:nvGrpSpPr>
          <p:cNvPr id="43040" name="Group 32"/>
          <p:cNvGrpSpPr>
            <a:grpSpLocks/>
          </p:cNvGrpSpPr>
          <p:nvPr/>
        </p:nvGrpSpPr>
        <p:grpSpPr bwMode="auto">
          <a:xfrm>
            <a:off x="3430588" y="4005263"/>
            <a:ext cx="571500" cy="646112"/>
            <a:chOff x="3640" y="2544"/>
            <a:chExt cx="480" cy="576"/>
          </a:xfrm>
        </p:grpSpPr>
        <p:sp>
          <p:nvSpPr>
            <p:cNvPr id="19493" name="Line 33"/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94" name="Line 34"/>
            <p:cNvSpPr>
              <a:spLocks noChangeShapeType="1"/>
            </p:cNvSpPr>
            <p:nvPr/>
          </p:nvSpPr>
          <p:spPr bwMode="auto">
            <a:xfrm>
              <a:off x="3640" y="2808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043" name="Group 35"/>
          <p:cNvGrpSpPr>
            <a:grpSpLocks/>
          </p:cNvGrpSpPr>
          <p:nvPr/>
        </p:nvGrpSpPr>
        <p:grpSpPr bwMode="auto">
          <a:xfrm>
            <a:off x="6227763" y="3997325"/>
            <a:ext cx="571500" cy="687388"/>
            <a:chOff x="1816" y="2572"/>
            <a:chExt cx="480" cy="576"/>
          </a:xfrm>
        </p:grpSpPr>
        <p:sp>
          <p:nvSpPr>
            <p:cNvPr id="19491" name="Line 36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92" name="Line 37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046" name="Group 38"/>
          <p:cNvGrpSpPr>
            <a:grpSpLocks/>
          </p:cNvGrpSpPr>
          <p:nvPr/>
        </p:nvGrpSpPr>
        <p:grpSpPr bwMode="auto">
          <a:xfrm>
            <a:off x="9075738" y="3970338"/>
            <a:ext cx="571500" cy="685800"/>
            <a:chOff x="1816" y="2572"/>
            <a:chExt cx="480" cy="576"/>
          </a:xfrm>
        </p:grpSpPr>
        <p:sp>
          <p:nvSpPr>
            <p:cNvPr id="19489" name="Line 39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90" name="Line 40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3049" name="Oval 41"/>
          <p:cNvSpPr>
            <a:spLocks noChangeArrowheads="1"/>
          </p:cNvSpPr>
          <p:nvPr/>
        </p:nvSpPr>
        <p:spPr bwMode="auto">
          <a:xfrm>
            <a:off x="5851525" y="5497568"/>
            <a:ext cx="742950" cy="4000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3050" name="Oval 42"/>
          <p:cNvSpPr>
            <a:spLocks noChangeArrowheads="1"/>
          </p:cNvSpPr>
          <p:nvPr/>
        </p:nvSpPr>
        <p:spPr bwMode="auto">
          <a:xfrm>
            <a:off x="8729662" y="5446713"/>
            <a:ext cx="801688" cy="4000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051" name="Oval 43"/>
          <p:cNvSpPr>
            <a:spLocks noChangeArrowheads="1"/>
          </p:cNvSpPr>
          <p:nvPr/>
        </p:nvSpPr>
        <p:spPr bwMode="auto">
          <a:xfrm>
            <a:off x="2973388" y="5484813"/>
            <a:ext cx="742950" cy="4000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DE748D-CE59-30CD-2CA4-191674BE07AE}"/>
              </a:ext>
            </a:extLst>
          </p:cNvPr>
          <p:cNvSpPr/>
          <p:nvPr/>
        </p:nvSpPr>
        <p:spPr>
          <a:xfrm>
            <a:off x="1602581" y="780359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2EA4E52-B72F-015F-B50D-8F672461CFDF}"/>
              </a:ext>
            </a:extLst>
          </p:cNvPr>
          <p:cNvSpPr/>
          <p:nvPr/>
        </p:nvSpPr>
        <p:spPr>
          <a:xfrm>
            <a:off x="2973388" y="5497568"/>
            <a:ext cx="7429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3" descr="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7992818" y="2176463"/>
            <a:ext cx="1216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4"/>
          <p:cNvSpPr>
            <a:spLocks noChangeArrowheads="1"/>
          </p:cNvSpPr>
          <p:nvPr/>
        </p:nvSpPr>
        <p:spPr bwMode="auto">
          <a:xfrm>
            <a:off x="8275638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1" name="Oval 5"/>
          <p:cNvSpPr>
            <a:spLocks noChangeArrowheads="1"/>
          </p:cNvSpPr>
          <p:nvPr/>
        </p:nvSpPr>
        <p:spPr bwMode="auto">
          <a:xfrm>
            <a:off x="8266113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"/>
          <p:cNvSpPr>
            <a:spLocks noChangeArrowheads="1"/>
          </p:cNvSpPr>
          <p:nvPr/>
        </p:nvSpPr>
        <p:spPr bwMode="auto">
          <a:xfrm>
            <a:off x="8278813" y="2595563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3" name="Oval 7"/>
          <p:cNvSpPr>
            <a:spLocks noChangeArrowheads="1"/>
          </p:cNvSpPr>
          <p:nvPr/>
        </p:nvSpPr>
        <p:spPr bwMode="auto">
          <a:xfrm>
            <a:off x="8277225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4" name="Oval 8"/>
          <p:cNvSpPr>
            <a:spLocks noChangeArrowheads="1"/>
          </p:cNvSpPr>
          <p:nvPr/>
        </p:nvSpPr>
        <p:spPr bwMode="auto">
          <a:xfrm>
            <a:off x="8266113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9"/>
          <p:cNvSpPr>
            <a:spLocks noChangeArrowheads="1"/>
          </p:cNvSpPr>
          <p:nvPr/>
        </p:nvSpPr>
        <p:spPr bwMode="auto">
          <a:xfrm>
            <a:off x="8275638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6" name="Oval 10"/>
          <p:cNvSpPr>
            <a:spLocks noChangeArrowheads="1"/>
          </p:cNvSpPr>
          <p:nvPr/>
        </p:nvSpPr>
        <p:spPr bwMode="auto">
          <a:xfrm>
            <a:off x="8275638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67" name="Oval 11"/>
          <p:cNvSpPr>
            <a:spLocks noChangeArrowheads="1"/>
          </p:cNvSpPr>
          <p:nvPr/>
        </p:nvSpPr>
        <p:spPr bwMode="auto">
          <a:xfrm>
            <a:off x="8275638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8" name="Oval 12"/>
          <p:cNvSpPr>
            <a:spLocks noChangeArrowheads="1"/>
          </p:cNvSpPr>
          <p:nvPr/>
        </p:nvSpPr>
        <p:spPr bwMode="auto">
          <a:xfrm>
            <a:off x="8283575" y="2595563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69" name="Oval 13"/>
          <p:cNvSpPr>
            <a:spLocks noChangeArrowheads="1"/>
          </p:cNvSpPr>
          <p:nvPr/>
        </p:nvSpPr>
        <p:spPr bwMode="auto">
          <a:xfrm>
            <a:off x="8285163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70" name="Oval 14"/>
          <p:cNvSpPr>
            <a:spLocks noChangeArrowheads="1"/>
          </p:cNvSpPr>
          <p:nvPr/>
        </p:nvSpPr>
        <p:spPr bwMode="auto">
          <a:xfrm>
            <a:off x="8278813" y="2586038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71" name="Oval 15"/>
          <p:cNvSpPr>
            <a:spLocks noChangeArrowheads="1"/>
          </p:cNvSpPr>
          <p:nvPr/>
        </p:nvSpPr>
        <p:spPr bwMode="auto">
          <a:xfrm>
            <a:off x="8278813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72" name="Oval 16"/>
          <p:cNvSpPr>
            <a:spLocks noChangeArrowheads="1"/>
          </p:cNvSpPr>
          <p:nvPr/>
        </p:nvSpPr>
        <p:spPr bwMode="auto">
          <a:xfrm>
            <a:off x="8277225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73" name="Oval 17"/>
          <p:cNvSpPr>
            <a:spLocks noChangeArrowheads="1"/>
          </p:cNvSpPr>
          <p:nvPr/>
        </p:nvSpPr>
        <p:spPr bwMode="auto">
          <a:xfrm>
            <a:off x="8277225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74" name="Oval 18"/>
          <p:cNvSpPr>
            <a:spLocks noChangeArrowheads="1"/>
          </p:cNvSpPr>
          <p:nvPr/>
        </p:nvSpPr>
        <p:spPr bwMode="auto">
          <a:xfrm>
            <a:off x="8288338" y="2587625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75" name="Oval 19"/>
          <p:cNvSpPr>
            <a:spLocks noChangeArrowheads="1"/>
          </p:cNvSpPr>
          <p:nvPr/>
        </p:nvSpPr>
        <p:spPr bwMode="auto">
          <a:xfrm>
            <a:off x="8277225" y="2576513"/>
            <a:ext cx="628650" cy="5715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6" tIns="34289" rIns="68576" bIns="3428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51"/>
          <p:cNvSpPr>
            <a:spLocks noChangeArrowheads="1"/>
          </p:cNvSpPr>
          <p:nvPr/>
        </p:nvSpPr>
        <p:spPr bwMode="auto">
          <a:xfrm>
            <a:off x="8069072" y="2355216"/>
            <a:ext cx="1143000" cy="1047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8006" tIns="24003" rIns="48006" bIns="240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208E2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775118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1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9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5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3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1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6" grpId="0" animBg="1"/>
      <p:bldP spid="43036" grpId="1" animBg="1"/>
      <p:bldP spid="43037" grpId="0"/>
      <p:bldP spid="43037" grpId="1"/>
      <p:bldP spid="43038" grpId="0"/>
      <p:bldP spid="43038" grpId="1"/>
      <p:bldP spid="43039" grpId="0"/>
      <p:bldP spid="43039" grpId="1"/>
      <p:bldP spid="43049" grpId="0" animBg="1"/>
      <p:bldP spid="43049" grpId="1" animBg="1"/>
      <p:bldP spid="43049" grpId="2" animBg="1"/>
      <p:bldP spid="43050" grpId="0" animBg="1"/>
      <p:bldP spid="43050" grpId="1" animBg="1"/>
      <p:bldP spid="43050" grpId="2" animBg="1"/>
      <p:bldP spid="43051" grpId="0" animBg="1"/>
      <p:bldP spid="43051" grpId="1" animBg="1"/>
      <p:bldP spid="43051" grpId="2" animBg="1"/>
      <p:bldP spid="39" grpId="0" animBg="1"/>
      <p:bldP spid="40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5">
            <a:extLst>
              <a:ext uri="{FF2B5EF4-FFF2-40B4-BE49-F238E27FC236}">
                <a16:creationId xmlns:a16="http://schemas.microsoft.com/office/drawing/2014/main" id="{6740180E-1122-4C6C-CC96-B48BA84B2A89}"/>
              </a:ext>
            </a:extLst>
          </p:cNvPr>
          <p:cNvSpPr/>
          <p:nvPr/>
        </p:nvSpPr>
        <p:spPr>
          <a:xfrm>
            <a:off x="1182414" y="236484"/>
            <a:ext cx="9616965" cy="1270864"/>
          </a:xfrm>
          <a:prstGeom prst="roundRect">
            <a:avLst>
              <a:gd name="adj" fmla="val 46826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</a:rPr>
              <a:t>Khi chia một số tự nhiên cho một số tự nhiên mà còn dư ta tiếp tục chia như sau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23E4A7-2420-F695-66CE-4FD7E4F8B1A9}"/>
              </a:ext>
            </a:extLst>
          </p:cNvPr>
          <p:cNvGrpSpPr/>
          <p:nvPr/>
        </p:nvGrpSpPr>
        <p:grpSpPr>
          <a:xfrm>
            <a:off x="1970690" y="1507347"/>
            <a:ext cx="7047186" cy="774967"/>
            <a:chOff x="6590807" y="1401288"/>
            <a:chExt cx="5450772" cy="68876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AEC8AF-9C54-EFC0-42A9-616B2CBE1182}"/>
                </a:ext>
              </a:extLst>
            </p:cNvPr>
            <p:cNvCxnSpPr/>
            <p:nvPr/>
          </p:nvCxnSpPr>
          <p:spPr>
            <a:xfrm>
              <a:off x="9417133" y="1401288"/>
              <a:ext cx="0" cy="32063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F8B453-1305-D398-9718-5AAFBEAB40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4557" y="1769424"/>
              <a:ext cx="0" cy="32063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9030A48-952E-869E-63BC-40EFCF20E8B8}"/>
                </a:ext>
              </a:extLst>
            </p:cNvPr>
            <p:cNvCxnSpPr/>
            <p:nvPr/>
          </p:nvCxnSpPr>
          <p:spPr>
            <a:xfrm>
              <a:off x="12029705" y="1710047"/>
              <a:ext cx="0" cy="32063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3069EAD-78F4-690B-369C-69F64249CB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0807" y="1745672"/>
              <a:ext cx="545077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EE1B16-C0FA-826A-BFD5-B3208EB3B8D2}"/>
                </a:ext>
              </a:extLst>
            </p:cNvPr>
            <p:cNvCxnSpPr/>
            <p:nvPr/>
          </p:nvCxnSpPr>
          <p:spPr>
            <a:xfrm>
              <a:off x="9417133" y="1769424"/>
              <a:ext cx="0" cy="32063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21430C97-F894-FE15-DBAC-2B78CCD62A5B}"/>
              </a:ext>
            </a:extLst>
          </p:cNvPr>
          <p:cNvSpPr/>
          <p:nvPr/>
        </p:nvSpPr>
        <p:spPr>
          <a:xfrm>
            <a:off x="536029" y="2267368"/>
            <a:ext cx="2277410" cy="3707761"/>
          </a:xfrm>
          <a:prstGeom prst="roundRect">
            <a:avLst>
              <a:gd name="adj" fmla="val 20679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 smtClean="0"/>
              <a:t>Viết </a:t>
            </a:r>
            <a:r>
              <a:rPr lang="nl-NL" sz="3600" b="1"/>
              <a:t>dấu phẩy vào bên phải thương</a:t>
            </a:r>
            <a:endParaRPr lang="en-GB" sz="3600" b="1"/>
          </a:p>
        </p:txBody>
      </p:sp>
      <p:sp>
        <p:nvSpPr>
          <p:cNvPr id="13" name="Rectangle: Rounded Corners 44">
            <a:extLst>
              <a:ext uri="{FF2B5EF4-FFF2-40B4-BE49-F238E27FC236}">
                <a16:creationId xmlns:a16="http://schemas.microsoft.com/office/drawing/2014/main" id="{3225D59E-FEFE-BEB8-1B90-60164E7E8BB1}"/>
              </a:ext>
            </a:extLst>
          </p:cNvPr>
          <p:cNvSpPr/>
          <p:nvPr/>
        </p:nvSpPr>
        <p:spPr>
          <a:xfrm>
            <a:off x="3641835" y="2276172"/>
            <a:ext cx="3036444" cy="3698958"/>
          </a:xfrm>
          <a:prstGeom prst="roundRect">
            <a:avLst>
              <a:gd name="adj" fmla="val 20679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b="1"/>
              <a:t>Viết thêm vào bên phải số dư một chữ số 0 rồi chia tiếp</a:t>
            </a:r>
            <a:endParaRPr lang="en-GB" sz="3600" b="1"/>
          </a:p>
        </p:txBody>
      </p:sp>
      <p:sp>
        <p:nvSpPr>
          <p:cNvPr id="14" name="Rectangle: Rounded Corners 45">
            <a:extLst>
              <a:ext uri="{FF2B5EF4-FFF2-40B4-BE49-F238E27FC236}">
                <a16:creationId xmlns:a16="http://schemas.microsoft.com/office/drawing/2014/main" id="{D486B2B4-6AE9-8458-8030-3137A6ACC382}"/>
              </a:ext>
            </a:extLst>
          </p:cNvPr>
          <p:cNvSpPr/>
          <p:nvPr/>
        </p:nvSpPr>
        <p:spPr>
          <a:xfrm>
            <a:off x="7173309" y="2268741"/>
            <a:ext cx="4493173" cy="3706389"/>
          </a:xfrm>
          <a:prstGeom prst="roundRect">
            <a:avLst>
              <a:gd name="adj" fmla="val 20679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/>
              <a:t>Nếu còn dư nữa ta lại viết thêm vào bên phải số dư một chữ số 0 rồi tiếp tục chia và có thể cứ làm như thế mãi.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256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81694" y="35763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574915" y="1914292"/>
            <a:ext cx="4404905" cy="3969451"/>
            <a:chOff x="543090" y="1620471"/>
            <a:chExt cx="5375713" cy="503349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543090" y="4051446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</a:t>
              </a:r>
              <a:r>
                <a:rPr lang="vi-VN" sz="3400" b="1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400" b="1" smtClean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thực hiện </a:t>
              </a:r>
              <a:r>
                <a:rPr lang="vi-VN" sz="3400" b="1" smtClean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như </a:t>
              </a:r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850" y="1620471"/>
              <a:ext cx="2626682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68102" y="2149476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</a:t>
            </a:r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vừa </a:t>
            </a:r>
            <a:r>
              <a:rPr lang="vi-VN" sz="2800" b="1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800" b="1" smtClean="0">
                <a:latin typeface="Cambria" panose="02040503050406030204" pitchFamily="18" charset="0"/>
                <a:ea typeface="Cambria" panose="02040503050406030204" pitchFamily="18" charset="0"/>
              </a:rPr>
              <a:t>ì</a:t>
            </a:r>
            <a:r>
              <a:rPr lang="vi-VN" sz="2800" b="1" smtClean="0"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2205594" y="1083968"/>
            <a:ext cx="860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 hiện phép chia sau: 52,8 : 4 </a:t>
            </a:r>
            <a:endParaRPr lang="en-GB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820" y="2063358"/>
            <a:ext cx="2085013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974293" y="530497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1100" y="544911"/>
            <a:ext cx="113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a.</a:t>
            </a:r>
            <a:endParaRPr lang="en-GB" sz="36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958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721" y="282034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974293" y="530497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6776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smtClean="0">
                <a:latin typeface="Calibri" panose="020F0502020204030204" pitchFamily="34" charset="0"/>
                <a:cs typeface="Calibri" panose="020F0502020204030204" pitchFamily="34" charset="0"/>
              </a:rPr>
              <a:t>thực hiện đặt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1100" y="544911"/>
            <a:ext cx="113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a.</a:t>
            </a:r>
            <a:endParaRPr lang="en-GB" sz="36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143591"/>
            <a:ext cx="11452625" cy="5291899"/>
            <a:chOff x="0" y="-38100"/>
            <a:chExt cx="4524494" cy="20906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mtClean="0"/>
            </a:p>
            <a:p>
              <a:pPr algn="ctr"/>
              <a:r>
                <a:rPr lang="en-US" sz="32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Phép chia này có số bị chia 6 bé hơn số chia 25</a:t>
              </a:r>
              <a:endPara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98220" y="229558"/>
            <a:ext cx="113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b.</a:t>
            </a:r>
            <a:endParaRPr lang="en-GB" sz="3600" b="1">
              <a:solidFill>
                <a:srgbClr val="FF000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47" y="2377107"/>
            <a:ext cx="2146900" cy="4058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5C64A0-30B6-41AF-B3E4-8B03A7EF2F9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Ǯ:\uFFFD{7156DFD1-D581-434D-A3FE-3FACEBB83F15}&quot;,&quot;D:\\GIAO AN - THANH\\GIA\u0301O A\u0301N LƠ\u0301P 5\\GIA\u0301O AN LƠ\u0301P 5 (2024-2025)\\BA\u0300I GIA\u0309NG ĐIÊ\u0323N TƯ\u0309 LƠ\u0301P 5 (2024-2025)\\PP NÔ\u0323P GA\\Tuâ\u0300n 1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ớp 5B - Phép chia số thập phân T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912CD0-E7E7-44BE-8BF4-2ADA16431DD4}:2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C8436-5814-467B-A34C-2534F5F140CB}:2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2A6AAA-5716-4D03-AA74-8B880916907C}:2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358835-E213-4A1C-9EDB-2967F98431EC}:2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28B4A9-6288-4062-BA25-560D703711F5}: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C5ADCB-2213-40F4-908D-CD0D20EF5B94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39EC3-09F2-4EF1-B753-8AC198541838}:2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05D9D0-79B9-426E-A8B7-A3CD0BE99F36}:2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5ADA40-B769-494D-8504-A9E272431B7E}:29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51A161-183B-4282-A19C-9613699BD9B7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68A8C3-617F-48B8-AAE4-509B9ECFB824}:2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4AFCF7-CB88-4EE7-86B9-7C995101871B}:2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390CC8-57C3-4202-AC97-BCDBBAA8192B}:2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63408-9386-48B8-9F93-B99F2CAF57F5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C8BA04-9A20-47A2-B955-6249149AE2FD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D6E629-8AF5-411F-93F2-B64E8B2AD86C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4A3C5-C2B8-43AB-B1A7-2F064F7A0C5E}:2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D01078-EBA1-4717-B70E-3CDCDE9506C1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91A9E2-1C4E-4A82-A1B2-01391E8E339E}: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80EB5B-0ED1-4621-A897-9FDFD21AB341}:2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1C5C9-5712-4E11-AB59-2E5D2D07B7CA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767</Words>
  <Application>Microsoft Office PowerPoint</Application>
  <PresentationFormat>Widescreen</PresentationFormat>
  <Paragraphs>162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#9Slide03 AmpleSoft Bold</vt:lpstr>
      <vt:lpstr>Aptos</vt:lpstr>
      <vt:lpstr>Aptos Display</vt:lpstr>
      <vt:lpstr>Arial</vt:lpstr>
      <vt:lpstr>Calibri</vt:lpstr>
      <vt:lpstr>Calibri Light</vt:lpstr>
      <vt:lpstr>Cambria</vt:lpstr>
      <vt:lpstr>Open Sans</vt:lpstr>
      <vt:lpstr>Open Sans Bold</vt:lpstr>
      <vt:lpstr>Sniglet</vt:lpstr>
      <vt:lpstr>Times New Roman</vt:lpstr>
      <vt:lpstr>雷盖体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Lớp 5B - Phép chia số thập phân T2</dc:title>
  <dc:creator>VO THI YEN NHI</dc:creator>
  <cp:lastModifiedBy>STD_DELL</cp:lastModifiedBy>
  <cp:revision>63</cp:revision>
  <dcterms:created xsi:type="dcterms:W3CDTF">2024-08-15T03:29:19Z</dcterms:created>
  <dcterms:modified xsi:type="dcterms:W3CDTF">2024-11-15T09:09:15Z</dcterms:modified>
</cp:coreProperties>
</file>