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6"/>
  </p:notesMasterIdLst>
  <p:sldIdLst>
    <p:sldId id="256" r:id="rId2"/>
    <p:sldId id="338" r:id="rId3"/>
    <p:sldId id="269" r:id="rId4"/>
    <p:sldId id="464" r:id="rId5"/>
    <p:sldId id="465" r:id="rId6"/>
    <p:sldId id="304" r:id="rId7"/>
    <p:sldId id="466" r:id="rId8"/>
    <p:sldId id="335" r:id="rId9"/>
    <p:sldId id="319" r:id="rId10"/>
    <p:sldId id="320" r:id="rId11"/>
    <p:sldId id="347" r:id="rId12"/>
    <p:sldId id="363" r:id="rId13"/>
    <p:sldId id="364" r:id="rId14"/>
    <p:sldId id="366" r:id="rId15"/>
    <p:sldId id="367" r:id="rId16"/>
    <p:sldId id="352" r:id="rId17"/>
    <p:sldId id="322" r:id="rId18"/>
    <p:sldId id="368" r:id="rId19"/>
    <p:sldId id="369" r:id="rId20"/>
    <p:sldId id="370" r:id="rId21"/>
    <p:sldId id="361" r:id="rId22"/>
    <p:sldId id="331" r:id="rId23"/>
    <p:sldId id="371" r:id="rId24"/>
    <p:sldId id="330" r:id="rId25"/>
  </p:sldIdLst>
  <p:sldSz cx="12161838" cy="6858000"/>
  <p:notesSz cx="6858000" cy="9144000"/>
  <p:embeddedFontLst>
    <p:embeddedFont>
      <p:font typeface="Itim" panose="020B0604020202020204" charset="-34"/>
      <p:regular r:id="rId27"/>
    </p:embeddedFont>
    <p:embeddedFont>
      <p:font typeface="Varela Round" panose="020B0604020202020204" charset="-79"/>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00000"/>
    <a:srgbClr val="DE0000"/>
    <a:srgbClr val="C5EBEC"/>
    <a:srgbClr val="F5DD9B"/>
    <a:srgbClr val="F3BE89"/>
    <a:srgbClr val="EDC69D"/>
    <a:srgbClr val="F8C0D9"/>
    <a:srgbClr val="B7D8AD"/>
    <a:srgbClr val="C33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5" autoAdjust="0"/>
    <p:restoredTop sz="92449" autoAdjust="0"/>
  </p:normalViewPr>
  <p:slideViewPr>
    <p:cSldViewPr snapToGrid="0">
      <p:cViewPr varScale="1">
        <p:scale>
          <a:sx n="66" d="100"/>
          <a:sy n="66" d="100"/>
        </p:scale>
        <p:origin x="990" y="78"/>
      </p:cViewPr>
      <p:guideLst/>
    </p:cSldViewPr>
  </p:slideViewPr>
  <p:notesTextViewPr>
    <p:cViewPr>
      <p:scale>
        <a:sx n="100" d="100"/>
        <a:sy n="100" d="100"/>
      </p:scale>
      <p:origin x="0" y="0"/>
    </p:cViewPr>
  </p:notesTextViewPr>
  <p:sorterViewPr>
    <p:cViewPr>
      <p:scale>
        <a:sx n="125" d="100"/>
        <a:sy n="125" d="100"/>
      </p:scale>
      <p:origin x="0" y="-18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298992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995917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HS lấy khối lập phương ra </a:t>
            </a:r>
          </a:p>
        </p:txBody>
      </p:sp>
    </p:spTree>
    <p:extLst>
      <p:ext uri="{BB962C8B-B14F-4D97-AF65-F5344CB8AC3E}">
        <p14:creationId xmlns:p14="http://schemas.microsoft.com/office/powerpoint/2010/main" val="189094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và khai thác kiến thức</a:t>
            </a:r>
          </a:p>
        </p:txBody>
      </p:sp>
    </p:spTree>
    <p:extLst>
      <p:ext uri="{BB962C8B-B14F-4D97-AF65-F5344CB8AC3E}">
        <p14:creationId xmlns:p14="http://schemas.microsoft.com/office/powerpoint/2010/main" val="493275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3140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số bị trừ là 40 (GV nên cho HS kết luận lại</a:t>
            </a:r>
          </a:p>
        </p:txBody>
      </p:sp>
    </p:spTree>
    <p:extLst>
      <p:ext uri="{BB962C8B-B14F-4D97-AF65-F5344CB8AC3E}">
        <p14:creationId xmlns:p14="http://schemas.microsoft.com/office/powerpoint/2010/main" val="3599140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mỗi mặt có 4 bông hoa. Tất cả có 6 mặt nên ta lấy 4 x 6 = 24 bông hoa </a:t>
            </a:r>
          </a:p>
        </p:txBody>
      </p:sp>
    </p:spTree>
    <p:extLst>
      <p:ext uri="{BB962C8B-B14F-4D97-AF65-F5344CB8AC3E}">
        <p14:creationId xmlns:p14="http://schemas.microsoft.com/office/powerpoint/2010/main" val="3845853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cần cho HS thấy được số cần tìm ở đây là thành phần nào trong phép trừ để HS áp dụng lí thuyết hợp lí</a:t>
            </a:r>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873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23574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3</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LẬT TỪ TỪ TỪNG MẢNH GHÉP CHO HS ĐOÁN TÊN VẬT</a:t>
            </a:r>
          </a:p>
        </p:txBody>
      </p:sp>
    </p:spTree>
    <p:extLst>
      <p:ext uri="{BB962C8B-B14F-4D97-AF65-F5344CB8AC3E}">
        <p14:creationId xmlns:p14="http://schemas.microsoft.com/office/powerpoint/2010/main" val="72726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dirty="0"/>
          </a:p>
        </p:txBody>
      </p:sp>
      <p:sp>
        <p:nvSpPr>
          <p:cNvPr id="4" name="Slide Number Placeholder 3"/>
          <p:cNvSpPr>
            <a:spLocks noGrp="1"/>
          </p:cNvSpPr>
          <p:nvPr>
            <p:ph type="sldNum" sz="quarter" idx="5"/>
          </p:nvPr>
        </p:nvSpPr>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44124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150032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GV LẬT TỪ TỪ TỪNG MẢNH GHÉP CHO HS ĐOÁN TÊN VẬT</a:t>
            </a:r>
          </a:p>
          <a:p>
            <a:endParaRPr lang="en-US"/>
          </a:p>
        </p:txBody>
      </p:sp>
    </p:spTree>
    <p:extLst>
      <p:ext uri="{BB962C8B-B14F-4D97-AF65-F5344CB8AC3E}">
        <p14:creationId xmlns:p14="http://schemas.microsoft.com/office/powerpoint/2010/main" val="3451807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854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67" r:id="rId5"/>
    <p:sldLayoutId id="2147483673"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jp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ctrTitle" idx="4294967295"/>
          </p:nvPr>
        </p:nvSpPr>
        <p:spPr>
          <a:xfrm>
            <a:off x="1579562" y="7245166"/>
            <a:ext cx="9002713" cy="1312863"/>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9" y="3810827"/>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9562" y="525401"/>
            <a:ext cx="9004572" cy="40907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585371C-B582-AD53-9BB1-3250A7DAAF89}"/>
              </a:ext>
            </a:extLst>
          </p:cNvPr>
          <p:cNvSpPr txBox="1"/>
          <p:nvPr/>
        </p:nvSpPr>
        <p:spPr>
          <a:xfrm>
            <a:off x="1203158" y="5534526"/>
            <a:ext cx="3160295" cy="646331"/>
          </a:xfrm>
          <a:prstGeom prst="rect">
            <a:avLst/>
          </a:prstGeom>
          <a:noFill/>
        </p:spPr>
        <p:txBody>
          <a:bodyPr wrap="square" rtlCol="0">
            <a:spAutoFit/>
          </a:bodyPr>
          <a:lstStyle/>
          <a:p>
            <a:pPr algn="ctr"/>
            <a:r>
              <a:rPr lang="en-US" sz="3600"/>
              <a:t>Tớ là ai?</a:t>
            </a:r>
          </a:p>
        </p:txBody>
      </p:sp>
      <p:sp>
        <p:nvSpPr>
          <p:cNvPr id="13" name="TextBox 12">
            <a:extLst>
              <a:ext uri="{FF2B5EF4-FFF2-40B4-BE49-F238E27FC236}">
                <a16:creationId xmlns:a16="http://schemas.microsoft.com/office/drawing/2014/main" id="{1D928CFA-EAFB-DDDF-B138-EF834D7D0FBC}"/>
              </a:ext>
            </a:extLst>
          </p:cNvPr>
          <p:cNvSpPr txBox="1"/>
          <p:nvPr/>
        </p:nvSpPr>
        <p:spPr>
          <a:xfrm>
            <a:off x="1251283" y="5464477"/>
            <a:ext cx="3015917" cy="1200329"/>
          </a:xfrm>
          <a:prstGeom prst="rect">
            <a:avLst/>
          </a:prstGeom>
          <a:solidFill>
            <a:schemeClr val="accent3">
              <a:lumMod val="40000"/>
              <a:lumOff val="60000"/>
            </a:schemeClr>
          </a:solidFill>
        </p:spPr>
        <p:txBody>
          <a:bodyPr wrap="square" rtlCol="0">
            <a:spAutoFit/>
          </a:bodyPr>
          <a:lstStyle/>
          <a:p>
            <a:pPr algn="ctr"/>
            <a:r>
              <a:rPr lang="en-US" sz="3600"/>
              <a:t>Tớ là hình chữ nhật</a:t>
            </a:r>
          </a:p>
        </p:txBody>
      </p:sp>
      <p:sp>
        <p:nvSpPr>
          <p:cNvPr id="14" name="TextBox 13">
            <a:extLst>
              <a:ext uri="{FF2B5EF4-FFF2-40B4-BE49-F238E27FC236}">
                <a16:creationId xmlns:a16="http://schemas.microsoft.com/office/drawing/2014/main" id="{D1D1628D-61D0-F310-6DD7-C55EBAC60C74}"/>
              </a:ext>
            </a:extLst>
          </p:cNvPr>
          <p:cNvSpPr txBox="1"/>
          <p:nvPr/>
        </p:nvSpPr>
        <p:spPr>
          <a:xfrm>
            <a:off x="4500771" y="5539520"/>
            <a:ext cx="3160295" cy="646331"/>
          </a:xfrm>
          <a:prstGeom prst="rect">
            <a:avLst/>
          </a:prstGeom>
          <a:noFill/>
        </p:spPr>
        <p:txBody>
          <a:bodyPr wrap="square" rtlCol="0">
            <a:spAutoFit/>
          </a:bodyPr>
          <a:lstStyle/>
          <a:p>
            <a:pPr algn="ctr"/>
            <a:r>
              <a:rPr lang="en-US" sz="3600"/>
              <a:t>Tớ là ai?</a:t>
            </a:r>
          </a:p>
        </p:txBody>
      </p:sp>
      <p:sp>
        <p:nvSpPr>
          <p:cNvPr id="15" name="TextBox 14">
            <a:extLst>
              <a:ext uri="{FF2B5EF4-FFF2-40B4-BE49-F238E27FC236}">
                <a16:creationId xmlns:a16="http://schemas.microsoft.com/office/drawing/2014/main" id="{D0C14C22-3A39-DA35-A741-DCE448FE6EDE}"/>
              </a:ext>
            </a:extLst>
          </p:cNvPr>
          <p:cNvSpPr txBox="1"/>
          <p:nvPr/>
        </p:nvSpPr>
        <p:spPr>
          <a:xfrm>
            <a:off x="4548896" y="546947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hộp chữ nhật</a:t>
            </a:r>
          </a:p>
        </p:txBody>
      </p:sp>
      <p:sp>
        <p:nvSpPr>
          <p:cNvPr id="16" name="TextBox 15">
            <a:extLst>
              <a:ext uri="{FF2B5EF4-FFF2-40B4-BE49-F238E27FC236}">
                <a16:creationId xmlns:a16="http://schemas.microsoft.com/office/drawing/2014/main" id="{5745D221-74C6-AB92-50EC-6700F0FC0AA2}"/>
              </a:ext>
            </a:extLst>
          </p:cNvPr>
          <p:cNvSpPr txBox="1"/>
          <p:nvPr/>
        </p:nvSpPr>
        <p:spPr>
          <a:xfrm>
            <a:off x="7846509" y="5541660"/>
            <a:ext cx="3160295" cy="646331"/>
          </a:xfrm>
          <a:prstGeom prst="rect">
            <a:avLst/>
          </a:prstGeom>
          <a:noFill/>
        </p:spPr>
        <p:txBody>
          <a:bodyPr wrap="square" rtlCol="0">
            <a:spAutoFit/>
          </a:bodyPr>
          <a:lstStyle/>
          <a:p>
            <a:pPr algn="ctr"/>
            <a:r>
              <a:rPr lang="en-US" sz="3600"/>
              <a:t>Tớ là ai?</a:t>
            </a:r>
          </a:p>
        </p:txBody>
      </p:sp>
      <p:sp>
        <p:nvSpPr>
          <p:cNvPr id="17" name="TextBox 16">
            <a:extLst>
              <a:ext uri="{FF2B5EF4-FFF2-40B4-BE49-F238E27FC236}">
                <a16:creationId xmlns:a16="http://schemas.microsoft.com/office/drawing/2014/main" id="{3604DC05-DD71-B8F8-34F9-8E6782154C53}"/>
              </a:ext>
            </a:extLst>
          </p:cNvPr>
          <p:cNvSpPr txBox="1"/>
          <p:nvPr/>
        </p:nvSpPr>
        <p:spPr>
          <a:xfrm>
            <a:off x="7894634" y="5471611"/>
            <a:ext cx="3015917" cy="1200329"/>
          </a:xfrm>
          <a:prstGeom prst="rect">
            <a:avLst/>
          </a:prstGeom>
          <a:solidFill>
            <a:schemeClr val="accent3">
              <a:lumMod val="40000"/>
              <a:lumOff val="60000"/>
            </a:schemeClr>
          </a:solidFill>
        </p:spPr>
        <p:txBody>
          <a:bodyPr wrap="square" rtlCol="0">
            <a:spAutoFit/>
          </a:bodyPr>
          <a:lstStyle/>
          <a:p>
            <a:pPr algn="ctr"/>
            <a:r>
              <a:rPr lang="en-US" sz="3600"/>
              <a:t>Tớ là khối </a:t>
            </a:r>
          </a:p>
          <a:p>
            <a:pPr algn="ctr"/>
            <a:r>
              <a:rPr lang="en-US" sz="3600"/>
              <a:t>lập phương</a:t>
            </a:r>
          </a:p>
        </p:txBody>
      </p:sp>
      <p:pic>
        <p:nvPicPr>
          <p:cNvPr id="5" name="Picture 4">
            <a:extLst>
              <a:ext uri="{FF2B5EF4-FFF2-40B4-BE49-F238E27FC236}">
                <a16:creationId xmlns:a16="http://schemas.microsoft.com/office/drawing/2014/main" id="{D4BAEA76-6099-C851-05DB-149EEE1339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91" b="100000" l="0" r="100000">
                        <a14:foregroundMark x1="42336" y1="21277" x2="58394" y2="22340"/>
                        <a14:foregroundMark x1="40876" y1="13830" x2="51095" y2="8511"/>
                        <a14:foregroundMark x1="90511" y1="39362" x2="89781" y2="54255"/>
                        <a14:foregroundMark x1="14599" y1="24468" x2="9489" y2="51064"/>
                        <a14:foregroundMark x1="32847" y1="92553" x2="54015" y2="87234"/>
                        <a14:foregroundMark x1="39416" y1="8511" x2="51825" y2="10638"/>
                        <a14:foregroundMark x1="86131" y1="23404" x2="86131" y2="73404"/>
                        <a14:foregroundMark x1="18248" y1="78723" x2="87591" y2="78723"/>
                        <a14:foregroundMark x1="19708" y1="20213" x2="84672" y2="21277"/>
                      </a14:backgroundRemoval>
                    </a14:imgEffect>
                    <a14:imgEffect>
                      <a14:sharpenSoften amount="50000"/>
                    </a14:imgEffect>
                    <a14:imgEffect>
                      <a14:saturation sat="400000"/>
                    </a14:imgEffect>
                  </a14:imgLayer>
                </a14:imgProps>
              </a:ext>
            </a:extLst>
          </a:blip>
          <a:stretch>
            <a:fillRect/>
          </a:stretch>
        </p:blipFill>
        <p:spPr>
          <a:xfrm>
            <a:off x="1327906" y="3132248"/>
            <a:ext cx="2910798" cy="1997190"/>
          </a:xfrm>
          <a:prstGeom prst="rect">
            <a:avLst/>
          </a:prstGeom>
        </p:spPr>
      </p:pic>
      <p:pic>
        <p:nvPicPr>
          <p:cNvPr id="19" name="Picture 18">
            <a:extLst>
              <a:ext uri="{FF2B5EF4-FFF2-40B4-BE49-F238E27FC236}">
                <a16:creationId xmlns:a16="http://schemas.microsoft.com/office/drawing/2014/main" id="{B69BC902-B8CF-0F0A-942C-29D34F5EC4E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165" l="1974" r="96053">
                        <a14:foregroundMark x1="8553" y1="29358" x2="11184" y2="46789"/>
                        <a14:foregroundMark x1="40132" y1="88991" x2="65132" y2="90826"/>
                        <a14:foregroundMark x1="38158" y1="26606" x2="51316" y2="24771"/>
                        <a14:foregroundMark x1="92105" y1="16514" x2="90132" y2="57798"/>
                        <a14:foregroundMark x1="26974" y1="11009" x2="17105" y2="27523"/>
                        <a14:foregroundMark x1="28947" y1="10092" x2="89474" y2="9174"/>
                        <a14:foregroundMark x1="90789" y1="60550" x2="78947" y2="77064"/>
                        <a14:foregroundMark x1="17763" y1="77982" x2="80263" y2="77064"/>
                        <a14:foregroundMark x1="16447" y1="31193" x2="16447" y2="77982"/>
                      </a14:backgroundRemoval>
                    </a14:imgEffect>
                    <a14:imgEffect>
                      <a14:sharpenSoften amount="50000"/>
                    </a14:imgEffect>
                    <a14:imgEffect>
                      <a14:saturation sat="400000"/>
                    </a14:imgEffect>
                  </a14:imgLayer>
                </a14:imgProps>
              </a:ext>
            </a:extLst>
          </a:blip>
          <a:stretch>
            <a:fillRect/>
          </a:stretch>
        </p:blipFill>
        <p:spPr>
          <a:xfrm>
            <a:off x="4275779" y="3027046"/>
            <a:ext cx="3388044" cy="2429584"/>
          </a:xfrm>
          <a:prstGeom prst="rect">
            <a:avLst/>
          </a:prstGeom>
        </p:spPr>
      </p:pic>
      <p:pic>
        <p:nvPicPr>
          <p:cNvPr id="22" name="Picture 21">
            <a:extLst>
              <a:ext uri="{FF2B5EF4-FFF2-40B4-BE49-F238E27FC236}">
                <a16:creationId xmlns:a16="http://schemas.microsoft.com/office/drawing/2014/main" id="{C110691C-C900-BD52-83D6-489A20700B0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422" b="48438" l="56076" r="66325">
                        <a14:foregroundMark x1="59517" y1="47266" x2="61933" y2="47526"/>
                        <a14:foregroundMark x1="59517" y1="35417" x2="61054" y2="36458"/>
                        <a14:foregroundMark x1="64202" y1="36068" x2="64714" y2="38672"/>
                        <a14:foregroundMark x1="56589" y1="39193" x2="56881" y2="42188"/>
                        <a14:foregroundMark x1="60249" y1="33333" x2="65154" y2="33203"/>
                        <a14:foregroundMark x1="65300" y1="33724" x2="65593" y2="42839"/>
                        <a14:foregroundMark x1="65520" y1="43099" x2="62372" y2="45964"/>
                        <a14:foregroundMark x1="60176" y1="33333" x2="57613" y2="36198"/>
                      </a14:backgroundRemoval>
                    </a14:imgEffect>
                    <a14:imgEffect>
                      <a14:sharpenSoften amount="25000"/>
                    </a14:imgEffect>
                    <a14:imgEffect>
                      <a14:saturation sat="200000"/>
                    </a14:imgEffect>
                  </a14:imgLayer>
                </a14:imgProps>
              </a:ext>
            </a:extLst>
          </a:blip>
          <a:srcRect l="56087" t="32624" r="33693" b="51877"/>
          <a:stretch/>
        </p:blipFill>
        <p:spPr>
          <a:xfrm>
            <a:off x="7538000" y="2718062"/>
            <a:ext cx="2910798" cy="2482036"/>
          </a:xfrm>
          <a:prstGeom prst="rect">
            <a:avLst/>
          </a:prstGeom>
        </p:spPr>
      </p:pic>
      <p:sp>
        <p:nvSpPr>
          <p:cNvPr id="23" name="Speech Bubble: Rectangle with Corners Rounded 22">
            <a:extLst>
              <a:ext uri="{FF2B5EF4-FFF2-40B4-BE49-F238E27FC236}">
                <a16:creationId xmlns:a16="http://schemas.microsoft.com/office/drawing/2014/main" id="{A5D83C72-AA01-EDC4-89D2-AEB2AF1CC574}"/>
              </a:ext>
            </a:extLst>
          </p:cNvPr>
          <p:cNvSpPr/>
          <p:nvPr/>
        </p:nvSpPr>
        <p:spPr>
          <a:xfrm>
            <a:off x="512863" y="2138202"/>
            <a:ext cx="3072547" cy="698655"/>
          </a:xfrm>
          <a:prstGeom prst="wedgeRoundRectCallout">
            <a:avLst>
              <a:gd name="adj1" fmla="val 19622"/>
              <a:gd name="adj2" fmla="val 1013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Tớ có đỉnh, cạnh.</a:t>
            </a:r>
          </a:p>
        </p:txBody>
      </p:sp>
      <p:sp>
        <p:nvSpPr>
          <p:cNvPr id="9" name="Rectangle: Rounded Corners 8">
            <a:extLst>
              <a:ext uri="{FF2B5EF4-FFF2-40B4-BE49-F238E27FC236}">
                <a16:creationId xmlns:a16="http://schemas.microsoft.com/office/drawing/2014/main" id="{6DC11135-5B6D-2EFD-51B3-32350DAAB25C}"/>
              </a:ext>
            </a:extLst>
          </p:cNvPr>
          <p:cNvSpPr/>
          <p:nvPr/>
        </p:nvSpPr>
        <p:spPr>
          <a:xfrm>
            <a:off x="601095" y="2281239"/>
            <a:ext cx="2896082"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A8392DD-DD12-12C5-D688-650068FAB917}"/>
              </a:ext>
            </a:extLst>
          </p:cNvPr>
          <p:cNvGrpSpPr/>
          <p:nvPr/>
        </p:nvGrpSpPr>
        <p:grpSpPr>
          <a:xfrm>
            <a:off x="3251376" y="585780"/>
            <a:ext cx="5123499" cy="2449094"/>
            <a:chOff x="3598046" y="1793822"/>
            <a:chExt cx="5123499" cy="2449094"/>
          </a:xfrm>
        </p:grpSpPr>
        <p:sp>
          <p:nvSpPr>
            <p:cNvPr id="24" name="Speech Bubble: Rectangle with Corners Rounded 23">
              <a:extLst>
                <a:ext uri="{FF2B5EF4-FFF2-40B4-BE49-F238E27FC236}">
                  <a16:creationId xmlns:a16="http://schemas.microsoft.com/office/drawing/2014/main" id="{410A43A0-A081-1237-5D3C-3755CD2043C5}"/>
                </a:ext>
              </a:extLst>
            </p:cNvPr>
            <p:cNvSpPr/>
            <p:nvPr/>
          </p:nvSpPr>
          <p:spPr>
            <a:xfrm>
              <a:off x="3816644" y="1793822"/>
              <a:ext cx="4759786" cy="2449094"/>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2449094"/>
                <a:gd name="connsiteX1" fmla="*/ 235078 w 4759786"/>
                <a:gd name="connsiteY1" fmla="*/ 0 h 2449094"/>
                <a:gd name="connsiteX2" fmla="*/ 793298 w 4759786"/>
                <a:gd name="connsiteY2" fmla="*/ 0 h 2449094"/>
                <a:gd name="connsiteX3" fmla="*/ 793298 w 4759786"/>
                <a:gd name="connsiteY3" fmla="*/ 0 h 2449094"/>
                <a:gd name="connsiteX4" fmla="*/ 1983244 w 4759786"/>
                <a:gd name="connsiteY4" fmla="*/ 0 h 2449094"/>
                <a:gd name="connsiteX5" fmla="*/ 4524708 w 4759786"/>
                <a:gd name="connsiteY5" fmla="*/ 0 h 2449094"/>
                <a:gd name="connsiteX6" fmla="*/ 4759786 w 4759786"/>
                <a:gd name="connsiteY6" fmla="*/ 235078 h 2449094"/>
                <a:gd name="connsiteX7" fmla="*/ 4759786 w 4759786"/>
                <a:gd name="connsiteY7" fmla="*/ 822756 h 2449094"/>
                <a:gd name="connsiteX8" fmla="*/ 4759786 w 4759786"/>
                <a:gd name="connsiteY8" fmla="*/ 822756 h 2449094"/>
                <a:gd name="connsiteX9" fmla="*/ 4759786 w 4759786"/>
                <a:gd name="connsiteY9" fmla="*/ 1175366 h 2449094"/>
                <a:gd name="connsiteX10" fmla="*/ 4759786 w 4759786"/>
                <a:gd name="connsiteY10" fmla="*/ 1175361 h 2449094"/>
                <a:gd name="connsiteX11" fmla="*/ 4524708 w 4759786"/>
                <a:gd name="connsiteY11" fmla="*/ 1410439 h 2449094"/>
                <a:gd name="connsiteX12" fmla="*/ 1468894 w 4759786"/>
                <a:gd name="connsiteY12" fmla="*/ 1410439 h 2449094"/>
                <a:gd name="connsiteX13" fmla="*/ 1927993 w 4759786"/>
                <a:gd name="connsiteY13" fmla="*/ 2449094 h 2449094"/>
                <a:gd name="connsiteX14" fmla="*/ 793298 w 4759786"/>
                <a:gd name="connsiteY14" fmla="*/ 1410439 h 2449094"/>
                <a:gd name="connsiteX15" fmla="*/ 235078 w 4759786"/>
                <a:gd name="connsiteY15" fmla="*/ 1410439 h 2449094"/>
                <a:gd name="connsiteX16" fmla="*/ 0 w 4759786"/>
                <a:gd name="connsiteY16" fmla="*/ 1175361 h 2449094"/>
                <a:gd name="connsiteX17" fmla="*/ 0 w 4759786"/>
                <a:gd name="connsiteY17" fmla="*/ 1175366 h 2449094"/>
                <a:gd name="connsiteX18" fmla="*/ 0 w 4759786"/>
                <a:gd name="connsiteY18" fmla="*/ 822756 h 2449094"/>
                <a:gd name="connsiteX19" fmla="*/ 0 w 4759786"/>
                <a:gd name="connsiteY19" fmla="*/ 822756 h 2449094"/>
                <a:gd name="connsiteX20" fmla="*/ 0 w 4759786"/>
                <a:gd name="connsiteY20" fmla="*/ 235078 h 244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2449094">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468894" y="1410439"/>
                  </a:lnTo>
                  <a:lnTo>
                    <a:pt x="1927993" y="2449094"/>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5" name="Rectangle: Rounded Corners 24">
              <a:extLst>
                <a:ext uri="{FF2B5EF4-FFF2-40B4-BE49-F238E27FC236}">
                  <a16:creationId xmlns:a16="http://schemas.microsoft.com/office/drawing/2014/main" id="{225C84D1-BB08-5F34-3288-2E8520B23A8B}"/>
                </a:ext>
              </a:extLst>
            </p:cNvPr>
            <p:cNvSpPr/>
            <p:nvPr/>
          </p:nvSpPr>
          <p:spPr>
            <a:xfrm>
              <a:off x="3598046" y="1854861"/>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i="1">
                  <a:solidFill>
                    <a:schemeClr val="tx1"/>
                  </a:solidFill>
                </a:rPr>
                <a:t>Tớ cũng có đỉnh, cạnh, và còn có cả các mặt nữa cơ! Các mặt của tớ là hình chữ nhật.</a:t>
              </a:r>
            </a:p>
          </p:txBody>
        </p:sp>
      </p:grpSp>
      <p:grpSp>
        <p:nvGrpSpPr>
          <p:cNvPr id="27" name="Group 26">
            <a:extLst>
              <a:ext uri="{FF2B5EF4-FFF2-40B4-BE49-F238E27FC236}">
                <a16:creationId xmlns:a16="http://schemas.microsoft.com/office/drawing/2014/main" id="{3B4AA6F2-674A-287A-9292-182C636A6780}"/>
              </a:ext>
            </a:extLst>
          </p:cNvPr>
          <p:cNvGrpSpPr/>
          <p:nvPr/>
        </p:nvGrpSpPr>
        <p:grpSpPr>
          <a:xfrm>
            <a:off x="8211537" y="1202656"/>
            <a:ext cx="3828339" cy="1480381"/>
            <a:chOff x="3598046" y="1984868"/>
            <a:chExt cx="5123499" cy="1628868"/>
          </a:xfrm>
        </p:grpSpPr>
        <p:sp>
          <p:nvSpPr>
            <p:cNvPr id="28" name="Speech Bubble: Rectangle with Corners Rounded 23">
              <a:extLst>
                <a:ext uri="{FF2B5EF4-FFF2-40B4-BE49-F238E27FC236}">
                  <a16:creationId xmlns:a16="http://schemas.microsoft.com/office/drawing/2014/main" id="{C8B7FCE2-AE13-9580-ABC6-CB8F37D4655A}"/>
                </a:ext>
              </a:extLst>
            </p:cNvPr>
            <p:cNvSpPr/>
            <p:nvPr/>
          </p:nvSpPr>
          <p:spPr>
            <a:xfrm>
              <a:off x="3816644" y="2069228"/>
              <a:ext cx="4759786" cy="1544508"/>
            </a:xfrm>
            <a:custGeom>
              <a:avLst/>
              <a:gdLst>
                <a:gd name="connsiteX0" fmla="*/ 0 w 4759786"/>
                <a:gd name="connsiteY0" fmla="*/ 235078 h 1410439"/>
                <a:gd name="connsiteX1" fmla="*/ 235078 w 4759786"/>
                <a:gd name="connsiteY1" fmla="*/ 0 h 1410439"/>
                <a:gd name="connsiteX2" fmla="*/ 793298 w 4759786"/>
                <a:gd name="connsiteY2" fmla="*/ 0 h 1410439"/>
                <a:gd name="connsiteX3" fmla="*/ 793298 w 4759786"/>
                <a:gd name="connsiteY3" fmla="*/ 0 h 1410439"/>
                <a:gd name="connsiteX4" fmla="*/ 1983244 w 4759786"/>
                <a:gd name="connsiteY4" fmla="*/ 0 h 1410439"/>
                <a:gd name="connsiteX5" fmla="*/ 4524708 w 4759786"/>
                <a:gd name="connsiteY5" fmla="*/ 0 h 1410439"/>
                <a:gd name="connsiteX6" fmla="*/ 4759786 w 4759786"/>
                <a:gd name="connsiteY6" fmla="*/ 235078 h 1410439"/>
                <a:gd name="connsiteX7" fmla="*/ 4759786 w 4759786"/>
                <a:gd name="connsiteY7" fmla="*/ 822756 h 1410439"/>
                <a:gd name="connsiteX8" fmla="*/ 4759786 w 4759786"/>
                <a:gd name="connsiteY8" fmla="*/ 822756 h 1410439"/>
                <a:gd name="connsiteX9" fmla="*/ 4759786 w 4759786"/>
                <a:gd name="connsiteY9" fmla="*/ 1175366 h 1410439"/>
                <a:gd name="connsiteX10" fmla="*/ 4759786 w 4759786"/>
                <a:gd name="connsiteY10" fmla="*/ 1175361 h 1410439"/>
                <a:gd name="connsiteX11" fmla="*/ 4524708 w 4759786"/>
                <a:gd name="connsiteY11" fmla="*/ 1410439 h 1410439"/>
                <a:gd name="connsiteX12" fmla="*/ 1983244 w 4759786"/>
                <a:gd name="connsiteY12" fmla="*/ 1410439 h 1410439"/>
                <a:gd name="connsiteX13" fmla="*/ 1770831 w 4759786"/>
                <a:gd name="connsiteY13" fmla="*/ 2063331 h 1410439"/>
                <a:gd name="connsiteX14" fmla="*/ 793298 w 4759786"/>
                <a:gd name="connsiteY14" fmla="*/ 1410439 h 1410439"/>
                <a:gd name="connsiteX15" fmla="*/ 235078 w 4759786"/>
                <a:gd name="connsiteY15" fmla="*/ 1410439 h 1410439"/>
                <a:gd name="connsiteX16" fmla="*/ 0 w 4759786"/>
                <a:gd name="connsiteY16" fmla="*/ 1175361 h 1410439"/>
                <a:gd name="connsiteX17" fmla="*/ 0 w 4759786"/>
                <a:gd name="connsiteY17" fmla="*/ 1175366 h 1410439"/>
                <a:gd name="connsiteX18" fmla="*/ 0 w 4759786"/>
                <a:gd name="connsiteY18" fmla="*/ 822756 h 1410439"/>
                <a:gd name="connsiteX19" fmla="*/ 0 w 4759786"/>
                <a:gd name="connsiteY19" fmla="*/ 822756 h 1410439"/>
                <a:gd name="connsiteX20" fmla="*/ 0 w 4759786"/>
                <a:gd name="connsiteY20" fmla="*/ 235078 h 1410439"/>
                <a:gd name="connsiteX0" fmla="*/ 0 w 4759786"/>
                <a:gd name="connsiteY0" fmla="*/ 235078 h 2063331"/>
                <a:gd name="connsiteX1" fmla="*/ 235078 w 4759786"/>
                <a:gd name="connsiteY1" fmla="*/ 0 h 2063331"/>
                <a:gd name="connsiteX2" fmla="*/ 793298 w 4759786"/>
                <a:gd name="connsiteY2" fmla="*/ 0 h 2063331"/>
                <a:gd name="connsiteX3" fmla="*/ 793298 w 4759786"/>
                <a:gd name="connsiteY3" fmla="*/ 0 h 2063331"/>
                <a:gd name="connsiteX4" fmla="*/ 1983244 w 4759786"/>
                <a:gd name="connsiteY4" fmla="*/ 0 h 2063331"/>
                <a:gd name="connsiteX5" fmla="*/ 4524708 w 4759786"/>
                <a:gd name="connsiteY5" fmla="*/ 0 h 2063331"/>
                <a:gd name="connsiteX6" fmla="*/ 4759786 w 4759786"/>
                <a:gd name="connsiteY6" fmla="*/ 235078 h 2063331"/>
                <a:gd name="connsiteX7" fmla="*/ 4759786 w 4759786"/>
                <a:gd name="connsiteY7" fmla="*/ 822756 h 2063331"/>
                <a:gd name="connsiteX8" fmla="*/ 4759786 w 4759786"/>
                <a:gd name="connsiteY8" fmla="*/ 822756 h 2063331"/>
                <a:gd name="connsiteX9" fmla="*/ 4759786 w 4759786"/>
                <a:gd name="connsiteY9" fmla="*/ 1175366 h 2063331"/>
                <a:gd name="connsiteX10" fmla="*/ 4759786 w 4759786"/>
                <a:gd name="connsiteY10" fmla="*/ 1175361 h 2063331"/>
                <a:gd name="connsiteX11" fmla="*/ 4524708 w 4759786"/>
                <a:gd name="connsiteY11" fmla="*/ 1410439 h 2063331"/>
                <a:gd name="connsiteX12" fmla="*/ 1468894 w 4759786"/>
                <a:gd name="connsiteY12" fmla="*/ 1410439 h 2063331"/>
                <a:gd name="connsiteX13" fmla="*/ 1770831 w 4759786"/>
                <a:gd name="connsiteY13" fmla="*/ 2063331 h 2063331"/>
                <a:gd name="connsiteX14" fmla="*/ 793298 w 4759786"/>
                <a:gd name="connsiteY14" fmla="*/ 1410439 h 2063331"/>
                <a:gd name="connsiteX15" fmla="*/ 235078 w 4759786"/>
                <a:gd name="connsiteY15" fmla="*/ 1410439 h 2063331"/>
                <a:gd name="connsiteX16" fmla="*/ 0 w 4759786"/>
                <a:gd name="connsiteY16" fmla="*/ 1175361 h 2063331"/>
                <a:gd name="connsiteX17" fmla="*/ 0 w 4759786"/>
                <a:gd name="connsiteY17" fmla="*/ 1175366 h 2063331"/>
                <a:gd name="connsiteX18" fmla="*/ 0 w 4759786"/>
                <a:gd name="connsiteY18" fmla="*/ 822756 h 2063331"/>
                <a:gd name="connsiteX19" fmla="*/ 0 w 4759786"/>
                <a:gd name="connsiteY19" fmla="*/ 822756 h 2063331"/>
                <a:gd name="connsiteX20" fmla="*/ 0 w 4759786"/>
                <a:gd name="connsiteY20" fmla="*/ 235078 h 2063331"/>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468894 w 4759786"/>
                <a:gd name="connsiteY12" fmla="*/ 1410439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 name="connsiteX0" fmla="*/ 0 w 4759786"/>
                <a:gd name="connsiteY0" fmla="*/ 235078 h 1819915"/>
                <a:gd name="connsiteX1" fmla="*/ 235078 w 4759786"/>
                <a:gd name="connsiteY1" fmla="*/ 0 h 1819915"/>
                <a:gd name="connsiteX2" fmla="*/ 793298 w 4759786"/>
                <a:gd name="connsiteY2" fmla="*/ 0 h 1819915"/>
                <a:gd name="connsiteX3" fmla="*/ 793298 w 4759786"/>
                <a:gd name="connsiteY3" fmla="*/ 0 h 1819915"/>
                <a:gd name="connsiteX4" fmla="*/ 1983244 w 4759786"/>
                <a:gd name="connsiteY4" fmla="*/ 0 h 1819915"/>
                <a:gd name="connsiteX5" fmla="*/ 4524708 w 4759786"/>
                <a:gd name="connsiteY5" fmla="*/ 0 h 1819915"/>
                <a:gd name="connsiteX6" fmla="*/ 4759786 w 4759786"/>
                <a:gd name="connsiteY6" fmla="*/ 235078 h 1819915"/>
                <a:gd name="connsiteX7" fmla="*/ 4759786 w 4759786"/>
                <a:gd name="connsiteY7" fmla="*/ 822756 h 1819915"/>
                <a:gd name="connsiteX8" fmla="*/ 4759786 w 4759786"/>
                <a:gd name="connsiteY8" fmla="*/ 822756 h 1819915"/>
                <a:gd name="connsiteX9" fmla="*/ 4759786 w 4759786"/>
                <a:gd name="connsiteY9" fmla="*/ 1175366 h 1819915"/>
                <a:gd name="connsiteX10" fmla="*/ 4759786 w 4759786"/>
                <a:gd name="connsiteY10" fmla="*/ 1175361 h 1819915"/>
                <a:gd name="connsiteX11" fmla="*/ 4524708 w 4759786"/>
                <a:gd name="connsiteY11" fmla="*/ 1410439 h 1819915"/>
                <a:gd name="connsiteX12" fmla="*/ 1291254 w 4759786"/>
                <a:gd name="connsiteY12" fmla="*/ 1410440 h 1819915"/>
                <a:gd name="connsiteX13" fmla="*/ 527344 w 4759786"/>
                <a:gd name="connsiteY13" fmla="*/ 1819915 h 1819915"/>
                <a:gd name="connsiteX14" fmla="*/ 793298 w 4759786"/>
                <a:gd name="connsiteY14" fmla="*/ 1410439 h 1819915"/>
                <a:gd name="connsiteX15" fmla="*/ 235078 w 4759786"/>
                <a:gd name="connsiteY15" fmla="*/ 1410439 h 1819915"/>
                <a:gd name="connsiteX16" fmla="*/ 0 w 4759786"/>
                <a:gd name="connsiteY16" fmla="*/ 1175361 h 1819915"/>
                <a:gd name="connsiteX17" fmla="*/ 0 w 4759786"/>
                <a:gd name="connsiteY17" fmla="*/ 1175366 h 1819915"/>
                <a:gd name="connsiteX18" fmla="*/ 0 w 4759786"/>
                <a:gd name="connsiteY18" fmla="*/ 822756 h 1819915"/>
                <a:gd name="connsiteX19" fmla="*/ 0 w 4759786"/>
                <a:gd name="connsiteY19" fmla="*/ 822756 h 1819915"/>
                <a:gd name="connsiteX20" fmla="*/ 0 w 4759786"/>
                <a:gd name="connsiteY20" fmla="*/ 235078 h 181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9786" h="1819915">
                  <a:moveTo>
                    <a:pt x="0" y="235078"/>
                  </a:moveTo>
                  <a:cubicBezTo>
                    <a:pt x="0" y="105248"/>
                    <a:pt x="105248" y="0"/>
                    <a:pt x="235078" y="0"/>
                  </a:cubicBezTo>
                  <a:lnTo>
                    <a:pt x="793298" y="0"/>
                  </a:lnTo>
                  <a:lnTo>
                    <a:pt x="793298" y="0"/>
                  </a:lnTo>
                  <a:lnTo>
                    <a:pt x="1983244" y="0"/>
                  </a:lnTo>
                  <a:lnTo>
                    <a:pt x="4524708" y="0"/>
                  </a:lnTo>
                  <a:cubicBezTo>
                    <a:pt x="4654538" y="0"/>
                    <a:pt x="4759786" y="105248"/>
                    <a:pt x="4759786" y="235078"/>
                  </a:cubicBezTo>
                  <a:lnTo>
                    <a:pt x="4759786" y="822756"/>
                  </a:lnTo>
                  <a:lnTo>
                    <a:pt x="4759786" y="822756"/>
                  </a:lnTo>
                  <a:lnTo>
                    <a:pt x="4759786" y="1175366"/>
                  </a:lnTo>
                  <a:lnTo>
                    <a:pt x="4759786" y="1175361"/>
                  </a:lnTo>
                  <a:cubicBezTo>
                    <a:pt x="4759786" y="1305191"/>
                    <a:pt x="4654538" y="1410439"/>
                    <a:pt x="4524708" y="1410439"/>
                  </a:cubicBezTo>
                  <a:lnTo>
                    <a:pt x="1291254" y="1410440"/>
                  </a:lnTo>
                  <a:lnTo>
                    <a:pt x="527344" y="1819915"/>
                  </a:lnTo>
                  <a:lnTo>
                    <a:pt x="793298" y="1410439"/>
                  </a:lnTo>
                  <a:lnTo>
                    <a:pt x="235078" y="1410439"/>
                  </a:lnTo>
                  <a:cubicBezTo>
                    <a:pt x="105248" y="1410439"/>
                    <a:pt x="0" y="1305191"/>
                    <a:pt x="0" y="1175361"/>
                  </a:cubicBezTo>
                  <a:lnTo>
                    <a:pt x="0" y="1175366"/>
                  </a:lnTo>
                  <a:lnTo>
                    <a:pt x="0" y="822756"/>
                  </a:lnTo>
                  <a:lnTo>
                    <a:pt x="0" y="822756"/>
                  </a:lnTo>
                  <a:lnTo>
                    <a:pt x="0" y="235078"/>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1"/>
                </a:solidFill>
              </a:endParaRPr>
            </a:p>
          </p:txBody>
        </p:sp>
        <p:sp>
          <p:nvSpPr>
            <p:cNvPr id="29" name="Rectangle: Rounded Corners 28">
              <a:extLst>
                <a:ext uri="{FF2B5EF4-FFF2-40B4-BE49-F238E27FC236}">
                  <a16:creationId xmlns:a16="http://schemas.microsoft.com/office/drawing/2014/main" id="{682060E5-EB11-5EDE-9E89-4F927919FC25}"/>
                </a:ext>
              </a:extLst>
            </p:cNvPr>
            <p:cNvSpPr/>
            <p:nvPr/>
          </p:nvSpPr>
          <p:spPr>
            <a:xfrm>
              <a:off x="3598046" y="1984868"/>
              <a:ext cx="5123499" cy="12449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rPr>
                <a:t>Còn các mặt của tớ đều là hình vuông</a:t>
              </a:r>
            </a:p>
          </p:txBody>
        </p:sp>
      </p:grpSp>
      <p:sp>
        <p:nvSpPr>
          <p:cNvPr id="10" name="Rectangle: Rounded Corners 9">
            <a:extLst>
              <a:ext uri="{FF2B5EF4-FFF2-40B4-BE49-F238E27FC236}">
                <a16:creationId xmlns:a16="http://schemas.microsoft.com/office/drawing/2014/main" id="{10EF4DCC-197C-4639-D265-1F3005808B79}"/>
              </a:ext>
            </a:extLst>
          </p:cNvPr>
          <p:cNvSpPr/>
          <p:nvPr/>
        </p:nvSpPr>
        <p:spPr>
          <a:xfrm>
            <a:off x="3543030" y="696353"/>
            <a:ext cx="4590407" cy="11152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BAE76A-6074-C1FD-CFEA-31274545DD45}"/>
              </a:ext>
            </a:extLst>
          </p:cNvPr>
          <p:cNvSpPr/>
          <p:nvPr/>
        </p:nvSpPr>
        <p:spPr>
          <a:xfrm>
            <a:off x="8563325" y="1353976"/>
            <a:ext cx="3179669" cy="84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6" grpId="0"/>
      <p:bldP spid="17"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6243D-D32C-8ED4-5155-64E265D4B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172" b="82552" l="31186" r="70864">
                        <a14:foregroundMark x1="33602" y1="54036" x2="41801" y2="55078"/>
                        <a14:foregroundMark x1="32064" y1="55599" x2="41728" y2="54948"/>
                        <a14:foregroundMark x1="44949" y1="53385" x2="51977" y2="53646"/>
                        <a14:foregroundMark x1="44290" y1="55339" x2="52196" y2="55208"/>
                        <a14:foregroundMark x1="55344" y1="54167" x2="63031" y2="54297"/>
                        <a14:foregroundMark x1="55490" y1="55599" x2="62738" y2="55208"/>
                        <a14:foregroundMark x1="43997" y1="59766" x2="45242" y2="70833"/>
                        <a14:foregroundMark x1="54612" y1="53255" x2="63616" y2="52604"/>
                        <a14:foregroundMark x1="32211" y1="52734" x2="40630" y2="53516"/>
                        <a14:foregroundMark x1="64641" y1="68490" x2="65373" y2="77604"/>
                        <a14:foregroundMark x1="68668" y1="67188" x2="69180" y2="76693"/>
                        <a14:foregroundMark x1="53880" y1="77474" x2="53807" y2="78776"/>
                        <a14:foregroundMark x1="31845" y1="52734" x2="31845" y2="55990"/>
                        <a14:foregroundMark x1="31991" y1="53776" x2="33968" y2="54036"/>
                        <a14:foregroundMark x1="37994" y1="56380" x2="37628" y2="58724"/>
                        <a14:foregroundMark x1="47438" y1="55078" x2="45754" y2="58594"/>
                        <a14:foregroundMark x1="57540" y1="55729" x2="56223" y2="58203"/>
                        <a14:foregroundMark x1="33089" y1="52734" x2="40117" y2="52214"/>
                        <a14:foregroundMark x1="44363" y1="52344" x2="52562" y2="52083"/>
                        <a14:foregroundMark x1="54758" y1="52083" x2="63616" y2="52214"/>
                        <a14:foregroundMark x1="63982" y1="71745" x2="63982" y2="77474"/>
                        <a14:foregroundMark x1="33089" y1="80859" x2="36384" y2="81380"/>
                        <a14:foregroundMark x1="33309" y1="82031" x2="37701" y2="82031"/>
                        <a14:foregroundMark x1="43924" y1="64323" x2="41215" y2="67188"/>
                        <a14:foregroundMark x1="31845" y1="56510" x2="37701" y2="55990"/>
                        <a14:foregroundMark x1="47145" y1="56250" x2="52782" y2="56250"/>
                        <a14:foregroundMark x1="54539" y1="55990" x2="58565" y2="56510"/>
                      </a14:backgroundRemoval>
                    </a14:imgEffect>
                    <a14:imgEffect>
                      <a14:sharpenSoften amount="25000"/>
                    </a14:imgEffect>
                    <a14:imgEffect>
                      <a14:saturation sat="200000"/>
                    </a14:imgEffect>
                  </a14:imgLayer>
                </a14:imgProps>
              </a:ext>
            </a:extLst>
          </a:blip>
          <a:srcRect l="30463" t="51280" r="28314" b="17687"/>
          <a:stretch/>
        </p:blipFill>
        <p:spPr>
          <a:xfrm>
            <a:off x="0" y="497305"/>
            <a:ext cx="11673524" cy="4940968"/>
          </a:xfrm>
          <a:prstGeom prst="rect">
            <a:avLst/>
          </a:prstGeom>
        </p:spPr>
      </p:pic>
      <p:sp>
        <p:nvSpPr>
          <p:cNvPr id="2" name="TextBox 1">
            <a:extLst>
              <a:ext uri="{FF2B5EF4-FFF2-40B4-BE49-F238E27FC236}">
                <a16:creationId xmlns:a16="http://schemas.microsoft.com/office/drawing/2014/main" id="{2A1074B4-A5F2-F4CE-1366-630A40D4377E}"/>
              </a:ext>
            </a:extLst>
          </p:cNvPr>
          <p:cNvSpPr txBox="1"/>
          <p:nvPr/>
        </p:nvSpPr>
        <p:spPr>
          <a:xfrm>
            <a:off x="2190708" y="5438273"/>
            <a:ext cx="3160295" cy="646331"/>
          </a:xfrm>
          <a:prstGeom prst="rect">
            <a:avLst/>
          </a:prstGeom>
          <a:noFill/>
        </p:spPr>
        <p:txBody>
          <a:bodyPr wrap="square" rtlCol="0">
            <a:spAutoFit/>
          </a:bodyPr>
          <a:lstStyle/>
          <a:p>
            <a:pPr algn="ctr"/>
            <a:r>
              <a:rPr lang="en-US" sz="3600"/>
              <a:t>?</a:t>
            </a:r>
          </a:p>
        </p:txBody>
      </p:sp>
      <p:sp>
        <p:nvSpPr>
          <p:cNvPr id="3" name="TextBox 2">
            <a:extLst>
              <a:ext uri="{FF2B5EF4-FFF2-40B4-BE49-F238E27FC236}">
                <a16:creationId xmlns:a16="http://schemas.microsoft.com/office/drawing/2014/main" id="{4AA93CD5-875D-17D3-5D6E-3DE5E0A5E68C}"/>
              </a:ext>
            </a:extLst>
          </p:cNvPr>
          <p:cNvSpPr txBox="1"/>
          <p:nvPr/>
        </p:nvSpPr>
        <p:spPr>
          <a:xfrm>
            <a:off x="1844197" y="5449123"/>
            <a:ext cx="4001546" cy="646331"/>
          </a:xfrm>
          <a:prstGeom prst="rect">
            <a:avLst/>
          </a:prstGeom>
          <a:solidFill>
            <a:schemeClr val="accent3">
              <a:lumMod val="40000"/>
              <a:lumOff val="60000"/>
            </a:schemeClr>
          </a:solidFill>
        </p:spPr>
        <p:txBody>
          <a:bodyPr wrap="square" rtlCol="0">
            <a:spAutoFit/>
          </a:bodyPr>
          <a:lstStyle/>
          <a:p>
            <a:pPr algn="ctr"/>
            <a:r>
              <a:rPr lang="en-US" sz="3600"/>
              <a:t>Khối hộp chữ nhật</a:t>
            </a:r>
          </a:p>
        </p:txBody>
      </p:sp>
      <p:sp>
        <p:nvSpPr>
          <p:cNvPr id="4" name="Rectangle: Rounded Corners 3">
            <a:extLst>
              <a:ext uri="{FF2B5EF4-FFF2-40B4-BE49-F238E27FC236}">
                <a16:creationId xmlns:a16="http://schemas.microsoft.com/office/drawing/2014/main" id="{C9BD3ABF-2EDD-A730-AC76-66E8DF9AA05A}"/>
              </a:ext>
            </a:extLst>
          </p:cNvPr>
          <p:cNvSpPr/>
          <p:nvPr/>
        </p:nvSpPr>
        <p:spPr>
          <a:xfrm>
            <a:off x="450627" y="762546"/>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FC3CF8B-A79C-D1E9-161B-2E828BDE648B}"/>
              </a:ext>
            </a:extLst>
          </p:cNvPr>
          <p:cNvSpPr/>
          <p:nvPr/>
        </p:nvSpPr>
        <p:spPr>
          <a:xfrm>
            <a:off x="3963848" y="762545"/>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2FE391-AE69-D249-DECA-9824500AF039}"/>
              </a:ext>
            </a:extLst>
          </p:cNvPr>
          <p:cNvSpPr/>
          <p:nvPr/>
        </p:nvSpPr>
        <p:spPr>
          <a:xfrm>
            <a:off x="6880947" y="755069"/>
            <a:ext cx="2372784" cy="417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EF9099D-1A03-AB75-C0C9-A3A41AEF4629}"/>
              </a:ext>
            </a:extLst>
          </p:cNvPr>
          <p:cNvCxnSpPr/>
          <p:nvPr/>
        </p:nvCxnSpPr>
        <p:spPr>
          <a:xfrm flipV="1">
            <a:off x="2823411" y="3785937"/>
            <a:ext cx="288757" cy="5454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51C3FAA-B8B5-03B1-4841-0429B3BE916A}"/>
              </a:ext>
            </a:extLst>
          </p:cNvPr>
          <p:cNvCxnSpPr>
            <a:cxnSpLocks/>
          </p:cNvCxnSpPr>
          <p:nvPr/>
        </p:nvCxnSpPr>
        <p:spPr>
          <a:xfrm>
            <a:off x="2607803" y="2428783"/>
            <a:ext cx="0" cy="655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33EEA89-02A5-BA39-27FA-9FD63415F084}"/>
              </a:ext>
            </a:extLst>
          </p:cNvPr>
          <p:cNvCxnSpPr>
            <a:cxnSpLocks/>
          </p:cNvCxnSpPr>
          <p:nvPr/>
        </p:nvCxnSpPr>
        <p:spPr>
          <a:xfrm flipH="1" flipV="1">
            <a:off x="5650995" y="4126295"/>
            <a:ext cx="371533" cy="410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2AB2AB-6B86-851E-ED32-A0E5F2715F7C}"/>
              </a:ext>
            </a:extLst>
          </p:cNvPr>
          <p:cNvSpPr txBox="1"/>
          <p:nvPr/>
        </p:nvSpPr>
        <p:spPr>
          <a:xfrm>
            <a:off x="8382962" y="5480661"/>
            <a:ext cx="3160295" cy="646331"/>
          </a:xfrm>
          <a:prstGeom prst="rect">
            <a:avLst/>
          </a:prstGeom>
          <a:noFill/>
        </p:spPr>
        <p:txBody>
          <a:bodyPr wrap="square" rtlCol="0">
            <a:spAutoFit/>
          </a:bodyPr>
          <a:lstStyle/>
          <a:p>
            <a:pPr algn="ctr"/>
            <a:r>
              <a:rPr lang="en-US" sz="3600"/>
              <a:t>?</a:t>
            </a:r>
          </a:p>
        </p:txBody>
      </p:sp>
      <p:sp>
        <p:nvSpPr>
          <p:cNvPr id="16" name="TextBox 15">
            <a:extLst>
              <a:ext uri="{FF2B5EF4-FFF2-40B4-BE49-F238E27FC236}">
                <a16:creationId xmlns:a16="http://schemas.microsoft.com/office/drawing/2014/main" id="{8CBD425E-CA18-D080-39C0-03FC75540B83}"/>
              </a:ext>
            </a:extLst>
          </p:cNvPr>
          <p:cNvSpPr txBox="1"/>
          <p:nvPr/>
        </p:nvSpPr>
        <p:spPr>
          <a:xfrm>
            <a:off x="8036451" y="5491511"/>
            <a:ext cx="4001546" cy="646331"/>
          </a:xfrm>
          <a:prstGeom prst="rect">
            <a:avLst/>
          </a:prstGeom>
          <a:solidFill>
            <a:schemeClr val="accent3">
              <a:lumMod val="40000"/>
              <a:lumOff val="60000"/>
            </a:schemeClr>
          </a:solidFill>
        </p:spPr>
        <p:txBody>
          <a:bodyPr wrap="square" rtlCol="0">
            <a:spAutoFit/>
          </a:bodyPr>
          <a:lstStyle/>
          <a:p>
            <a:pPr algn="ctr"/>
            <a:r>
              <a:rPr lang="en-US" sz="3600"/>
              <a:t>Khối lập phương</a:t>
            </a:r>
          </a:p>
        </p:txBody>
      </p:sp>
    </p:spTree>
    <p:extLst>
      <p:ext uri="{BB962C8B-B14F-4D97-AF65-F5344CB8AC3E}">
        <p14:creationId xmlns:p14="http://schemas.microsoft.com/office/powerpoint/2010/main" val="246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A93CD5-875D-17D3-5D6E-3DE5E0A5E68C}"/>
              </a:ext>
            </a:extLst>
          </p:cNvPr>
          <p:cNvSpPr txBox="1"/>
          <p:nvPr/>
        </p:nvSpPr>
        <p:spPr>
          <a:xfrm>
            <a:off x="2936343" y="395859"/>
            <a:ext cx="6289151" cy="1200329"/>
          </a:xfrm>
          <a:prstGeom prst="rect">
            <a:avLst/>
          </a:prstGeom>
          <a:solidFill>
            <a:schemeClr val="accent3">
              <a:lumMod val="40000"/>
              <a:lumOff val="60000"/>
            </a:schemeClr>
          </a:solidFill>
        </p:spPr>
        <p:txBody>
          <a:bodyPr wrap="square" rtlCol="0">
            <a:spAutoFit/>
          </a:bodyPr>
          <a:lstStyle/>
          <a:p>
            <a:pPr algn="ctr"/>
            <a:r>
              <a:rPr lang="en-US" sz="3600"/>
              <a:t>Thực hành tìm </a:t>
            </a:r>
            <a:r>
              <a:rPr lang="en-US" sz="3600">
                <a:solidFill>
                  <a:srgbClr val="FF0000"/>
                </a:solidFill>
              </a:rPr>
              <a:t>cạnh</a:t>
            </a:r>
            <a:r>
              <a:rPr lang="en-US" sz="3600"/>
              <a:t>, </a:t>
            </a:r>
            <a:r>
              <a:rPr lang="en-US" sz="3600">
                <a:solidFill>
                  <a:srgbClr val="FF0000"/>
                </a:solidFill>
              </a:rPr>
              <a:t>đỉnh</a:t>
            </a:r>
            <a:r>
              <a:rPr lang="en-US" sz="3600"/>
              <a:t>, </a:t>
            </a:r>
            <a:r>
              <a:rPr lang="en-US" sz="3600">
                <a:solidFill>
                  <a:srgbClr val="FF0000"/>
                </a:solidFill>
              </a:rPr>
              <a:t>mặt</a:t>
            </a:r>
            <a:r>
              <a:rPr lang="en-US" sz="3600"/>
              <a:t> của khối lập phương </a:t>
            </a:r>
          </a:p>
        </p:txBody>
      </p:sp>
      <p:sp>
        <p:nvSpPr>
          <p:cNvPr id="8" name="Cube 7">
            <a:extLst>
              <a:ext uri="{FF2B5EF4-FFF2-40B4-BE49-F238E27FC236}">
                <a16:creationId xmlns:a16="http://schemas.microsoft.com/office/drawing/2014/main" id="{BEAF9865-27D8-2924-1C50-B3C7D767845A}"/>
              </a:ext>
            </a:extLst>
          </p:cNvPr>
          <p:cNvSpPr/>
          <p:nvPr/>
        </p:nvSpPr>
        <p:spPr>
          <a:xfrm>
            <a:off x="4508792" y="2610853"/>
            <a:ext cx="3144252" cy="3144252"/>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9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ube 7">
            <a:extLst>
              <a:ext uri="{FF2B5EF4-FFF2-40B4-BE49-F238E27FC236}">
                <a16:creationId xmlns:a16="http://schemas.microsoft.com/office/drawing/2014/main" id="{BEAF9865-27D8-2924-1C50-B3C7D767845A}"/>
              </a:ext>
            </a:extLst>
          </p:cNvPr>
          <p:cNvSpPr/>
          <p:nvPr/>
        </p:nvSpPr>
        <p:spPr>
          <a:xfrm>
            <a:off x="7973887" y="1279358"/>
            <a:ext cx="3144252" cy="314425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DDC340-D0A7-0783-9BE8-B64B9AD1F0E0}"/>
              </a:ext>
            </a:extLst>
          </p:cNvPr>
          <p:cNvSpPr txBox="1"/>
          <p:nvPr/>
        </p:nvSpPr>
        <p:spPr>
          <a:xfrm>
            <a:off x="1895489" y="5406189"/>
            <a:ext cx="8370860" cy="1200329"/>
          </a:xfrm>
          <a:prstGeom prst="rect">
            <a:avLst/>
          </a:prstGeom>
          <a:solidFill>
            <a:schemeClr val="accent3">
              <a:lumMod val="40000"/>
              <a:lumOff val="60000"/>
            </a:schemeClr>
          </a:solidFill>
        </p:spPr>
        <p:txBody>
          <a:bodyPr wrap="square" rtlCol="0">
            <a:spAutoFit/>
          </a:bodyPr>
          <a:lstStyle/>
          <a:p>
            <a:pPr algn="ctr"/>
            <a:r>
              <a:rPr lang="en-US" sz="3600"/>
              <a:t>Khối hộp chữ nhật và khối lập phương có mấy đỉnh, mấy mặt và mấy cạnh?</a:t>
            </a:r>
          </a:p>
        </p:txBody>
      </p:sp>
      <p:sp>
        <p:nvSpPr>
          <p:cNvPr id="2" name="Cube 1">
            <a:extLst>
              <a:ext uri="{FF2B5EF4-FFF2-40B4-BE49-F238E27FC236}">
                <a16:creationId xmlns:a16="http://schemas.microsoft.com/office/drawing/2014/main" id="{EF10FD1F-C2EE-D1A7-6D4D-5D98E7A88BFE}"/>
              </a:ext>
            </a:extLst>
          </p:cNvPr>
          <p:cNvSpPr/>
          <p:nvPr/>
        </p:nvSpPr>
        <p:spPr>
          <a:xfrm>
            <a:off x="859214" y="1279358"/>
            <a:ext cx="5493460" cy="314425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5AAD24-FC71-5DC2-B98C-41ACAC25DA4F}"/>
              </a:ext>
            </a:extLst>
          </p:cNvPr>
          <p:cNvSpPr/>
          <p:nvPr/>
        </p:nvSpPr>
        <p:spPr>
          <a:xfrm>
            <a:off x="641684" y="2133599"/>
            <a:ext cx="11085095" cy="45880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4000">
                <a:solidFill>
                  <a:srgbClr val="000000"/>
                </a:solidFill>
              </a:rPr>
              <a:t>Khối hộp chữ nhật và khối lập phương đều có 8 đỉnh, 6 mặt và 12 cạnh.</a:t>
            </a:r>
          </a:p>
          <a:p>
            <a:pPr marL="342900" indent="-342900" algn="just">
              <a:buFont typeface="Arial" panose="020B0604020202020204" pitchFamily="34" charset="0"/>
              <a:buChar char="•"/>
            </a:pPr>
            <a:r>
              <a:rPr lang="en-US" sz="4000">
                <a:solidFill>
                  <a:srgbClr val="000000"/>
                </a:solidFill>
              </a:rPr>
              <a:t>Các mặt của khối hộp chữ nhật đều là hình chữ nhật. </a:t>
            </a:r>
          </a:p>
          <a:p>
            <a:pPr marL="342900" indent="-342900" algn="just">
              <a:buFont typeface="Arial" panose="020B0604020202020204" pitchFamily="34" charset="0"/>
              <a:buChar char="•"/>
            </a:pPr>
            <a:r>
              <a:rPr lang="en-US" sz="4000">
                <a:solidFill>
                  <a:srgbClr val="000000"/>
                </a:solidFill>
              </a:rPr>
              <a:t>Các mặt của khối lập phương đều là hình vuông.</a:t>
            </a:r>
          </a:p>
        </p:txBody>
      </p:sp>
      <p:sp>
        <p:nvSpPr>
          <p:cNvPr id="3" name="Cube 2">
            <a:extLst>
              <a:ext uri="{FF2B5EF4-FFF2-40B4-BE49-F238E27FC236}">
                <a16:creationId xmlns:a16="http://schemas.microsoft.com/office/drawing/2014/main" id="{44928E59-8F78-7419-92AF-E353ECF95480}"/>
              </a:ext>
            </a:extLst>
          </p:cNvPr>
          <p:cNvSpPr/>
          <p:nvPr/>
        </p:nvSpPr>
        <p:spPr>
          <a:xfrm>
            <a:off x="6988050" y="357188"/>
            <a:ext cx="1551822" cy="1551822"/>
          </a:xfrm>
          <a:prstGeom prst="cub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a:extLst>
              <a:ext uri="{FF2B5EF4-FFF2-40B4-BE49-F238E27FC236}">
                <a16:creationId xmlns:a16="http://schemas.microsoft.com/office/drawing/2014/main" id="{B7617C8C-36F8-72D6-418F-6CF72DD2FDDF}"/>
              </a:ext>
            </a:extLst>
          </p:cNvPr>
          <p:cNvSpPr/>
          <p:nvPr/>
        </p:nvSpPr>
        <p:spPr>
          <a:xfrm>
            <a:off x="2773739" y="345282"/>
            <a:ext cx="2711256" cy="1551822"/>
          </a:xfrm>
          <a:prstGeom prst="cub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4"/>
          <a:stretch>
            <a:fillRect/>
          </a:stretch>
        </p:blipFill>
        <p:spPr>
          <a:xfrm>
            <a:off x="78887" y="2083450"/>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97543" y="322759"/>
            <a:ext cx="11430920" cy="2238732"/>
            <a:chOff x="906178" y="518160"/>
            <a:chExt cx="11430920" cy="2238732"/>
          </a:xfrm>
        </p:grpSpPr>
        <p:grpSp>
          <p:nvGrpSpPr>
            <p:cNvPr id="4" name="Group 3">
              <a:extLst>
                <a:ext uri="{FF2B5EF4-FFF2-40B4-BE49-F238E27FC236}">
                  <a16:creationId xmlns:a16="http://schemas.microsoft.com/office/drawing/2014/main" id="{A8B4A2D1-2AC5-C0B7-AF0C-CD71495B74E1}"/>
                </a:ext>
              </a:extLst>
            </p:cNvPr>
            <p:cNvGrpSpPr/>
            <p:nvPr/>
          </p:nvGrpSpPr>
          <p:grpSpPr>
            <a:xfrm>
              <a:off x="906178" y="518160"/>
              <a:ext cx="914400" cy="914400"/>
              <a:chOff x="715678"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062103"/>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a:p>
              <a:pPr algn="just"/>
              <a:r>
                <a:rPr lang="en-US" sz="3200"/>
                <a:t>a) Có mấy cạnh được sơn màu xanh, mấy cạnh được sơn màu đỏ</a:t>
              </a:r>
            </a:p>
          </p:txBody>
        </p:sp>
      </p:grpSp>
      <p:pic>
        <p:nvPicPr>
          <p:cNvPr id="13" name="Picture 12">
            <a:extLst>
              <a:ext uri="{FF2B5EF4-FFF2-40B4-BE49-F238E27FC236}">
                <a16:creationId xmlns:a16="http://schemas.microsoft.com/office/drawing/2014/main" id="{7C520951-421F-3C13-BF0F-2E6F5CEEEA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6103984" y="2532348"/>
            <a:ext cx="5815919" cy="3826264"/>
          </a:xfrm>
          <a:prstGeom prst="rect">
            <a:avLst/>
          </a:prstGeom>
        </p:spPr>
      </p:pic>
      <p:sp>
        <p:nvSpPr>
          <p:cNvPr id="17" name="TextBox 16">
            <a:extLst>
              <a:ext uri="{FF2B5EF4-FFF2-40B4-BE49-F238E27FC236}">
                <a16:creationId xmlns:a16="http://schemas.microsoft.com/office/drawing/2014/main" id="{52C96B8E-10BB-F3E7-660B-EF1872D21E28}"/>
              </a:ext>
            </a:extLst>
          </p:cNvPr>
          <p:cNvSpPr txBox="1"/>
          <p:nvPr/>
        </p:nvSpPr>
        <p:spPr>
          <a:xfrm>
            <a:off x="1247775" y="2829292"/>
            <a:ext cx="4318836" cy="1323439"/>
          </a:xfrm>
          <a:prstGeom prst="rect">
            <a:avLst/>
          </a:prstGeom>
          <a:noFill/>
        </p:spPr>
        <p:txBody>
          <a:bodyPr wrap="square" rtlCol="0">
            <a:spAutoFit/>
          </a:bodyPr>
          <a:lstStyle/>
          <a:p>
            <a:pPr algn="just"/>
            <a:r>
              <a:rPr lang="en-US" sz="4000"/>
              <a:t>- Có </a:t>
            </a:r>
            <a:r>
              <a:rPr lang="en-US" sz="4000">
                <a:solidFill>
                  <a:srgbClr val="FF0000"/>
                </a:solidFill>
              </a:rPr>
              <a:t>4</a:t>
            </a:r>
            <a:r>
              <a:rPr lang="en-US" sz="4000"/>
              <a:t> cạnh được sơn màu xanh.</a:t>
            </a:r>
          </a:p>
        </p:txBody>
      </p:sp>
      <p:sp>
        <p:nvSpPr>
          <p:cNvPr id="18" name="TextBox 17">
            <a:extLst>
              <a:ext uri="{FF2B5EF4-FFF2-40B4-BE49-F238E27FC236}">
                <a16:creationId xmlns:a16="http://schemas.microsoft.com/office/drawing/2014/main" id="{5A3B33BE-F4E4-BEE2-407D-3E86EAC87F54}"/>
              </a:ext>
            </a:extLst>
          </p:cNvPr>
          <p:cNvSpPr txBox="1"/>
          <p:nvPr/>
        </p:nvSpPr>
        <p:spPr>
          <a:xfrm>
            <a:off x="1247775" y="4525690"/>
            <a:ext cx="4318836" cy="1323439"/>
          </a:xfrm>
          <a:prstGeom prst="rect">
            <a:avLst/>
          </a:prstGeom>
          <a:noFill/>
        </p:spPr>
        <p:txBody>
          <a:bodyPr wrap="square" rtlCol="0">
            <a:spAutoFit/>
          </a:bodyPr>
          <a:lstStyle/>
          <a:p>
            <a:pPr algn="just"/>
            <a:r>
              <a:rPr lang="en-US" sz="4000"/>
              <a:t>- Có </a:t>
            </a:r>
            <a:r>
              <a:rPr lang="en-US" sz="4000">
                <a:solidFill>
                  <a:srgbClr val="FF0000"/>
                </a:solidFill>
              </a:rPr>
              <a:t>8</a:t>
            </a:r>
            <a:r>
              <a:rPr lang="en-US" sz="4000"/>
              <a:t> cạnh được sơn màu đỏ.</a:t>
            </a:r>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53164" y="0"/>
            <a:ext cx="11446962" cy="1253847"/>
            <a:chOff x="890136" y="518160"/>
            <a:chExt cx="11446962" cy="1253847"/>
          </a:xfrm>
        </p:grpSpPr>
        <p:grpSp>
          <p:nvGrpSpPr>
            <p:cNvPr id="4" name="Group 3">
              <a:extLst>
                <a:ext uri="{FF2B5EF4-FFF2-40B4-BE49-F238E27FC236}">
                  <a16:creationId xmlns:a16="http://schemas.microsoft.com/office/drawing/2014/main" id="{A8B4A2D1-2AC5-C0B7-AF0C-CD71495B74E1}"/>
                </a:ext>
              </a:extLst>
            </p:cNvPr>
            <p:cNvGrpSpPr/>
            <p:nvPr/>
          </p:nvGrpSpPr>
          <p:grpSpPr>
            <a:xfrm>
              <a:off x="890136" y="518160"/>
              <a:ext cx="914400" cy="914400"/>
              <a:chOff x="699636"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699636"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1077218"/>
            </a:xfrm>
            <a:prstGeom prst="rect">
              <a:avLst/>
            </a:prstGeom>
            <a:noFill/>
          </p:spPr>
          <p:txBody>
            <a:bodyPr wrap="square" rtlCol="0">
              <a:spAutoFit/>
            </a:bodyPr>
            <a:lstStyle/>
            <a:p>
              <a:pPr algn="just"/>
              <a:r>
                <a:rPr lang="en-US" sz="3200"/>
                <a:t>Một chiếc khung sắt dạng khối hộp chữ nhật có các cạnh được sơn màu như hình vẽ.</a:t>
              </a:r>
            </a:p>
          </p:txBody>
        </p:sp>
      </p:grpSp>
      <p:sp>
        <p:nvSpPr>
          <p:cNvPr id="10" name="TextBox 9">
            <a:extLst>
              <a:ext uri="{FF2B5EF4-FFF2-40B4-BE49-F238E27FC236}">
                <a16:creationId xmlns:a16="http://schemas.microsoft.com/office/drawing/2014/main" id="{47432D9D-AEC9-EC9F-56A2-DEEDDE753EAB}"/>
              </a:ext>
            </a:extLst>
          </p:cNvPr>
          <p:cNvSpPr txBox="1"/>
          <p:nvPr/>
        </p:nvSpPr>
        <p:spPr>
          <a:xfrm>
            <a:off x="790575" y="3918753"/>
            <a:ext cx="11241004" cy="2062103"/>
          </a:xfrm>
          <a:prstGeom prst="rect">
            <a:avLst/>
          </a:prstGeom>
          <a:noFill/>
        </p:spPr>
        <p:txBody>
          <a:bodyPr wrap="square" rtlCol="0">
            <a:spAutoFit/>
          </a:bodyPr>
          <a:lstStyle/>
          <a:p>
            <a:pPr algn="just"/>
            <a:r>
              <a:rPr lang="en-US" sz="3200"/>
              <a:t>b) Chọn câu trả lời đúng.</a:t>
            </a:r>
          </a:p>
          <a:p>
            <a:pPr algn="just"/>
            <a:r>
              <a:rPr lang="en-US" sz="3200"/>
              <a:t>Người ta lắp một tấm gỗ vừa khít vào mặt trước của chiếc khung sắt đó. Miếng gỗ cần lắp có dạng hình gì?</a:t>
            </a:r>
          </a:p>
          <a:p>
            <a:pPr algn="just"/>
            <a:r>
              <a:rPr lang="en-US" sz="3200"/>
              <a:t>A. Hình tròn	    B. Hình tam giác		C. Hình chữ nhật</a:t>
            </a:r>
          </a:p>
        </p:txBody>
      </p:sp>
      <p:pic>
        <p:nvPicPr>
          <p:cNvPr id="8" name="Picture 7">
            <a:extLst>
              <a:ext uri="{FF2B5EF4-FFF2-40B4-BE49-F238E27FC236}">
                <a16:creationId xmlns:a16="http://schemas.microsoft.com/office/drawing/2014/main" id="{80958501-ACF4-EA70-430D-739AC625751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3686" t="24720" r="26265" b="51818"/>
          <a:stretch/>
        </p:blipFill>
        <p:spPr>
          <a:xfrm>
            <a:off x="4368405" y="1253847"/>
            <a:ext cx="4082753" cy="2686023"/>
          </a:xfrm>
          <a:prstGeom prst="rect">
            <a:avLst/>
          </a:prstGeom>
        </p:spPr>
      </p:pic>
      <p:sp>
        <p:nvSpPr>
          <p:cNvPr id="9" name="Rectangle 8">
            <a:extLst>
              <a:ext uri="{FF2B5EF4-FFF2-40B4-BE49-F238E27FC236}">
                <a16:creationId xmlns:a16="http://schemas.microsoft.com/office/drawing/2014/main" id="{284756F1-95A6-51A2-E507-2A575424B8EB}"/>
              </a:ext>
            </a:extLst>
          </p:cNvPr>
          <p:cNvSpPr/>
          <p:nvPr/>
        </p:nvSpPr>
        <p:spPr>
          <a:xfrm>
            <a:off x="4507831" y="1973178"/>
            <a:ext cx="2468880" cy="1700784"/>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a:solidFill>
                  <a:srgbClr val="000000"/>
                </a:solidFill>
              </a:rPr>
              <a:t>Mặt trước</a:t>
            </a:r>
          </a:p>
        </p:txBody>
      </p:sp>
      <p:sp>
        <p:nvSpPr>
          <p:cNvPr id="11" name="Oval 10">
            <a:extLst>
              <a:ext uri="{FF2B5EF4-FFF2-40B4-BE49-F238E27FC236}">
                <a16:creationId xmlns:a16="http://schemas.microsoft.com/office/drawing/2014/main" id="{9648F8A1-0853-4616-D2EC-3CE76098F947}"/>
              </a:ext>
            </a:extLst>
          </p:cNvPr>
          <p:cNvSpPr/>
          <p:nvPr/>
        </p:nvSpPr>
        <p:spPr>
          <a:xfrm>
            <a:off x="8037094" y="5436736"/>
            <a:ext cx="640080" cy="5486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2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285248" y="0"/>
            <a:ext cx="11414878" cy="2977396"/>
            <a:chOff x="922220" y="518160"/>
            <a:chExt cx="11414878" cy="2977396"/>
          </a:xfrm>
        </p:grpSpPr>
        <p:grpSp>
          <p:nvGrpSpPr>
            <p:cNvPr id="4" name="Group 3">
              <a:extLst>
                <a:ext uri="{FF2B5EF4-FFF2-40B4-BE49-F238E27FC236}">
                  <a16:creationId xmlns:a16="http://schemas.microsoft.com/office/drawing/2014/main" id="{A8B4A2D1-2AC5-C0B7-AF0C-CD71495B74E1}"/>
                </a:ext>
              </a:extLst>
            </p:cNvPr>
            <p:cNvGrpSpPr/>
            <p:nvPr/>
          </p:nvGrpSpPr>
          <p:grpSpPr>
            <a:xfrm>
              <a:off x="922220" y="518160"/>
              <a:ext cx="914400" cy="914400"/>
              <a:chOff x="73172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a:p>
            </p:txBody>
          </p:sp>
          <p:sp>
            <p:nvSpPr>
              <p:cNvPr id="2" name="Oval 1">
                <a:extLst>
                  <a:ext uri="{FF2B5EF4-FFF2-40B4-BE49-F238E27FC236}">
                    <a16:creationId xmlns:a16="http://schemas.microsoft.com/office/drawing/2014/main" id="{2FBA87B1-52A8-33BD-3337-B9277C3C2AAD}"/>
                  </a:ext>
                </a:extLst>
              </p:cNvPr>
              <p:cNvSpPr/>
              <p:nvPr/>
            </p:nvSpPr>
            <p:spPr>
              <a:xfrm>
                <a:off x="73172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80688" cy="2800767"/>
            </a:xfrm>
            <a:prstGeom prst="rect">
              <a:avLst/>
            </a:prstGeom>
            <a:noFill/>
          </p:spPr>
          <p:txBody>
            <a:bodyPr wrap="square" rtlCol="0">
              <a:spAutoFit/>
            </a:bodyPr>
            <a:lstStyle/>
            <a:p>
              <a:pPr algn="just"/>
              <a:r>
                <a:rPr lang="en-US" sz="4400"/>
                <a:t>Ở gần mỗi đỉnh của một chiếc hộp gỗ dạng khối lập phương, bác Hà chạm ba bông hoa (như hình vẽ). Bác Hà đã chạm tất cả        bông hoa lên khối gỗ.</a:t>
              </a:r>
            </a:p>
          </p:txBody>
        </p:sp>
      </p:grpSp>
      <p:pic>
        <p:nvPicPr>
          <p:cNvPr id="12" name="Picture 11">
            <a:extLst>
              <a:ext uri="{FF2B5EF4-FFF2-40B4-BE49-F238E27FC236}">
                <a16:creationId xmlns:a16="http://schemas.microsoft.com/office/drawing/2014/main" id="{FDEDDF1E-E30A-ACF4-3B7F-CB0C906C6C4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bright="20000"/>
                    </a14:imgEffect>
                  </a14:imgLayer>
                </a14:imgProps>
              </a:ext>
            </a:extLst>
          </a:blip>
          <a:srcRect l="58434" t="43394" r="29299" b="33754"/>
          <a:stretch/>
        </p:blipFill>
        <p:spPr>
          <a:xfrm>
            <a:off x="8163522" y="2929981"/>
            <a:ext cx="3536604" cy="3703974"/>
          </a:xfrm>
          <a:prstGeom prst="rect">
            <a:avLst/>
          </a:prstGeom>
        </p:spPr>
      </p:pic>
      <p:sp>
        <p:nvSpPr>
          <p:cNvPr id="13" name="Rectangle: Rounded Corners 12">
            <a:extLst>
              <a:ext uri="{FF2B5EF4-FFF2-40B4-BE49-F238E27FC236}">
                <a16:creationId xmlns:a16="http://schemas.microsoft.com/office/drawing/2014/main" id="{BCD643F7-A68E-7942-B6FC-FFEF5E295663}"/>
              </a:ext>
            </a:extLst>
          </p:cNvPr>
          <p:cNvSpPr/>
          <p:nvPr/>
        </p:nvSpPr>
        <p:spPr>
          <a:xfrm>
            <a:off x="2727158" y="2231439"/>
            <a:ext cx="914400" cy="91440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24</a:t>
            </a:r>
          </a:p>
        </p:txBody>
      </p:sp>
      <p:sp>
        <p:nvSpPr>
          <p:cNvPr id="14" name="Rectangle: Rounded Corners 13">
            <a:extLst>
              <a:ext uri="{FF2B5EF4-FFF2-40B4-BE49-F238E27FC236}">
                <a16:creationId xmlns:a16="http://schemas.microsoft.com/office/drawing/2014/main" id="{29E7C3F7-B3F9-E68B-C108-5A9E018B7EA3}"/>
              </a:ext>
            </a:extLst>
          </p:cNvPr>
          <p:cNvSpPr/>
          <p:nvPr/>
        </p:nvSpPr>
        <p:spPr>
          <a:xfrm>
            <a:off x="2813785" y="2311649"/>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6" name="TextBox 15">
            <a:extLst>
              <a:ext uri="{FF2B5EF4-FFF2-40B4-BE49-F238E27FC236}">
                <a16:creationId xmlns:a16="http://schemas.microsoft.com/office/drawing/2014/main" id="{E5CE6B93-9EA2-73C7-0FC4-64B909FEAE48}"/>
              </a:ext>
            </a:extLst>
          </p:cNvPr>
          <p:cNvSpPr txBox="1"/>
          <p:nvPr/>
        </p:nvSpPr>
        <p:spPr>
          <a:xfrm>
            <a:off x="1027998" y="3880605"/>
            <a:ext cx="7302668" cy="3046988"/>
          </a:xfrm>
          <a:prstGeom prst="rect">
            <a:avLst/>
          </a:prstGeom>
          <a:noFill/>
        </p:spPr>
        <p:txBody>
          <a:bodyPr wrap="square" rtlCol="0">
            <a:spAutoFit/>
          </a:bodyPr>
          <a:lstStyle/>
          <a:p>
            <a:pPr algn="just"/>
            <a:r>
              <a:rPr lang="en-US" sz="3200"/>
              <a:t>(Mỗi đỉnh có 3 bông hoa, có tất cả 8 đỉnh nên ta có thể nhẩm:</a:t>
            </a:r>
          </a:p>
          <a:p>
            <a:pPr algn="just"/>
            <a:r>
              <a:rPr lang="en-US" sz="3200"/>
              <a:t>3 x 8 = 24 bông hoa</a:t>
            </a:r>
          </a:p>
          <a:p>
            <a:pPr algn="just"/>
            <a:r>
              <a:rPr lang="en-US" sz="3200"/>
              <a:t>Hoặc mỗi mặt có 4 bông hoa. Tất cả có 6 mặt nên ta lấy 4 x 6 = 24 bông hoa)</a:t>
            </a:r>
          </a:p>
          <a:p>
            <a:pPr algn="just"/>
            <a:endParaRPr lang="en-US" sz="3200"/>
          </a:p>
        </p:txBody>
      </p:sp>
    </p:spTree>
    <p:extLst>
      <p:ext uri="{BB962C8B-B14F-4D97-AF65-F5344CB8AC3E}">
        <p14:creationId xmlns:p14="http://schemas.microsoft.com/office/powerpoint/2010/main" val="8487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7764" y="1154995"/>
            <a:ext cx="12004064" cy="2274005"/>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177342" y="3688059"/>
            <a:ext cx="3807154" cy="2379220"/>
          </a:xfrm>
          <a:prstGeom prst="rect">
            <a:avLst/>
          </a:prstGeom>
        </p:spPr>
      </p:pic>
    </p:spTree>
    <p:extLst>
      <p:ext uri="{BB962C8B-B14F-4D97-AF65-F5344CB8AC3E}">
        <p14:creationId xmlns:p14="http://schemas.microsoft.com/office/powerpoint/2010/main" val="2007587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900+ Nghệ nhân Chạm khắc gỗ mỹ nghệ ĐỖ Cường ý tưởng trong 2022 | chạm khắc  gỗ, nghệ nhân, khắc gỗ">
            <a:extLst>
              <a:ext uri="{FF2B5EF4-FFF2-40B4-BE49-F238E27FC236}">
                <a16:creationId xmlns:a16="http://schemas.microsoft.com/office/drawing/2014/main" id="{137A7585-4E40-8615-EA5C-D6EAFA9AB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 tiết - Cổng thông tin điện tử tỉnh Bắc Ninh">
            <a:extLst>
              <a:ext uri="{FF2B5EF4-FFF2-40B4-BE49-F238E27FC236}">
                <a16:creationId xmlns:a16="http://schemas.microsoft.com/office/drawing/2014/main" id="{86D176ED-719B-F47A-81E9-C5D0E3831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2486025"/>
            <a:ext cx="7016750"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9685FA-3880-D194-7D69-47B274AFFBFE}"/>
              </a:ext>
            </a:extLst>
          </p:cNvPr>
          <p:cNvSpPr txBox="1"/>
          <p:nvPr/>
        </p:nvSpPr>
        <p:spPr>
          <a:xfrm>
            <a:off x="5403181" y="735181"/>
            <a:ext cx="7302668" cy="1015663"/>
          </a:xfrm>
          <a:prstGeom prst="rect">
            <a:avLst/>
          </a:prstGeom>
          <a:noFill/>
        </p:spPr>
        <p:txBody>
          <a:bodyPr wrap="square" rtlCol="0">
            <a:spAutoFit/>
          </a:bodyPr>
          <a:lstStyle/>
          <a:p>
            <a:pPr algn="just"/>
            <a:r>
              <a:rPr lang="en-US" sz="6000"/>
              <a:t>Chạm – trổ trên gỗ</a:t>
            </a:r>
          </a:p>
        </p:txBody>
      </p:sp>
    </p:spTree>
    <p:extLst>
      <p:ext uri="{BB962C8B-B14F-4D97-AF65-F5344CB8AC3E}">
        <p14:creationId xmlns:p14="http://schemas.microsoft.com/office/powerpoint/2010/main" val="300407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7B53D8-CA15-71E7-B6C0-F6E4CA722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75" b="67229" l="8114" r="16184">
                        <a14:foregroundMark x1="11447" y1="62480" x2="12895" y2="62262"/>
                        <a14:foregroundMark x1="10439" y1="61793" x2="12193" y2="61325"/>
                        <a14:foregroundMark x1="12588" y1="61481" x2="13246" y2="61699"/>
                        <a14:foregroundMark x1="12105" y1="61450" x2="13202" y2="61606"/>
                        <a14:foregroundMark x1="13246" y1="61543" x2="13684" y2="62543"/>
                      </a14:backgroundRemoval>
                    </a14:imgEffect>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8531" t="60854" r="83823" b="32030"/>
          <a:stretch/>
        </p:blipFill>
        <p:spPr>
          <a:xfrm>
            <a:off x="513192" y="1175589"/>
            <a:ext cx="2162629" cy="2825615"/>
          </a:xfrm>
          <a:prstGeom prst="rect">
            <a:avLst/>
          </a:prstGeom>
        </p:spPr>
      </p:pic>
      <p:sp>
        <p:nvSpPr>
          <p:cNvPr id="4" name="TextBox 3">
            <a:extLst>
              <a:ext uri="{FF2B5EF4-FFF2-40B4-BE49-F238E27FC236}">
                <a16:creationId xmlns:a16="http://schemas.microsoft.com/office/drawing/2014/main" id="{75A9A134-F85F-31C5-26D0-2C100EBB073A}"/>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9" name="Picture 8">
            <a:extLst>
              <a:ext uri="{FF2B5EF4-FFF2-40B4-BE49-F238E27FC236}">
                <a16:creationId xmlns:a16="http://schemas.microsoft.com/office/drawing/2014/main" id="{64C2DB38-F5DF-511E-4952-0E28F7A17CEC}"/>
              </a:ext>
            </a:extLst>
          </p:cNvPr>
          <p:cNvPicPr>
            <a:picLocks noChangeAspect="1"/>
          </p:cNvPicPr>
          <p:nvPr/>
        </p:nvPicPr>
        <p:blipFill>
          <a:blip r:embed="rId6"/>
          <a:stretch>
            <a:fillRect/>
          </a:stretch>
        </p:blipFill>
        <p:spPr>
          <a:xfrm>
            <a:off x="77764" y="2291997"/>
            <a:ext cx="12004064" cy="2274005"/>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idx="4294967295"/>
          </p:nvPr>
        </p:nvSpPr>
        <p:spPr>
          <a:xfrm>
            <a:off x="3300413" y="5942013"/>
            <a:ext cx="5856288" cy="720725"/>
          </a:xfrm>
        </p:spPr>
        <p:txBody>
          <a:bodyPr/>
          <a:lstStyle/>
          <a:p>
            <a:r>
              <a:rPr lang="en-US" sz="4400">
                <a:solidFill>
                  <a:srgbClr val="0070C0"/>
                </a:solidFill>
              </a:rPr>
              <a:t>Trang 64</a:t>
            </a:r>
          </a:p>
        </p:txBody>
      </p:sp>
    </p:spTree>
    <p:extLst>
      <p:ext uri="{BB962C8B-B14F-4D97-AF65-F5344CB8AC3E}">
        <p14:creationId xmlns:p14="http://schemas.microsoft.com/office/powerpoint/2010/main" val="396081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46345"/>
            <a:chOff x="842010" y="518160"/>
            <a:chExt cx="11909622" cy="1946345"/>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08160"/>
            </a:xfrm>
            <a:prstGeom prst="rect">
              <a:avLst/>
            </a:prstGeom>
            <a:noFill/>
          </p:spPr>
          <p:txBody>
            <a:bodyPr wrap="square" rtlCol="0">
              <a:spAutoFit/>
            </a:bodyPr>
            <a:lstStyle/>
            <a:p>
              <a:pPr algn="just"/>
              <a:r>
                <a:rPr lang="en-US" sz="3500"/>
                <a:t>Con kiến bò theo đường màu cam trên chiếc khung nhôm dạng khối hộp chữ nhật để đến chỗ hạt gạo (như hình vẽ). Hỏi con kiến cần bò qua mấy cạnh?</a:t>
              </a:r>
            </a:p>
          </p:txBody>
        </p:sp>
      </p:grpSp>
      <p:sp>
        <p:nvSpPr>
          <p:cNvPr id="8" name="Cube 7">
            <a:extLst>
              <a:ext uri="{FF2B5EF4-FFF2-40B4-BE49-F238E27FC236}">
                <a16:creationId xmlns:a16="http://schemas.microsoft.com/office/drawing/2014/main" id="{97394B05-2703-323F-1F97-D6DBB61F6E08}"/>
              </a:ext>
            </a:extLst>
          </p:cNvPr>
          <p:cNvSpPr/>
          <p:nvPr/>
        </p:nvSpPr>
        <p:spPr>
          <a:xfrm>
            <a:off x="5816224" y="2899611"/>
            <a:ext cx="4691355" cy="3144252"/>
          </a:xfrm>
          <a:prstGeom prst="cub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CC25C31-D4E1-41BE-8681-9DE22368962F}"/>
              </a:ext>
            </a:extLst>
          </p:cNvPr>
          <p:cNvCxnSpPr/>
          <p:nvPr/>
        </p:nvCxnSpPr>
        <p:spPr>
          <a:xfrm>
            <a:off x="5791200" y="6047873"/>
            <a:ext cx="3898232" cy="0"/>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B803E3-E6BA-5C5D-A838-4B5965969B28}"/>
              </a:ext>
            </a:extLst>
          </p:cNvPr>
          <p:cNvCxnSpPr>
            <a:cxnSpLocks/>
          </p:cNvCxnSpPr>
          <p:nvPr/>
        </p:nvCxnSpPr>
        <p:spPr>
          <a:xfrm flipV="1">
            <a:off x="9690393" y="5245768"/>
            <a:ext cx="817186" cy="806116"/>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8F5A8B-A2E7-A115-4082-1E5B4F0872B7}"/>
              </a:ext>
            </a:extLst>
          </p:cNvPr>
          <p:cNvCxnSpPr>
            <a:cxnSpLocks/>
          </p:cNvCxnSpPr>
          <p:nvPr/>
        </p:nvCxnSpPr>
        <p:spPr>
          <a:xfrm flipV="1">
            <a:off x="10507579" y="2891590"/>
            <a:ext cx="0" cy="2354178"/>
          </a:xfrm>
          <a:prstGeom prst="line">
            <a:avLst/>
          </a:prstGeom>
          <a:ln w="76200">
            <a:solidFill>
              <a:srgbClr val="FF9933"/>
            </a:solidFill>
          </a:ln>
        </p:spPr>
        <p:style>
          <a:lnRef idx="1">
            <a:schemeClr val="accent1"/>
          </a:lnRef>
          <a:fillRef idx="0">
            <a:schemeClr val="accent1"/>
          </a:fillRef>
          <a:effectRef idx="0">
            <a:schemeClr val="accent1"/>
          </a:effectRef>
          <a:fontRef idx="minor">
            <a:schemeClr val="tx1"/>
          </a:fontRef>
        </p:style>
      </p:cxnSp>
      <p:pic>
        <p:nvPicPr>
          <p:cNvPr id="2050" name="Picture 2" descr="Ant Smiling Cartoon Orange PNG | Picpng">
            <a:extLst>
              <a:ext uri="{FF2B5EF4-FFF2-40B4-BE49-F238E27FC236}">
                <a16:creationId xmlns:a16="http://schemas.microsoft.com/office/drawing/2014/main" id="{83D9C5A2-61AE-8324-8C07-97C6C988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03993" y="5628051"/>
            <a:ext cx="1411705" cy="70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1C564FF-8CB9-8793-C402-DBAB813DCAB1}"/>
              </a:ext>
            </a:extLst>
          </p:cNvPr>
          <p:cNvPicPr>
            <a:picLocks noChangeAspect="1"/>
          </p:cNvPicPr>
          <p:nvPr/>
        </p:nvPicPr>
        <p:blipFill>
          <a:blip r:embed="rId5"/>
          <a:stretch>
            <a:fillRect/>
          </a:stretch>
        </p:blipFill>
        <p:spPr>
          <a:xfrm>
            <a:off x="9857161" y="2386220"/>
            <a:ext cx="1300835" cy="624839"/>
          </a:xfrm>
          <a:prstGeom prst="rect">
            <a:avLst/>
          </a:prstGeom>
        </p:spPr>
      </p:pic>
      <p:sp>
        <p:nvSpPr>
          <p:cNvPr id="24" name="TextBox 23">
            <a:extLst>
              <a:ext uri="{FF2B5EF4-FFF2-40B4-BE49-F238E27FC236}">
                <a16:creationId xmlns:a16="http://schemas.microsoft.com/office/drawing/2014/main" id="{26628ACF-5372-096E-37BE-0AFDC40970FE}"/>
              </a:ext>
            </a:extLst>
          </p:cNvPr>
          <p:cNvSpPr txBox="1"/>
          <p:nvPr/>
        </p:nvSpPr>
        <p:spPr>
          <a:xfrm>
            <a:off x="1033920" y="2891590"/>
            <a:ext cx="4318836" cy="1323439"/>
          </a:xfrm>
          <a:prstGeom prst="rect">
            <a:avLst/>
          </a:prstGeom>
          <a:noFill/>
        </p:spPr>
        <p:txBody>
          <a:bodyPr wrap="square" rtlCol="0">
            <a:spAutoFit/>
          </a:bodyPr>
          <a:lstStyle/>
          <a:p>
            <a:pPr algn="just"/>
            <a:r>
              <a:rPr lang="en-US" sz="4000"/>
              <a:t>Con kiến cần bò qua </a:t>
            </a:r>
            <a:r>
              <a:rPr lang="en-US" sz="4000">
                <a:solidFill>
                  <a:srgbClr val="FF0000"/>
                </a:solidFill>
              </a:rPr>
              <a:t>3</a:t>
            </a:r>
            <a:r>
              <a:rPr lang="en-US" sz="4000"/>
              <a:t> cạnh.</a:t>
            </a:r>
          </a:p>
        </p:txBody>
      </p:sp>
    </p:spTree>
    <p:extLst>
      <p:ext uri="{BB962C8B-B14F-4D97-AF65-F5344CB8AC3E}">
        <p14:creationId xmlns:p14="http://schemas.microsoft.com/office/powerpoint/2010/main" val="2222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997 0.0331 L 0.39173 0.03565 L 0.46561 -0.09074 L 0.46417 -0.4368 " pathEditMode="relative" ptsTypes="AAAA">
                                      <p:cBhvr>
                                        <p:cTn id="6" dur="7250" fill="hold"/>
                                        <p:tgtEl>
                                          <p:spTgt spid="205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5B3A1D-F449-1662-A594-5D12BBF9EB3F}"/>
              </a:ext>
            </a:extLst>
          </p:cNvPr>
          <p:cNvGrpSpPr/>
          <p:nvPr/>
        </p:nvGrpSpPr>
        <p:grpSpPr>
          <a:xfrm>
            <a:off x="119520" y="153564"/>
            <a:ext cx="11909622" cy="1992511"/>
            <a:chOff x="842010" y="518160"/>
            <a:chExt cx="11909622" cy="1992511"/>
          </a:xfrm>
        </p:grpSpPr>
        <p:grpSp>
          <p:nvGrpSpPr>
            <p:cNvPr id="4" name="Group 3">
              <a:extLst>
                <a:ext uri="{FF2B5EF4-FFF2-40B4-BE49-F238E27FC236}">
                  <a16:creationId xmlns:a16="http://schemas.microsoft.com/office/drawing/2014/main" id="{F4EBEA8B-99A6-D283-CC2A-1A56ACFCB91D}"/>
                </a:ext>
              </a:extLst>
            </p:cNvPr>
            <p:cNvGrpSpPr/>
            <p:nvPr/>
          </p:nvGrpSpPr>
          <p:grpSpPr>
            <a:xfrm>
              <a:off x="842010" y="518160"/>
              <a:ext cx="914400" cy="914400"/>
              <a:chOff x="651510" y="2423160"/>
              <a:chExt cx="914400" cy="914400"/>
            </a:xfrm>
          </p:grpSpPr>
          <p:sp>
            <p:nvSpPr>
              <p:cNvPr id="6" name="Oval 5">
                <a:extLst>
                  <a:ext uri="{FF2B5EF4-FFF2-40B4-BE49-F238E27FC236}">
                    <a16:creationId xmlns:a16="http://schemas.microsoft.com/office/drawing/2014/main" id="{39DC67B3-12EE-82C9-C99E-EFDBD46A57D9}"/>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C3CA0C-C22E-202C-09BE-75F1133C2479}"/>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E09A78-CE1E-E50D-D1AC-55E78D8A3918}"/>
                </a:ext>
              </a:extLst>
            </p:cNvPr>
            <p:cNvSpPr txBox="1"/>
            <p:nvPr/>
          </p:nvSpPr>
          <p:spPr>
            <a:xfrm>
              <a:off x="1661814" y="756345"/>
              <a:ext cx="11089818" cy="1754326"/>
            </a:xfrm>
            <a:prstGeom prst="rect">
              <a:avLst/>
            </a:prstGeom>
            <a:noFill/>
          </p:spPr>
          <p:txBody>
            <a:bodyPr wrap="square" rtlCol="0">
              <a:spAutoFit/>
            </a:bodyPr>
            <a:lstStyle/>
            <a:p>
              <a:pPr algn="just"/>
              <a:r>
                <a:rPr lang="en-US" sz="3600"/>
                <a:t>Chú Ba làm những chiếc đèn lồng có dạng khối lập phương. Mỗi cạnh dùng một nan tre, mỗi mặt dán một tờ giấy màu. </a:t>
              </a:r>
            </a:p>
          </p:txBody>
        </p:sp>
      </p:grpSp>
      <p:sp>
        <p:nvSpPr>
          <p:cNvPr id="24" name="TextBox 23">
            <a:extLst>
              <a:ext uri="{FF2B5EF4-FFF2-40B4-BE49-F238E27FC236}">
                <a16:creationId xmlns:a16="http://schemas.microsoft.com/office/drawing/2014/main" id="{26628ACF-5372-096E-37BE-0AFDC40970FE}"/>
              </a:ext>
            </a:extLst>
          </p:cNvPr>
          <p:cNvSpPr txBox="1"/>
          <p:nvPr/>
        </p:nvSpPr>
        <p:spPr>
          <a:xfrm>
            <a:off x="1033920" y="2384260"/>
            <a:ext cx="5399718" cy="1200329"/>
          </a:xfrm>
          <a:prstGeom prst="rect">
            <a:avLst/>
          </a:prstGeom>
          <a:noFill/>
        </p:spPr>
        <p:txBody>
          <a:bodyPr wrap="square" rtlCol="0">
            <a:spAutoFit/>
          </a:bodyPr>
          <a:lstStyle/>
          <a:p>
            <a:pPr algn="just"/>
            <a:r>
              <a:rPr lang="en-US" sz="3600"/>
              <a:t>a) Mỗi chiếc đèn lồng cần dùng        nan tre.</a:t>
            </a:r>
          </a:p>
        </p:txBody>
      </p:sp>
      <p:pic>
        <p:nvPicPr>
          <p:cNvPr id="9" name="Picture 8">
            <a:extLst>
              <a:ext uri="{FF2B5EF4-FFF2-40B4-BE49-F238E27FC236}">
                <a16:creationId xmlns:a16="http://schemas.microsoft.com/office/drawing/2014/main" id="{EB481BFA-66F0-EF19-4E75-9C81EBCEA3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49596" t="53103" r="27311" b="27653"/>
          <a:stretch/>
        </p:blipFill>
        <p:spPr>
          <a:xfrm>
            <a:off x="6433638" y="2412050"/>
            <a:ext cx="5595504" cy="2621712"/>
          </a:xfrm>
          <a:prstGeom prst="rect">
            <a:avLst/>
          </a:prstGeom>
        </p:spPr>
      </p:pic>
      <p:sp>
        <p:nvSpPr>
          <p:cNvPr id="10" name="TextBox 9">
            <a:extLst>
              <a:ext uri="{FF2B5EF4-FFF2-40B4-BE49-F238E27FC236}">
                <a16:creationId xmlns:a16="http://schemas.microsoft.com/office/drawing/2014/main" id="{DBA892D4-5459-B872-0C04-A62F1C1261C1}"/>
              </a:ext>
            </a:extLst>
          </p:cNvPr>
          <p:cNvSpPr txBox="1"/>
          <p:nvPr/>
        </p:nvSpPr>
        <p:spPr>
          <a:xfrm>
            <a:off x="1033920" y="3850564"/>
            <a:ext cx="5399718" cy="1754326"/>
          </a:xfrm>
          <a:prstGeom prst="rect">
            <a:avLst/>
          </a:prstGeom>
          <a:noFill/>
        </p:spPr>
        <p:txBody>
          <a:bodyPr wrap="square" rtlCol="0">
            <a:spAutoFit/>
          </a:bodyPr>
          <a:lstStyle/>
          <a:p>
            <a:pPr algn="just"/>
            <a:r>
              <a:rPr lang="en-US" sz="3600"/>
              <a:t>b) 5 chiếc đèn lồng như vậy cần dùng        tờ giấy màu.</a:t>
            </a:r>
          </a:p>
        </p:txBody>
      </p:sp>
      <p:sp>
        <p:nvSpPr>
          <p:cNvPr id="11" name="Rectangle: Rounded Corners 10">
            <a:extLst>
              <a:ext uri="{FF2B5EF4-FFF2-40B4-BE49-F238E27FC236}">
                <a16:creationId xmlns:a16="http://schemas.microsoft.com/office/drawing/2014/main" id="{E54F52DC-04CE-93E4-2FA0-5980A422DF9A}"/>
              </a:ext>
            </a:extLst>
          </p:cNvPr>
          <p:cNvSpPr/>
          <p:nvPr/>
        </p:nvSpPr>
        <p:spPr>
          <a:xfrm>
            <a:off x="2282818" y="2943497"/>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12</a:t>
            </a:r>
          </a:p>
        </p:txBody>
      </p:sp>
      <p:sp>
        <p:nvSpPr>
          <p:cNvPr id="13" name="Rectangle: Rounded Corners 12">
            <a:extLst>
              <a:ext uri="{FF2B5EF4-FFF2-40B4-BE49-F238E27FC236}">
                <a16:creationId xmlns:a16="http://schemas.microsoft.com/office/drawing/2014/main" id="{53CC5B12-F125-7641-1033-CFBBF6AF9F17}"/>
              </a:ext>
            </a:extLst>
          </p:cNvPr>
          <p:cNvSpPr/>
          <p:nvPr/>
        </p:nvSpPr>
        <p:spPr>
          <a:xfrm>
            <a:off x="2374258" y="3034937"/>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
        <p:nvSpPr>
          <p:cNvPr id="14" name="Rectangle: Rounded Corners 13">
            <a:extLst>
              <a:ext uri="{FF2B5EF4-FFF2-40B4-BE49-F238E27FC236}">
                <a16:creationId xmlns:a16="http://schemas.microsoft.com/office/drawing/2014/main" id="{9C862D5E-9416-73A5-824E-8871298184F5}"/>
              </a:ext>
            </a:extLst>
          </p:cNvPr>
          <p:cNvSpPr/>
          <p:nvPr/>
        </p:nvSpPr>
        <p:spPr>
          <a:xfrm>
            <a:off x="4040594" y="4403328"/>
            <a:ext cx="731520" cy="731520"/>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30</a:t>
            </a:r>
          </a:p>
        </p:txBody>
      </p:sp>
      <p:sp>
        <p:nvSpPr>
          <p:cNvPr id="16" name="Rectangle: Rounded Corners 15">
            <a:extLst>
              <a:ext uri="{FF2B5EF4-FFF2-40B4-BE49-F238E27FC236}">
                <a16:creationId xmlns:a16="http://schemas.microsoft.com/office/drawing/2014/main" id="{E081A065-6B4B-958E-B6F8-0215490A3EF5}"/>
              </a:ext>
            </a:extLst>
          </p:cNvPr>
          <p:cNvSpPr/>
          <p:nvPr/>
        </p:nvSpPr>
        <p:spPr>
          <a:xfrm>
            <a:off x="4132034" y="4494768"/>
            <a:ext cx="548640" cy="548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a:t>
            </a:r>
          </a:p>
        </p:txBody>
      </p:sp>
    </p:spTree>
    <p:extLst>
      <p:ext uri="{BB962C8B-B14F-4D97-AF65-F5344CB8AC3E}">
        <p14:creationId xmlns:p14="http://schemas.microsoft.com/office/powerpoint/2010/main" val="7406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BA094-FBD0-875C-F1CB-5F361A36D759}"/>
              </a:ext>
            </a:extLst>
          </p:cNvPr>
          <p:cNvPicPr>
            <a:picLocks noChangeAspect="1"/>
          </p:cNvPicPr>
          <p:nvPr/>
        </p:nvPicPr>
        <p:blipFill>
          <a:blip r:embed="rId4"/>
          <a:stretch>
            <a:fillRect/>
          </a:stretch>
        </p:blipFill>
        <p:spPr>
          <a:xfrm>
            <a:off x="-633997" y="884903"/>
            <a:ext cx="13429831" cy="2544097"/>
          </a:xfrm>
          <a:prstGeom prst="rect">
            <a:avLst/>
          </a:prstGeom>
        </p:spPr>
      </p:pic>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0901" t="21686" r="17029" b="22128"/>
          <a:stretch/>
        </p:blipFill>
        <p:spPr>
          <a:xfrm>
            <a:off x="3103412" y="3429000"/>
            <a:ext cx="6111664" cy="3244646"/>
          </a:xfrm>
          <a:prstGeom prst="ellipse">
            <a:avLst/>
          </a:prstGeom>
        </p:spPr>
      </p:pic>
    </p:spTree>
    <p:extLst>
      <p:ext uri="{BB962C8B-B14F-4D97-AF65-F5344CB8AC3E}">
        <p14:creationId xmlns:p14="http://schemas.microsoft.com/office/powerpoint/2010/main" val="2251088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1936366" y="346264"/>
            <a:ext cx="8289105" cy="2015936"/>
          </a:xfrm>
          <a:prstGeom prst="rect">
            <a:avLst/>
          </a:prstGeom>
          <a:solidFill>
            <a:schemeClr val="bg1"/>
          </a:solidFill>
          <a:ln w="57150">
            <a:noFill/>
          </a:ln>
        </p:spPr>
        <p:txBody>
          <a:bodyPr wrap="square" rtlCol="0">
            <a:spAutoFit/>
          </a:bodyPr>
          <a:lstStyle/>
          <a:p>
            <a:pPr algn="ctr">
              <a:spcBef>
                <a:spcPts val="600"/>
              </a:spcBef>
            </a:pPr>
            <a:r>
              <a:rPr lang="en-US" sz="6000">
                <a:solidFill>
                  <a:srgbClr val="002060"/>
                </a:solidFill>
                <a:latin typeface="Arial" pitchFamily="34" charset="0"/>
                <a:ea typeface="Kids" pitchFamily="2" charset="0"/>
                <a:cs typeface="Arial" pitchFamily="34" charset="0"/>
              </a:rPr>
              <a:t>KHỞI ĐỘNG</a:t>
            </a:r>
          </a:p>
          <a:p>
            <a:pPr algn="ctr">
              <a:spcBef>
                <a:spcPts val="600"/>
              </a:spcBef>
            </a:pPr>
            <a:r>
              <a:rPr lang="en-US" sz="6000">
                <a:solidFill>
                  <a:srgbClr val="002060"/>
                </a:solidFill>
                <a:latin typeface="Arial" pitchFamily="34" charset="0"/>
                <a:ea typeface="Kids" pitchFamily="2" charset="0"/>
                <a:cs typeface="Arial" pitchFamily="34" charset="0"/>
              </a:rPr>
              <a:t>LẬT MẢNH GHÉP</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919" y="3230372"/>
            <a:ext cx="9405296" cy="358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113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Sữa tươi ít đường Vinamilk 1lít giá tốt tại Bách hoá XANH">
            <a:extLst>
              <a:ext uri="{FF2B5EF4-FFF2-40B4-BE49-F238E27FC236}">
                <a16:creationId xmlns:a16="http://schemas.microsoft.com/office/drawing/2014/main" id="{111AF28E-9560-42F0-838B-7867B883E6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5" r="25706"/>
          <a:stretch/>
        </p:blipFill>
        <p:spPr bwMode="auto">
          <a:xfrm>
            <a:off x="4598784" y="589756"/>
            <a:ext cx="3447964" cy="556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0270"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 name="Title 1">
            <a:extLst>
              <a:ext uri="{FF2B5EF4-FFF2-40B4-BE49-F238E27FC236}">
                <a16:creationId xmlns:a16="http://schemas.microsoft.com/office/drawing/2014/main" id="{824FEC2B-D041-9547-04B5-3B84A3613E80}"/>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8075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ò chơi xúc xắc Chứng nhiếp ảnh - Đỏ xúc Xắc HD clip png tải về - Miễn phí  trong suốt Xúc Xắc png Tải về.">
            <a:extLst>
              <a:ext uri="{FF2B5EF4-FFF2-40B4-BE49-F238E27FC236}">
                <a16:creationId xmlns:a16="http://schemas.microsoft.com/office/drawing/2014/main" id="{D518D3F2-0A05-46DA-AF0D-D3939769E9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2444" y1="18810" x2="47333" y2="42738"/>
                        <a14:foregroundMark x1="47333" y1="42738" x2="47000" y2="43214"/>
                        <a14:foregroundMark x1="51667" y1="42500" x2="73333" y2="58095"/>
                        <a14:foregroundMark x1="29889" y1="59405" x2="38556" y2="36786"/>
                        <a14:foregroundMark x1="38556" y1="36786" x2="39222" y2="36190"/>
                        <a14:foregroundMark x1="26778" y1="37262" x2="46000" y2="55000"/>
                        <a14:foregroundMark x1="46000" y1="55000" x2="46111" y2="56071"/>
                        <a14:foregroundMark x1="40667" y1="59405" x2="28667" y2="56548"/>
                        <a14:foregroundMark x1="28667" y1="56548" x2="27556" y2="52619"/>
                      </a14:backgroundRemoval>
                    </a14:imgEffect>
                  </a14:imgLayer>
                </a14:imgProps>
              </a:ext>
              <a:ext uri="{28A0092B-C50C-407E-A947-70E740481C1C}">
                <a14:useLocalDpi xmlns:a14="http://schemas.microsoft.com/office/drawing/2010/main" val="0"/>
              </a:ext>
            </a:extLst>
          </a:blip>
          <a:srcRect/>
          <a:stretch>
            <a:fillRect/>
          </a:stretch>
        </p:blipFill>
        <p:spPr bwMode="auto">
          <a:xfrm>
            <a:off x="1611980" y="-457200"/>
            <a:ext cx="9144000" cy="8533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4050556" y="1823716"/>
            <a:ext cx="2133424" cy="1538609"/>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711951" y="1450565"/>
            <a:ext cx="1755503" cy="191176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434573" y="304800"/>
            <a:ext cx="1749407" cy="1929969"/>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697000" y="311517"/>
            <a:ext cx="2133424" cy="154595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525702" y="1823716"/>
            <a:ext cx="2133424" cy="1538609"/>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168047" y="1450565"/>
            <a:ext cx="1755503" cy="19117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909719" y="304800"/>
            <a:ext cx="1749407" cy="1929969"/>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168047" y="304800"/>
            <a:ext cx="2133424" cy="1545953"/>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4050556" y="4874524"/>
            <a:ext cx="2133424" cy="151221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711951" y="4501373"/>
            <a:ext cx="1755503" cy="188536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434573" y="3362325"/>
            <a:ext cx="1749407" cy="1918263"/>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711951" y="3362325"/>
            <a:ext cx="2133424" cy="1534247"/>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525702" y="4874524"/>
            <a:ext cx="2133424" cy="1512215"/>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168047" y="4501373"/>
            <a:ext cx="1755503" cy="1885366"/>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909719" y="3362325"/>
            <a:ext cx="1749407" cy="1918263"/>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168047" y="3362325"/>
            <a:ext cx="2133424" cy="1534247"/>
          </a:xfrm>
          <a:prstGeom prst="rect">
            <a:avLst/>
          </a:prstGeom>
        </p:spPr>
      </p:pic>
      <p:sp>
        <p:nvSpPr>
          <p:cNvPr id="3" name="Title 1">
            <a:extLst>
              <a:ext uri="{FF2B5EF4-FFF2-40B4-BE49-F238E27FC236}">
                <a16:creationId xmlns:a16="http://schemas.microsoft.com/office/drawing/2014/main" id="{3D1C645E-1EE5-0262-A374-0E206C02D36B}"/>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935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F35FA-708E-427C-9C27-D5719B223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744" y="1144451"/>
            <a:ext cx="7144158" cy="476277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62744" y="1517240"/>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88165" y="375768"/>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20" name="Title 1">
            <a:extLst>
              <a:ext uri="{FF2B5EF4-FFF2-40B4-BE49-F238E27FC236}">
                <a16:creationId xmlns:a16="http://schemas.microsoft.com/office/drawing/2014/main" id="{90E53070-FA83-7875-2807-12F0F7DC409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5361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ổng hợp background nước đẹp nhất">
            <a:extLst>
              <a:ext uri="{FF2B5EF4-FFF2-40B4-BE49-F238E27FC236}">
                <a16:creationId xmlns:a16="http://schemas.microsoft.com/office/drawing/2014/main" id="{5CF6A9D2-D7D2-4717-9849-6A13AD7A32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7880" y="1663489"/>
            <a:ext cx="6461919" cy="3634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3901349" y="1890391"/>
            <a:ext cx="2133424" cy="153860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2537598" y="1510737"/>
            <a:ext cx="1755503" cy="1911760"/>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285366" y="371475"/>
            <a:ext cx="1749407" cy="192996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2562744" y="371475"/>
            <a:ext cx="2133424" cy="154595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2355"/>
          <a:stretch/>
        </p:blipFill>
        <p:spPr>
          <a:xfrm>
            <a:off x="7376495" y="1890391"/>
            <a:ext cx="2133424" cy="153860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0390"/>
          <a:stretch/>
        </p:blipFill>
        <p:spPr>
          <a:xfrm>
            <a:off x="6018840" y="1517240"/>
            <a:ext cx="1755503" cy="191176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60512" y="371475"/>
            <a:ext cx="1749407" cy="192996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11936"/>
          <a:stretch/>
        </p:blipFill>
        <p:spPr>
          <a:xfrm>
            <a:off x="6018840" y="371475"/>
            <a:ext cx="2133424" cy="154595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3901349" y="4941199"/>
            <a:ext cx="2133424" cy="1512215"/>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2562744" y="4568048"/>
            <a:ext cx="1755503" cy="1885366"/>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285366" y="3429000"/>
            <a:ext cx="1749407" cy="1918263"/>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2562744" y="3429000"/>
            <a:ext cx="2133424" cy="1534247"/>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3858"/>
          <a:stretch/>
        </p:blipFill>
        <p:spPr>
          <a:xfrm>
            <a:off x="7376495" y="4941199"/>
            <a:ext cx="2133424" cy="1512215"/>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11628"/>
          <a:stretch/>
        </p:blipFill>
        <p:spPr>
          <a:xfrm>
            <a:off x="6018840" y="4568048"/>
            <a:ext cx="1755503" cy="1885366"/>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60512" y="3429000"/>
            <a:ext cx="1749407" cy="1918263"/>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12604"/>
          <a:stretch/>
        </p:blipFill>
        <p:spPr>
          <a:xfrm>
            <a:off x="6018840" y="3429000"/>
            <a:ext cx="2133424" cy="1534247"/>
          </a:xfrm>
          <a:prstGeom prst="rect">
            <a:avLst/>
          </a:prstGeom>
        </p:spPr>
      </p:pic>
      <p:sp>
        <p:nvSpPr>
          <p:cNvPr id="3" name="Title 1">
            <a:extLst>
              <a:ext uri="{FF2B5EF4-FFF2-40B4-BE49-F238E27FC236}">
                <a16:creationId xmlns:a16="http://schemas.microsoft.com/office/drawing/2014/main" id="{B4BC718E-6DCA-6338-9674-4AA6C9D92DB1}"/>
              </a:ext>
            </a:extLst>
          </p:cNvPr>
          <p:cNvSpPr txBox="1">
            <a:spLocks/>
          </p:cNvSpPr>
          <p:nvPr/>
        </p:nvSpPr>
        <p:spPr>
          <a:xfrm>
            <a:off x="237312" y="2720949"/>
            <a:ext cx="213342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a:t>Đoán tên các đồ vật và nói các đồ vật đó có dạng hình gì.</a:t>
            </a:r>
          </a:p>
        </p:txBody>
      </p:sp>
    </p:spTree>
    <p:extLst>
      <p:ext uri="{BB962C8B-B14F-4D97-AF65-F5344CB8AC3E}">
        <p14:creationId xmlns:p14="http://schemas.microsoft.com/office/powerpoint/2010/main" val="254026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7"/>
                                        </p:tgtEl>
                                        <p:attrNameLst>
                                          <p:attrName>ppt_x</p:attrName>
                                        </p:attrNameLst>
                                      </p:cBhvr>
                                      <p:tavLst>
                                        <p:tav tm="0">
                                          <p:val>
                                            <p:strVal val="ppt_x"/>
                                          </p:val>
                                        </p:tav>
                                        <p:tav tm="100000">
                                          <p:val>
                                            <p:strVal val="ppt_x"/>
                                          </p:val>
                                        </p:tav>
                                      </p:tavLst>
                                    </p:anim>
                                    <p:anim calcmode="lin" valueType="num">
                                      <p:cBhvr additive="base">
                                        <p:cTn id="79" dur="500"/>
                                        <p:tgtEl>
                                          <p:spTgt spid="7"/>
                                        </p:tgtEl>
                                        <p:attrNameLst>
                                          <p:attrName>ppt_y</p:attrName>
                                        </p:attrNameLst>
                                      </p:cBhvr>
                                      <p:tavLst>
                                        <p:tav tm="0">
                                          <p:val>
                                            <p:strVal val="ppt_y"/>
                                          </p:val>
                                        </p:tav>
                                        <p:tav tm="100000">
                                          <p:val>
                                            <p:strVal val="1+ppt_h/2"/>
                                          </p:val>
                                        </p:tav>
                                      </p:tavLst>
                                    </p:anim>
                                    <p:set>
                                      <p:cBhvr>
                                        <p:cTn id="8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1"/>
                                        </p:tgtEl>
                                        <p:attrNameLst>
                                          <p:attrName>ppt_x</p:attrName>
                                        </p:attrNameLst>
                                      </p:cBhvr>
                                      <p:tavLst>
                                        <p:tav tm="0">
                                          <p:val>
                                            <p:strVal val="ppt_x"/>
                                          </p:val>
                                        </p:tav>
                                        <p:tav tm="100000">
                                          <p:val>
                                            <p:strVal val="ppt_x"/>
                                          </p:val>
                                        </p:tav>
                                      </p:tavLst>
                                    </p:anim>
                                    <p:anim calcmode="lin" valueType="num">
                                      <p:cBhvr additive="base">
                                        <p:cTn id="91" dur="500"/>
                                        <p:tgtEl>
                                          <p:spTgt spid="11"/>
                                        </p:tgtEl>
                                        <p:attrNameLst>
                                          <p:attrName>ppt_y</p:attrName>
                                        </p:attrNameLst>
                                      </p:cBhvr>
                                      <p:tavLst>
                                        <p:tav tm="0">
                                          <p:val>
                                            <p:strVal val="ppt_y"/>
                                          </p:val>
                                        </p:tav>
                                        <p:tav tm="100000">
                                          <p:val>
                                            <p:strVal val="1+ppt_h/2"/>
                                          </p:val>
                                        </p:tav>
                                      </p:tavLst>
                                    </p:anim>
                                    <p:set>
                                      <p:cBhvr>
                                        <p:cTn id="9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10"/>
                                        </p:tgtEl>
                                        <p:attrNameLst>
                                          <p:attrName>ppt_x</p:attrName>
                                        </p:attrNameLst>
                                      </p:cBhvr>
                                      <p:tavLst>
                                        <p:tav tm="0">
                                          <p:val>
                                            <p:strVal val="ppt_x"/>
                                          </p:val>
                                        </p:tav>
                                        <p:tav tm="100000">
                                          <p:val>
                                            <p:strVal val="ppt_x"/>
                                          </p:val>
                                        </p:tav>
                                      </p:tavLst>
                                    </p:anim>
                                    <p:anim calcmode="lin" valueType="num">
                                      <p:cBhvr additive="base">
                                        <p:cTn id="97" dur="500"/>
                                        <p:tgtEl>
                                          <p:spTgt spid="10"/>
                                        </p:tgtEl>
                                        <p:attrNameLst>
                                          <p:attrName>ppt_y</p:attrName>
                                        </p:attrNameLst>
                                      </p:cBhvr>
                                      <p:tavLst>
                                        <p:tav tm="0">
                                          <p:val>
                                            <p:strVal val="ppt_y"/>
                                          </p:val>
                                        </p:tav>
                                        <p:tav tm="100000">
                                          <p:val>
                                            <p:strVal val="1+ppt_h/2"/>
                                          </p:val>
                                        </p:tav>
                                      </p:tavLst>
                                    </p:anim>
                                    <p:set>
                                      <p:cBhvr>
                                        <p:cTn id="9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idx="4294967295"/>
          </p:nvPr>
        </p:nvSpPr>
        <p:spPr>
          <a:xfrm>
            <a:off x="3152775" y="252044"/>
            <a:ext cx="5856288" cy="720725"/>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4294967295"/>
          </p:nvPr>
        </p:nvSpPr>
        <p:spPr>
          <a:xfrm>
            <a:off x="1962150" y="98326"/>
            <a:ext cx="7788275" cy="2330450"/>
          </a:xfrm>
        </p:spPr>
        <p:txBody>
          <a:bodyPr/>
          <a:lstStyle/>
          <a:p>
            <a:pPr marL="139700" indent="0" algn="ctr">
              <a:buNone/>
            </a:pPr>
            <a:r>
              <a:rPr lang="en-US" sz="4800" b="1">
                <a:solidFill>
                  <a:srgbClr val="FF0000"/>
                </a:solidFill>
                <a:latin typeface="+mj-lt"/>
              </a:rPr>
              <a:t>CHỦ ĐỀ 3:</a:t>
            </a:r>
          </a:p>
          <a:p>
            <a:pPr marL="139700" indent="0" algn="ctr">
              <a:buNone/>
            </a:pPr>
            <a:r>
              <a:rPr lang="en-US" sz="4800" b="1">
                <a:solidFill>
                  <a:srgbClr val="FF0000"/>
                </a:solidFill>
                <a:latin typeface="+mj-lt"/>
              </a:rPr>
              <a:t>LÀM QUEN VỚI </a:t>
            </a:r>
          </a:p>
          <a:p>
            <a:pPr marL="139700" indent="0" algn="ctr">
              <a:buNone/>
            </a:pPr>
            <a:r>
              <a:rPr lang="en-US" sz="4800" b="1">
                <a:solidFill>
                  <a:srgbClr val="FF0000"/>
                </a:solidFill>
                <a:latin typeface="+mj-lt"/>
              </a:rPr>
              <a:t>HÌNH PHẲNG, HÌNH KHỐI</a:t>
            </a:r>
          </a:p>
        </p:txBody>
      </p:sp>
      <p:sp>
        <p:nvSpPr>
          <p:cNvPr id="2" name="Title 1">
            <a:extLst>
              <a:ext uri="{FF2B5EF4-FFF2-40B4-BE49-F238E27FC236}">
                <a16:creationId xmlns:a16="http://schemas.microsoft.com/office/drawing/2014/main" id="{6EAFDECF-1FB8-6B0B-1375-7F1156A0691C}"/>
              </a:ext>
            </a:extLst>
          </p:cNvPr>
          <p:cNvSpPr>
            <a:spLocks noGrp="1"/>
          </p:cNvSpPr>
          <p:nvPr>
            <p:ph type="title" idx="4294967295"/>
          </p:nvPr>
        </p:nvSpPr>
        <p:spPr>
          <a:xfrm>
            <a:off x="6526180" y="6034809"/>
            <a:ext cx="3005202" cy="720725"/>
          </a:xfrm>
          <a:solidFill>
            <a:schemeClr val="accent3">
              <a:lumMod val="40000"/>
              <a:lumOff val="60000"/>
            </a:schemeClr>
          </a:solidFill>
        </p:spPr>
        <p:txBody>
          <a:bodyPr/>
          <a:lstStyle/>
          <a:p>
            <a:r>
              <a:rPr lang="en-US" sz="4400">
                <a:solidFill>
                  <a:srgbClr val="0070C0"/>
                </a:solidFill>
              </a:rPr>
              <a:t>Trang 63</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154727" y="2902922"/>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a:solidFill>
                  <a:srgbClr val="0070C0"/>
                </a:solidFill>
                <a:latin typeface="+mj-lt"/>
              </a:rPr>
              <a:t>BÀI 21:</a:t>
            </a:r>
          </a:p>
          <a:p>
            <a:r>
              <a:rPr lang="en-US" sz="5400" b="1">
                <a:solidFill>
                  <a:srgbClr val="0070C0"/>
                </a:solidFill>
                <a:latin typeface="+mj-lt"/>
              </a:rPr>
              <a:t>KHỐI LẬP PHƯƠNG,</a:t>
            </a:r>
          </a:p>
          <a:p>
            <a:r>
              <a:rPr lang="en-US" sz="5400" b="1">
                <a:solidFill>
                  <a:srgbClr val="0070C0"/>
                </a:solidFill>
                <a:latin typeface="+mj-lt"/>
              </a:rPr>
              <a:t>KHỐI HỘP CHỮ NHẬT</a:t>
            </a:r>
          </a:p>
        </p:txBody>
      </p:sp>
    </p:spTree>
    <p:extLst>
      <p:ext uri="{BB962C8B-B14F-4D97-AF65-F5344CB8AC3E}">
        <p14:creationId xmlns:p14="http://schemas.microsoft.com/office/powerpoint/2010/main" val="3023616049"/>
      </p:ext>
    </p:extLst>
  </p:cSld>
  <p:clrMapOvr>
    <a:masterClrMapping/>
  </p:clrMapOvr>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1435</TotalTime>
  <Words>1596</Words>
  <Application>Microsoft Office PowerPoint</Application>
  <PresentationFormat>Custom</PresentationFormat>
  <Paragraphs>144</Paragraphs>
  <Slides>24</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Varela Round</vt:lpstr>
      <vt:lpstr>SVN-Billo</vt:lpstr>
      <vt:lpstr>Itim</vt:lpstr>
      <vt:lpstr>Arial</vt:lpstr>
      <vt:lpstr>Learning the Alphabet by Slidesgo</vt:lpstr>
      <vt:lpstr>TOÁN 3</vt:lpstr>
      <vt:lpstr>PowerPoint Presentation</vt:lpstr>
      <vt:lpstr>PowerPoint Presentation</vt:lpstr>
      <vt:lpstr>PowerPoint Presentation</vt:lpstr>
      <vt:lpstr>PowerPoint Presentation</vt:lpstr>
      <vt:lpstr>PowerPoint Presentation</vt:lpstr>
      <vt:lpstr>PowerPoint Presentation</vt:lpstr>
      <vt:lpstr>Chúc mừng các em đã khởi động xuất sắc!</vt:lpstr>
      <vt:lpstr>Trang 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Administrator</cp:lastModifiedBy>
  <cp:revision>155</cp:revision>
  <dcterms:modified xsi:type="dcterms:W3CDTF">2024-11-02T12:09:19Z</dcterms:modified>
</cp:coreProperties>
</file>