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338" r:id="rId3"/>
    <p:sldId id="335" r:id="rId4"/>
    <p:sldId id="319" r:id="rId5"/>
    <p:sldId id="361" r:id="rId6"/>
    <p:sldId id="327" r:id="rId7"/>
    <p:sldId id="331" r:id="rId8"/>
    <p:sldId id="328" r:id="rId9"/>
    <p:sldId id="371" r:id="rId10"/>
    <p:sldId id="329" r:id="rId11"/>
    <p:sldId id="374" r:id="rId12"/>
    <p:sldId id="375" r:id="rId13"/>
    <p:sldId id="376" r:id="rId14"/>
    <p:sldId id="373" r:id="rId15"/>
    <p:sldId id="326" r:id="rId16"/>
    <p:sldId id="330" r:id="rId17"/>
    <p:sldId id="372" r:id="rId18"/>
    <p:sldId id="353" r:id="rId19"/>
    <p:sldId id="336" r:id="rId20"/>
  </p:sldIdLst>
  <p:sldSz cx="12161838" cy="6858000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Arial-Rounded" panose="020B0500000000000000" charset="0"/>
      <p:regular r:id="rId23"/>
    </p:embeddedFont>
    <p:embeddedFont>
      <p:font typeface="Itim" panose="020B0604020202020204" charset="-34"/>
      <p:regular r:id="rId24"/>
    </p:embeddedFont>
    <p:embeddedFont>
      <p:font typeface="Varela Round" panose="020B0604020202020204" charset="-79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5EBEC"/>
    <a:srgbClr val="000000"/>
    <a:srgbClr val="DE0000"/>
    <a:srgbClr val="F5DD9B"/>
    <a:srgbClr val="F3BE89"/>
    <a:srgbClr val="EDC69D"/>
    <a:srgbClr val="F8C0D9"/>
    <a:srgbClr val="B7D8AD"/>
    <a:srgbClr val="C33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95" autoAdjust="0"/>
    <p:restoredTop sz="86556" autoAdjust="0"/>
  </p:normalViewPr>
  <p:slideViewPr>
    <p:cSldViewPr snapToGrid="0">
      <p:cViewPr varScale="1">
        <p:scale>
          <a:sx n="62" d="100"/>
          <a:sy n="62" d="100"/>
        </p:scale>
        <p:origin x="1152" y="4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GVHD HS vẽ đường kính </a:t>
            </a:r>
          </a:p>
          <a:p>
            <a:r>
              <a:rPr lang="en-US" b="0"/>
              <a:t>Vì đừng kính bằng 2 lần bán kính nên đường kính dài 4 cm, đó cũng chính là độ dài cạnh hình vuông. Thực ra với HS lớp 3 mà chứng mình điều này em thấy vẫn chưa đủ cơ sở vì nó liên quan đến 2 đường thẳng song song…lí thuyết hình học cấp 2. Nên chỉ nói HS nhìn bằng trực quan thôi thầy cô ạ. Hic hic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9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</a:t>
            </a:r>
            <a:r>
              <a:rPr lang="en-US" baseline="0"/>
              <a:t> tổ chức HS làm việc nhóm đôi, 1 bạn hỏi, 1 bạn trả lời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02FCF-448E-419E-82E4-12DAE3C8EF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12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khó quá thì bỏ qua ạ</a:t>
            </a:r>
          </a:p>
        </p:txBody>
      </p:sp>
    </p:spTree>
    <p:extLst>
      <p:ext uri="{BB962C8B-B14F-4D97-AF65-F5344CB8AC3E}">
        <p14:creationId xmlns:p14="http://schemas.microsoft.com/office/powerpoint/2010/main" val="1407570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giải thích từng trường hợp cụ thể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GVHD HS vẽ đường kính </a:t>
            </a:r>
          </a:p>
          <a:p>
            <a:r>
              <a:rPr lang="en-US" b="0"/>
              <a:t>Vì đừng kính bằng 2 lần bán kính nên đường kính dài 4 cm, đó cũng chính là độ dài cạnh hình vuông. Thực ra với HS lớp 3 mà chứng mình điều này em thấy vẫn chưa đủ cơ sở vì nó liên quan đến 2 đường thẳng song song…lí thuyết hình học cấp 2. Nên chỉ nói HS nhìn bằng trực quan thôi thầy cô ạ. Hic hic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4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GVHD HS vẽ đường kính </a:t>
            </a:r>
          </a:p>
          <a:p>
            <a:r>
              <a:rPr lang="en-US" b="0"/>
              <a:t>Vì đừng kính bằng 2 lần bán kính nên đường kính dài 4 cm, đó cũng chính là độ dài cạnh hình vuông. Thực ra với HS lớp 3 mà chứng mình điều này em thấy vẫn chưa đủ cơ sở vì nó liên quan đến 2 đường thẳng song song…lí thuyết hình học cấp 2. Nên chỉ nói HS nhìn bằng trực quan thôi thầy cô ạ. Hic hic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73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GVHD HS vẽ đường kính </a:t>
            </a:r>
          </a:p>
          <a:p>
            <a:r>
              <a:rPr lang="en-US" b="0"/>
              <a:t>Vì đừng kính bằng 2 lần bán kính nên đường kính dài 4 cm, đó cũng chính là độ dài cạnh hình vuông. Thực ra với HS lớp 3 mà chứng mình điều này em thấy vẫn chưa đủ cơ sở vì nó liên quan đến 2 đường thẳng song song…lí thuyết hình học cấp 2. Nên chỉ nói HS nhìn bằng trực quan thôi thầy cô ạ. Hic hic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1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7" r:id="rId4"/>
    <p:sldLayoutId id="2147483658" r:id="rId5"/>
    <p:sldLayoutId id="2147483667" r:id="rId6"/>
    <p:sldLayoutId id="2147483673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image" Target="../media/image31.jpg"/><Relationship Id="rId7" Type="http://schemas.openxmlformats.org/officeDocument/2006/relationships/image" Target="../media/image2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reasure cave Images - Search Images on Everypix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6183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übsee adventure play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38" y="2195813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reasure Chest - - Treasure Box Animation | Full Size PNG Download | See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89" y="4718545"/>
            <a:ext cx="1765749" cy="161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ame Design - Background Treasure Chest Transparent Cartoon Clipart - Large  Size Png Image - Pik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88" y="5324628"/>
            <a:ext cx="1394509" cy="12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30" name="Picture 14" descr="Cartoon, Chest, Coins, Gold, Jewel, Treasure Png - 6152 - Transparent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4547498"/>
            <a:ext cx="2150645" cy="19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9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C98F04-1F4D-7AC1-C473-960DBA504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0908" y="3400816"/>
            <a:ext cx="5600021" cy="343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3100507"/>
            <a:chOff x="842010" y="518160"/>
            <a:chExt cx="11909622" cy="31005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Cái ao chú ếch có dạng hình chữ nhật (như hình vẽ. Mỗi lá súng có dạng hình tròn đường kính 1 dm. Em hãy tìm:</a:t>
              </a:r>
            </a:p>
            <a:p>
              <a:pPr marL="742950" indent="-742950" algn="just">
                <a:buAutoNum type="alphaLcParenR"/>
              </a:pPr>
              <a:r>
                <a:rPr lang="en-US" sz="3600"/>
                <a:t>Chiều dài của cái ao.</a:t>
              </a:r>
            </a:p>
            <a:p>
              <a:pPr marL="742950" indent="-742950" algn="just">
                <a:buAutoNum type="alphaLcParenR"/>
              </a:pPr>
              <a:r>
                <a:rPr lang="en-US" sz="3600"/>
                <a:t>Chiều rộng của cái ao.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00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C98F04-1F4D-7AC1-C473-960DBA504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121" y="1859240"/>
            <a:ext cx="5600021" cy="343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2546509"/>
            <a:chOff x="842010" y="518160"/>
            <a:chExt cx="11909622" cy="25465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Cái ao chú ếch có dạng hình chữ nhật (như hình vẽ. Mỗi lá súng có dạng hình tròn đường kính 1 dm. Em hãy tìm:</a:t>
              </a:r>
            </a:p>
            <a:p>
              <a:pPr marL="742950" indent="-742950" algn="just">
                <a:buAutoNum type="alphaLcParenR"/>
              </a:pPr>
              <a:r>
                <a:rPr lang="en-US" sz="3600"/>
                <a:t>Chiều dài của cái ao.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CF15D8-67D7-A8C3-8A9B-64FDFC6C14FB}"/>
              </a:ext>
            </a:extLst>
          </p:cNvPr>
          <p:cNvSpPr txBox="1"/>
          <p:nvPr/>
        </p:nvSpPr>
        <p:spPr>
          <a:xfrm>
            <a:off x="939324" y="2938258"/>
            <a:ext cx="548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Chiều dài của ao là </a:t>
            </a:r>
            <a:r>
              <a:rPr lang="en-US" sz="3600">
                <a:solidFill>
                  <a:srgbClr val="FF0000"/>
                </a:solidFill>
              </a:rPr>
              <a:t>7 dm</a:t>
            </a:r>
            <a:r>
              <a:rPr lang="en-US" sz="360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C9A3D-BB79-43C0-2856-134B6636D00C}"/>
              </a:ext>
            </a:extLst>
          </p:cNvPr>
          <p:cNvSpPr txBox="1"/>
          <p:nvPr/>
        </p:nvSpPr>
        <p:spPr>
          <a:xfrm>
            <a:off x="576720" y="3770811"/>
            <a:ext cx="5852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(Chiều dài của ao bằng tổng đường kính của 7 lá súng (1 + 1 + 1 + 1 + 1 + 1 + 1 = 7 dm) hoặc đường kính của 1 lá sen gấp lên 7 lần (1 x 7 = 7 cm)).</a:t>
            </a:r>
          </a:p>
        </p:txBody>
      </p:sp>
      <p:sp>
        <p:nvSpPr>
          <p:cNvPr id="9" name="Double Brace 34">
            <a:extLst>
              <a:ext uri="{FF2B5EF4-FFF2-40B4-BE49-F238E27FC236}">
                <a16:creationId xmlns:a16="http://schemas.microsoft.com/office/drawing/2014/main" id="{68EF6164-3E81-FF43-FE3F-19398D13FCE8}"/>
              </a:ext>
            </a:extLst>
          </p:cNvPr>
          <p:cNvSpPr/>
          <p:nvPr/>
        </p:nvSpPr>
        <p:spPr>
          <a:xfrm rot="16200000">
            <a:off x="8271875" y="268463"/>
            <a:ext cx="1950339" cy="4863217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2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C98F04-1F4D-7AC1-C473-960DBA504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7763" y="1972152"/>
            <a:ext cx="5257355" cy="3224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2546509"/>
            <a:chOff x="842010" y="518160"/>
            <a:chExt cx="11909622" cy="254650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Cái ao chú ếch có dạng hình chữ nhật (như hình vẽ. Mỗi lá súng có dạng hình tròn đường kính 1 dm. Em hãy tìm:</a:t>
              </a:r>
            </a:p>
            <a:p>
              <a:pPr algn="just"/>
              <a:r>
                <a:rPr lang="en-US" sz="3600"/>
                <a:t>b) Chiều rộng của cái ao.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CF15D8-67D7-A8C3-8A9B-64FDFC6C14FB}"/>
              </a:ext>
            </a:extLst>
          </p:cNvPr>
          <p:cNvSpPr txBox="1"/>
          <p:nvPr/>
        </p:nvSpPr>
        <p:spPr>
          <a:xfrm>
            <a:off x="576720" y="2827512"/>
            <a:ext cx="585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Chiều rộng của ao là </a:t>
            </a:r>
            <a:r>
              <a:rPr lang="en-US" sz="3600">
                <a:solidFill>
                  <a:srgbClr val="FF0000"/>
                </a:solidFill>
              </a:rPr>
              <a:t>4 dm</a:t>
            </a:r>
            <a:r>
              <a:rPr lang="en-US" sz="360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C9A3D-BB79-43C0-2856-134B6636D00C}"/>
              </a:ext>
            </a:extLst>
          </p:cNvPr>
          <p:cNvSpPr txBox="1"/>
          <p:nvPr/>
        </p:nvSpPr>
        <p:spPr>
          <a:xfrm>
            <a:off x="576720" y="3770811"/>
            <a:ext cx="5852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(Chiều rộng của ao bằng tổng đường kính của 4 lá súng (1 + 1 + 1 + 1 = 4 dm) hoặc đường kính của 1 lá sen gấp lên 4 lần (1 x 4 = 4 cm)).</a:t>
            </a:r>
          </a:p>
        </p:txBody>
      </p:sp>
      <p:sp>
        <p:nvSpPr>
          <p:cNvPr id="9" name="Double Brace 34">
            <a:extLst>
              <a:ext uri="{FF2B5EF4-FFF2-40B4-BE49-F238E27FC236}">
                <a16:creationId xmlns:a16="http://schemas.microsoft.com/office/drawing/2014/main" id="{B18DEF43-2FFB-383A-4C4B-3C8D4EB7E118}"/>
              </a:ext>
            </a:extLst>
          </p:cNvPr>
          <p:cNvSpPr/>
          <p:nvPr/>
        </p:nvSpPr>
        <p:spPr>
          <a:xfrm>
            <a:off x="9856791" y="2339399"/>
            <a:ext cx="1950339" cy="255454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3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emium Vector | A dark stone c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738"/>
            <a:ext cx="12161838" cy="71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übsee adventure play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690041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old Clip Art Download - Cartoon Treasure Chest Png Transparent Png - Full  Size Clipart (#173864) - Pin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19" y="2357059"/>
            <a:ext cx="4267076" cy="44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olden treasure in cave Royalty Free Vector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63" b="77963" l="43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907"/>
            <a:ext cx="4683919" cy="593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4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1230" y="568707"/>
            <a:ext cx="11541062" cy="775966"/>
            <a:chOff x="294783" y="915918"/>
            <a:chExt cx="11541062" cy="775966"/>
          </a:xfrm>
        </p:grpSpPr>
        <p:grpSp>
          <p:nvGrpSpPr>
            <p:cNvPr id="3" name="Group 2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7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35200" y="983998"/>
              <a:ext cx="108006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Ghép các từ ngữ để tạo 4 câu nêu đặc điểm.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77691" y="1905000"/>
          <a:ext cx="9427628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4400" b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Đôi</a:t>
                      </a:r>
                      <a:r>
                        <a:rPr lang="en-US" sz="4400" b="0" baseline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mắt của bé to tròn, đen láy.</a:t>
                      </a:r>
                      <a:endParaRPr lang="en-US" sz="4400" b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4400" b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Những</a:t>
                      </a:r>
                      <a:r>
                        <a:rPr lang="en-US" sz="4400" b="0" baseline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vì sao lấp lánh trong đêm.</a:t>
                      </a:r>
                      <a:endParaRPr lang="en-US" sz="4400" b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4400" b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Cầu</a:t>
                      </a:r>
                      <a:r>
                        <a:rPr lang="en-US" sz="4400" b="0" baseline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vồng rực rỡ sau cơn mưa.</a:t>
                      </a:r>
                      <a:endParaRPr lang="en-US" sz="4400" b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4400" b="0">
                          <a:solidFill>
                            <a:schemeClr val="tx1"/>
                          </a:solidFill>
                          <a:latin typeface="Arial Rounded MT Bold" pitchFamily="34" charset="0"/>
                          <a:ea typeface="Arial-Rounded" pitchFamily="34" charset="0"/>
                          <a:cs typeface="Arial-Rounded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b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Tóc</a:t>
                      </a:r>
                      <a:r>
                        <a:rPr lang="en-US" sz="4400" b="0" baseline="0">
                          <a:solidFill>
                            <a:schemeClr val="tx1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bà đã bạc.</a:t>
                      </a:r>
                      <a:endParaRPr lang="en-US" sz="4400" b="0">
                        <a:solidFill>
                          <a:schemeClr val="tx1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568"/>
            <a:ext cx="12176919" cy="6868568"/>
          </a:xfrm>
          <a:prstGeom prst="rect">
            <a:avLst/>
          </a:prstGeom>
        </p:spPr>
      </p:pic>
      <p:pic>
        <p:nvPicPr>
          <p:cNvPr id="17" name="Picture 6" descr="Treasure Chest - - Treasure Box Animation | Full Size PNG Download | Seek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89" y="4718545"/>
            <a:ext cx="1765749" cy="161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Game Design - Background Treasure Chest Transparent Cartoon Clipart - Large  Size Png Image - Pik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88" y="5324628"/>
            <a:ext cx="1394509" cy="12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Cartoon, Chest, Coins, Gold, Jewel, Treasure Png - 6152 - Transparent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4547498"/>
            <a:ext cx="2150645" cy="19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ownload Jpg Transparent Library Piracy Coin Clip Art Transprent - Treasure  Cartoon PNG Image with No Background - PNGkey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9" y="5098278"/>
            <a:ext cx="1793404" cy="13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Pirate Find Some Diamond | Tynk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08" y="3551232"/>
            <a:ext cx="1293432" cy="1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easure Chest Png - Treasure Box Animated With Transparent Background  Clipart - Full Size Clipart (#5412217) - Pin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165" y="3846978"/>
            <a:ext cx="2032796" cy="17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übsee adventure play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24" y="1032147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Gold Clip Art Download - Cartoon Treasure Chest Png Transparent Png - Full  Size Clipart (#173864) - Pin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97685"/>
            <a:ext cx="2408653" cy="25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Golden treasure in cave Royalty Free Vector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963" b="77963" l="43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09" y="3768167"/>
            <a:ext cx="2818796" cy="42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6893644" y="369630"/>
            <a:ext cx="5080150" cy="2026285"/>
          </a:xfrm>
          <a:prstGeom prst="cloudCallout">
            <a:avLst>
              <a:gd name="adj1" fmla="val -45957"/>
              <a:gd name="adj2" fmla="val 61560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UVN Vung Tau" pitchFamily="66" charset="0"/>
              </a:rPr>
              <a:t>Ta giàu rồi!!!</a:t>
            </a:r>
          </a:p>
        </p:txBody>
      </p:sp>
    </p:spTree>
    <p:extLst>
      <p:ext uri="{BB962C8B-B14F-4D97-AF65-F5344CB8AC3E}">
        <p14:creationId xmlns:p14="http://schemas.microsoft.com/office/powerpoint/2010/main" val="1184737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5FAE5F-2D00-0B7A-D069-885D0EBE18BE}"/>
              </a:ext>
            </a:extLst>
          </p:cNvPr>
          <p:cNvSpPr txBox="1"/>
          <p:nvPr/>
        </p:nvSpPr>
        <p:spPr>
          <a:xfrm>
            <a:off x="1016548" y="1690062"/>
            <a:ext cx="10128741" cy="3477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Đếm số viên gạch trong phòng học để tính chiều dài, chiều rộng của căn phòng./Đếm số ô vuông trên bảng con để tính chiều dài, chiều rộng của bảng con…</a:t>
            </a:r>
          </a:p>
        </p:txBody>
      </p:sp>
    </p:spTree>
    <p:extLst>
      <p:ext uri="{BB962C8B-B14F-4D97-AF65-F5344CB8AC3E}">
        <p14:creationId xmlns:p14="http://schemas.microsoft.com/office/powerpoint/2010/main" val="89692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47298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3: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LÀM QUEN VỚI 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HÌNH PHẲNG, HÌNH KHỐI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2990937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6600" b="1">
                <a:solidFill>
                  <a:srgbClr val="0070C0"/>
                </a:solidFill>
                <a:latin typeface="+mj-lt"/>
              </a:rPr>
              <a:t>BÀI 22:</a:t>
            </a:r>
          </a:p>
          <a:p>
            <a:r>
              <a:rPr lang="en-US" sz="6600" b="1">
                <a:solidFill>
                  <a:srgbClr val="0070C0"/>
                </a:solidFill>
                <a:latin typeface="+mj-lt"/>
              </a:rPr>
              <a:t>LUYỆN TẬP CHUNG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594" y="5934576"/>
            <a:ext cx="2571510" cy="7636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65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513192" y="1175589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4" y="2291997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65</a:t>
            </a:r>
          </a:p>
        </p:txBody>
      </p:sp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0" name="Picture 24" descr="Treasure Map Cartoon Png Transparent PNG - 1073x1223 - Free Download on  Nice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4560" r="1279" b="2500"/>
          <a:stretch/>
        </p:blipFill>
        <p:spPr bwMode="auto">
          <a:xfrm>
            <a:off x="155575" y="312738"/>
            <a:ext cx="11850688" cy="637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919" y="726405"/>
            <a:ext cx="6178536" cy="645195"/>
          </a:xfrm>
          <a:solidFill>
            <a:srgbClr val="FFFF66"/>
          </a:solidFill>
          <a:ln>
            <a:noFill/>
          </a:ln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US" sz="3200">
                <a:latin typeface="UVN Vung Tau" pitchFamily="66" charset="0"/>
              </a:rPr>
              <a:t>TRUY TÌM KHO BÁU CÙNG BÁC BA</a:t>
            </a:r>
          </a:p>
        </p:txBody>
      </p:sp>
      <p:pic>
        <p:nvPicPr>
          <p:cNvPr id="5" name="Picture 2" descr="Trübsee adventure play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87" y="726405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88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1946345"/>
            <a:chOff x="842010" y="518160"/>
            <a:chExt cx="11909622" cy="19463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Bạn Mai vẽ một hình vuông trên giấy ô vuông rồi vẽ trung điểm mỗi cạnh của hình vuông đó. Hình nào sau đây là hình vẽ đúng của Mai?</a:t>
              </a:r>
            </a:p>
          </p:txBody>
        </p:sp>
      </p:grp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1F7B216C-2DB6-09FB-50E0-F8087354E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414348"/>
              </p:ext>
            </p:extLst>
          </p:nvPr>
        </p:nvGraphicFramePr>
        <p:xfrm>
          <a:off x="576231" y="2438721"/>
          <a:ext cx="11009376" cy="235915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93192">
                  <a:extLst>
                    <a:ext uri="{9D8B030D-6E8A-4147-A177-3AD203B41FA5}">
                      <a16:colId xmlns:a16="http://schemas.microsoft.com/office/drawing/2014/main" val="2953183206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313224355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4953990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3282606634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4086604949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3641856381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912284331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93836405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3018657165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916886483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1112095275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3829688402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433844427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1644778928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465781074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135765935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1222533452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346142910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520484741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819358301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446208603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935348291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409108183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119677051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366938631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146800282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2818202857"/>
                    </a:ext>
                  </a:extLst>
                </a:gridCol>
                <a:gridCol w="393192">
                  <a:extLst>
                    <a:ext uri="{9D8B030D-6E8A-4147-A177-3AD203B41FA5}">
                      <a16:colId xmlns:a16="http://schemas.microsoft.com/office/drawing/2014/main" val="1835209465"/>
                    </a:ext>
                  </a:extLst>
                </a:gridCol>
              </a:tblGrid>
              <a:tr h="39319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20351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88076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64030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896005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18213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5956" marR="85956" marT="42978" marB="42978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086390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B3FCD387-E801-E5E7-95BF-7D688C7CBCB4}"/>
              </a:ext>
            </a:extLst>
          </p:cNvPr>
          <p:cNvSpPr/>
          <p:nvPr/>
        </p:nvSpPr>
        <p:spPr>
          <a:xfrm>
            <a:off x="5671870" y="2827341"/>
            <a:ext cx="1581912" cy="1581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2A6968-09C9-2BAE-0AFC-EBFB7EA2303D}"/>
              </a:ext>
            </a:extLst>
          </p:cNvPr>
          <p:cNvSpPr/>
          <p:nvPr/>
        </p:nvSpPr>
        <p:spPr>
          <a:xfrm>
            <a:off x="8824631" y="2827341"/>
            <a:ext cx="1581912" cy="15819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935987-3F63-7F90-9CD9-39A7F9677A22}"/>
              </a:ext>
            </a:extLst>
          </p:cNvPr>
          <p:cNvGrpSpPr/>
          <p:nvPr/>
        </p:nvGrpSpPr>
        <p:grpSpPr>
          <a:xfrm>
            <a:off x="1302630" y="2805461"/>
            <a:ext cx="3238629" cy="1655114"/>
            <a:chOff x="1302630" y="2805461"/>
            <a:chExt cx="3238629" cy="165511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007C419-09E1-DC0C-E538-B589923BA7A7}"/>
                </a:ext>
              </a:extLst>
            </p:cNvPr>
            <p:cNvSpPr/>
            <p:nvPr/>
          </p:nvSpPr>
          <p:spPr>
            <a:xfrm>
              <a:off x="1347517" y="2827341"/>
              <a:ext cx="3138758" cy="158191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2DF2761-4B6B-F4BC-32F8-A9F2AC783E34}"/>
                </a:ext>
              </a:extLst>
            </p:cNvPr>
            <p:cNvSpPr/>
            <p:nvPr/>
          </p:nvSpPr>
          <p:spPr>
            <a:xfrm>
              <a:off x="1302630" y="3573787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E486E38-61EF-2FD5-730C-73AC988AEC98}"/>
                </a:ext>
              </a:extLst>
            </p:cNvPr>
            <p:cNvSpPr/>
            <p:nvPr/>
          </p:nvSpPr>
          <p:spPr>
            <a:xfrm>
              <a:off x="2883790" y="436913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909002A-7693-629B-5629-DD69D92F8271}"/>
                </a:ext>
              </a:extLst>
            </p:cNvPr>
            <p:cNvSpPr/>
            <p:nvPr/>
          </p:nvSpPr>
          <p:spPr>
            <a:xfrm>
              <a:off x="2883790" y="280546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371F00-7BDF-D675-6724-4F9EF1444E34}"/>
                </a:ext>
              </a:extLst>
            </p:cNvPr>
            <p:cNvSpPr/>
            <p:nvPr/>
          </p:nvSpPr>
          <p:spPr>
            <a:xfrm>
              <a:off x="4449819" y="3569042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B671BF93-9165-3D69-D11F-0BADF3015D04}"/>
              </a:ext>
            </a:extLst>
          </p:cNvPr>
          <p:cNvSpPr/>
          <p:nvPr/>
        </p:nvSpPr>
        <p:spPr>
          <a:xfrm>
            <a:off x="6822410" y="2781621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A64D741-0A53-B720-21D5-E09AD2100F62}"/>
              </a:ext>
            </a:extLst>
          </p:cNvPr>
          <p:cNvSpPr/>
          <p:nvPr/>
        </p:nvSpPr>
        <p:spPr>
          <a:xfrm>
            <a:off x="6822410" y="4370305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1C46CC5-645E-67AA-25A2-EE4979AFD964}"/>
              </a:ext>
            </a:extLst>
          </p:cNvPr>
          <p:cNvSpPr/>
          <p:nvPr/>
        </p:nvSpPr>
        <p:spPr>
          <a:xfrm>
            <a:off x="7225206" y="3569042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3B41719-A74E-57B9-2412-B3B17152A85B}"/>
              </a:ext>
            </a:extLst>
          </p:cNvPr>
          <p:cNvSpPr/>
          <p:nvPr/>
        </p:nvSpPr>
        <p:spPr>
          <a:xfrm>
            <a:off x="5633895" y="3561446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512EDC0-536A-4023-D96B-C96C64D19492}"/>
              </a:ext>
            </a:extLst>
          </p:cNvPr>
          <p:cNvSpPr/>
          <p:nvPr/>
        </p:nvSpPr>
        <p:spPr>
          <a:xfrm>
            <a:off x="10363707" y="3578562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54716DE-A6F7-78DC-190B-E5FAD8255BA7}"/>
              </a:ext>
            </a:extLst>
          </p:cNvPr>
          <p:cNvSpPr/>
          <p:nvPr/>
        </p:nvSpPr>
        <p:spPr>
          <a:xfrm>
            <a:off x="8786684" y="3570966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A09C7DB-5FC1-9958-6EBF-E8FCB1AF6D4D}"/>
              </a:ext>
            </a:extLst>
          </p:cNvPr>
          <p:cNvSpPr/>
          <p:nvPr/>
        </p:nvSpPr>
        <p:spPr>
          <a:xfrm>
            <a:off x="9569867" y="2781621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9D61BF2-978C-38CF-E2A6-27C91E6A6276}"/>
              </a:ext>
            </a:extLst>
          </p:cNvPr>
          <p:cNvSpPr/>
          <p:nvPr/>
        </p:nvSpPr>
        <p:spPr>
          <a:xfrm>
            <a:off x="9569867" y="4370305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FC0BBF7-5C87-C565-751A-50729E3ABA8D}"/>
              </a:ext>
            </a:extLst>
          </p:cNvPr>
          <p:cNvSpPr/>
          <p:nvPr/>
        </p:nvSpPr>
        <p:spPr>
          <a:xfrm>
            <a:off x="1769348" y="4978772"/>
            <a:ext cx="2019142" cy="652322"/>
          </a:xfrm>
          <a:prstGeom prst="rect">
            <a:avLst/>
          </a:prstGeom>
          <a:solidFill>
            <a:srgbClr val="C5EBE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Hình 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C82B423-0383-2599-C43D-82D16C0AF4EE}"/>
              </a:ext>
            </a:extLst>
          </p:cNvPr>
          <p:cNvSpPr/>
          <p:nvPr/>
        </p:nvSpPr>
        <p:spPr>
          <a:xfrm>
            <a:off x="5453255" y="4978772"/>
            <a:ext cx="2019142" cy="652322"/>
          </a:xfrm>
          <a:prstGeom prst="rect">
            <a:avLst/>
          </a:prstGeom>
          <a:solidFill>
            <a:srgbClr val="C5EBE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Hình 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059D8E5-ACB3-3A72-CF87-8B8E5DE379F6}"/>
              </a:ext>
            </a:extLst>
          </p:cNvPr>
          <p:cNvSpPr/>
          <p:nvPr/>
        </p:nvSpPr>
        <p:spPr>
          <a:xfrm>
            <a:off x="8606016" y="4978772"/>
            <a:ext cx="2019142" cy="652322"/>
          </a:xfrm>
          <a:prstGeom prst="rect">
            <a:avLst/>
          </a:prstGeom>
          <a:solidFill>
            <a:srgbClr val="C5EBE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Hình 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5E7496-6C2B-902C-FCBE-A64E8BB3A1C6}"/>
              </a:ext>
            </a:extLst>
          </p:cNvPr>
          <p:cNvSpPr txBox="1"/>
          <p:nvPr/>
        </p:nvSpPr>
        <p:spPr>
          <a:xfrm>
            <a:off x="2236662" y="5957819"/>
            <a:ext cx="6885905" cy="63094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/>
              <a:t>Hình 3 là hình vẽ đúng của Mai.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easure Island With Palms And Flowers Stock Illustration - Download Image 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087"/>
            <a:ext cx="12161838" cy="69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übsee adventure play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952498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ownload Jpg Transparent Library Piracy Coin Clip Art Transprent - Treasure  Cartoon PNG Image with No Background -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38" y="4730878"/>
            <a:ext cx="1793404" cy="13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treasure pirate treasurechest chest Sticker by Aman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32" name="Picture 16" descr="Pirate Find Some Diamond | Tyn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08" y="3551232"/>
            <a:ext cx="1293432" cy="13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08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1992511"/>
            <a:chOff x="842010" y="518160"/>
            <a:chExt cx="11909622" cy="19925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Một tờ giấy hình tròn được dán vào tờ giấy hình vuông (như hình vẽ). Biết bán kính của hình tròn là 2 cm. Hỏi cạnh hình vuông dài bao nhiêu xăng-ti-mét?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69BABA-BBE8-E336-89EB-1351435E883D}"/>
              </a:ext>
            </a:extLst>
          </p:cNvPr>
          <p:cNvGrpSpPr/>
          <p:nvPr/>
        </p:nvGrpSpPr>
        <p:grpSpPr>
          <a:xfrm>
            <a:off x="7654410" y="2625768"/>
            <a:ext cx="3840481" cy="3840483"/>
            <a:chOff x="7831394" y="3428999"/>
            <a:chExt cx="2369411" cy="25188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237A7F-F742-556B-3DE1-ABEEAE4CF98F}"/>
                </a:ext>
              </a:extLst>
            </p:cNvPr>
            <p:cNvSpPr/>
            <p:nvPr/>
          </p:nvSpPr>
          <p:spPr>
            <a:xfrm>
              <a:off x="7831395" y="3429001"/>
              <a:ext cx="2369410" cy="2518832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41D7FDB-3D80-AFA5-A502-1604BAF29C0D}"/>
                </a:ext>
              </a:extLst>
            </p:cNvPr>
            <p:cNvSpPr/>
            <p:nvPr/>
          </p:nvSpPr>
          <p:spPr>
            <a:xfrm>
              <a:off x="7831394" y="3428999"/>
              <a:ext cx="2369410" cy="251883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D92E9D-57FE-2022-2B9A-89BB1492797B}"/>
              </a:ext>
            </a:extLst>
          </p:cNvPr>
          <p:cNvCxnSpPr>
            <a:cxnSpLocks/>
          </p:cNvCxnSpPr>
          <p:nvPr/>
        </p:nvCxnSpPr>
        <p:spPr>
          <a:xfrm>
            <a:off x="7654411" y="4546008"/>
            <a:ext cx="38404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347E9A9-5DAA-F79F-BA5B-BEB1E3FBC658}"/>
              </a:ext>
            </a:extLst>
          </p:cNvPr>
          <p:cNvSpPr/>
          <p:nvPr/>
        </p:nvSpPr>
        <p:spPr>
          <a:xfrm>
            <a:off x="9574649" y="4500288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628ACF-5372-096E-37BE-0AFDC40970FE}"/>
              </a:ext>
            </a:extLst>
          </p:cNvPr>
          <p:cNvSpPr txBox="1"/>
          <p:nvPr/>
        </p:nvSpPr>
        <p:spPr>
          <a:xfrm>
            <a:off x="9962591" y="3898114"/>
            <a:ext cx="153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2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7398E-0660-C779-B22C-584072263E77}"/>
              </a:ext>
            </a:extLst>
          </p:cNvPr>
          <p:cNvSpPr txBox="1"/>
          <p:nvPr/>
        </p:nvSpPr>
        <p:spPr>
          <a:xfrm>
            <a:off x="8133790" y="3945397"/>
            <a:ext cx="153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2 cm</a:t>
            </a:r>
          </a:p>
        </p:txBody>
      </p:sp>
      <p:sp>
        <p:nvSpPr>
          <p:cNvPr id="21" name="Double Brace 34">
            <a:extLst>
              <a:ext uri="{FF2B5EF4-FFF2-40B4-BE49-F238E27FC236}">
                <a16:creationId xmlns:a16="http://schemas.microsoft.com/office/drawing/2014/main" id="{FACAAD10-E974-E04C-CF88-7D15EBD96952}"/>
              </a:ext>
            </a:extLst>
          </p:cNvPr>
          <p:cNvSpPr/>
          <p:nvPr/>
        </p:nvSpPr>
        <p:spPr>
          <a:xfrm rot="5400000">
            <a:off x="8599479" y="2116626"/>
            <a:ext cx="1950339" cy="3657541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F04F20-E691-6F55-606D-68F87C208087}"/>
              </a:ext>
            </a:extLst>
          </p:cNvPr>
          <p:cNvSpPr txBox="1"/>
          <p:nvPr/>
        </p:nvSpPr>
        <p:spPr>
          <a:xfrm>
            <a:off x="9104971" y="4858233"/>
            <a:ext cx="153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4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F9B822-87AA-D925-6F14-1F5B0B354FCE}"/>
              </a:ext>
            </a:extLst>
          </p:cNvPr>
          <p:cNvSpPr txBox="1"/>
          <p:nvPr/>
        </p:nvSpPr>
        <p:spPr>
          <a:xfrm>
            <a:off x="939324" y="3574948"/>
            <a:ext cx="5961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/>
              <a:t>Cạnh hình vuông dài </a:t>
            </a:r>
            <a:r>
              <a:rPr lang="en-US" sz="5400">
                <a:solidFill>
                  <a:srgbClr val="FF0000"/>
                </a:solidFill>
              </a:rPr>
              <a:t>4 cm</a:t>
            </a:r>
            <a:r>
              <a:rPr lang="en-US" sz="5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6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20" grpId="0"/>
      <p:bldP spid="21" grpId="0" animBg="1"/>
      <p:bldP spid="22" grpId="0"/>
      <p:bldP spid="23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1779</Words>
  <Application>Microsoft Office PowerPoint</Application>
  <PresentationFormat>Custom</PresentationFormat>
  <Paragraphs>137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UVN Vung Tau</vt:lpstr>
      <vt:lpstr>Arial-Rounded</vt:lpstr>
      <vt:lpstr>SVN-Billo</vt:lpstr>
      <vt:lpstr>Arial</vt:lpstr>
      <vt:lpstr>Itim</vt:lpstr>
      <vt:lpstr>Arial Rounded MT Bold</vt:lpstr>
      <vt:lpstr>Varela Round</vt:lpstr>
      <vt:lpstr>Learning the Alphabet by Slidesgo</vt:lpstr>
      <vt:lpstr>TOÁN 3</vt:lpstr>
      <vt:lpstr>PowerPoint Presentation</vt:lpstr>
      <vt:lpstr>Chúc mừng các em đã khởi động xuất sắc!</vt:lpstr>
      <vt:lpstr>Trang 65</vt:lpstr>
      <vt:lpstr>Trang 65</vt:lpstr>
      <vt:lpstr>TRUY TÌM KHO BÁU CÙNG BÁC BA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Administrator</cp:lastModifiedBy>
  <cp:revision>165</cp:revision>
  <dcterms:modified xsi:type="dcterms:W3CDTF">2024-11-02T12:09:47Z</dcterms:modified>
</cp:coreProperties>
</file>