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3" r:id="rId13"/>
    <p:sldId id="282" r:id="rId14"/>
    <p:sldId id="298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71" r:id="rId30"/>
  </p:sldIdLst>
  <p:sldSz cx="18288000" cy="10287000"/>
  <p:notesSz cx="6858000" cy="9144000"/>
  <p:embeddedFontLst>
    <p:embeddedFont>
      <p:font typeface="Baloo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1FF"/>
    <a:srgbClr val="E6C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7" autoAdjust="0"/>
    <p:restoredTop sz="94622" autoAdjust="0"/>
  </p:normalViewPr>
  <p:slideViewPr>
    <p:cSldViewPr>
      <p:cViewPr varScale="1">
        <p:scale>
          <a:sx n="51" d="100"/>
          <a:sy n="51" d="100"/>
        </p:scale>
        <p:origin x="1133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C8D9-596E-4CE9-9ACB-D66238637F3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520A9-C880-4153-A40A-E6FFE294C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520A9-C880-4153-A40A-E6FFE294CE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12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7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microsoft.com/office/2007/relationships/hdphoto" Target="../media/hdphoto1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11.wdp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microsoft.com/office/2007/relationships/hdphoto" Target="../media/hdphoto1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12.wdp"/><Relationship Id="rId4" Type="http://schemas.openxmlformats.org/officeDocument/2006/relationships/image" Target="../media/image59.png"/><Relationship Id="rId9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1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45774" y="5936120"/>
            <a:ext cx="30579547" cy="15289774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4"/>
                </a:lnTo>
                <a:lnTo>
                  <a:pt x="0" y="15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05260" y="625825"/>
            <a:ext cx="13077480" cy="9035350"/>
          </a:xfrm>
          <a:custGeom>
            <a:avLst/>
            <a:gdLst/>
            <a:ahLst/>
            <a:cxnLst/>
            <a:rect l="l" t="t" r="r" b="b"/>
            <a:pathLst>
              <a:path w="13077480" h="9035350">
                <a:moveTo>
                  <a:pt x="0" y="0"/>
                </a:moveTo>
                <a:lnTo>
                  <a:pt x="13077480" y="0"/>
                </a:lnTo>
                <a:lnTo>
                  <a:pt x="13077480" y="9035350"/>
                </a:lnTo>
                <a:lnTo>
                  <a:pt x="0" y="9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200" y="4266024"/>
            <a:ext cx="2449381" cy="3909216"/>
          </a:xfrm>
          <a:custGeom>
            <a:avLst/>
            <a:gdLst/>
            <a:ahLst/>
            <a:cxnLst/>
            <a:rect l="l" t="t" r="r" b="b"/>
            <a:pathLst>
              <a:path w="2151064" h="4909066">
                <a:moveTo>
                  <a:pt x="0" y="0"/>
                </a:moveTo>
                <a:lnTo>
                  <a:pt x="2151064" y="0"/>
                </a:lnTo>
                <a:lnTo>
                  <a:pt x="2151064" y="4909066"/>
                </a:lnTo>
                <a:lnTo>
                  <a:pt x="0" y="4909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3"/>
            </a:xfrm>
            <a:custGeom>
              <a:avLst/>
              <a:gdLst/>
              <a:ahLst/>
              <a:cxnLst/>
              <a:rect l="l" t="t" r="r" b="b"/>
              <a:pathLst>
                <a:path w="1366503" h="915173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3"/>
                    <a:pt x="1242043" y="915173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496488" y="1450260"/>
            <a:ext cx="9266293" cy="3436230"/>
            <a:chOff x="-1051664" y="-935744"/>
            <a:chExt cx="12355056" cy="4013618"/>
          </a:xfrm>
        </p:grpSpPr>
        <p:sp>
          <p:nvSpPr>
            <p:cNvPr id="8" name="TextBox 8"/>
            <p:cNvSpPr txBox="1"/>
            <p:nvPr/>
          </p:nvSpPr>
          <p:spPr>
            <a:xfrm>
              <a:off x="-1051664" y="1136617"/>
              <a:ext cx="12355056" cy="1941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Baloo"/>
                  <a:cs typeface="Times New Roman" panose="02020603050405020304" pitchFamily="18" charset="0"/>
                  <a:sym typeface="Baloo"/>
                </a:rPr>
                <a:t>BÀI 4.</a:t>
              </a:r>
            </a:p>
            <a:p>
              <a:pPr algn="ctr"/>
              <a:r>
                <a:rPr lang="en-US" sz="54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Baloo"/>
                  <a:cs typeface="Times New Roman" panose="02020603050405020304" pitchFamily="18" charset="0"/>
                  <a:sym typeface="Baloo"/>
                </a:rPr>
                <a:t>LÀM VIỆC VỚI MÁY TÍNH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372745" y="-935744"/>
              <a:ext cx="11035521" cy="5092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Nunito"/>
                  <a:cs typeface="Times New Roman" panose="02020603050405020304" pitchFamily="18" charset="0"/>
                  <a:sym typeface="Nunito"/>
                </a:rPr>
                <a:t>TRƯỜNG TIỂU HỌC QUANG TRUNG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13018" y="-20259"/>
              <a:ext cx="4958846" cy="718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4800" b="1" dirty="0">
                  <a:solidFill>
                    <a:srgbClr val="262A55"/>
                  </a:solidFill>
                  <a:latin typeface="Times New Roman" panose="02020603050405020304" pitchFamily="18" charset="0"/>
                  <a:ea typeface="Nunito Bold"/>
                  <a:cs typeface="Times New Roman" panose="02020603050405020304" pitchFamily="18" charset="0"/>
                  <a:sym typeface="Nunito Bold"/>
                </a:rPr>
                <a:t>TIN HỌC 3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071078" y="4762500"/>
            <a:ext cx="3981071" cy="3639359"/>
          </a:xfrm>
          <a:custGeom>
            <a:avLst/>
            <a:gdLst/>
            <a:ahLst/>
            <a:cxnLst/>
            <a:rect l="l" t="t" r="r" b="b"/>
            <a:pathLst>
              <a:path w="6663910" h="4446645">
                <a:moveTo>
                  <a:pt x="0" y="0"/>
                </a:moveTo>
                <a:lnTo>
                  <a:pt x="6663909" y="0"/>
                </a:lnTo>
                <a:lnTo>
                  <a:pt x="6663909" y="4446645"/>
                </a:lnTo>
                <a:lnTo>
                  <a:pt x="0" y="4446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04400">
            <a:off x="14616941" y="1006957"/>
            <a:ext cx="864175" cy="1033252"/>
          </a:xfrm>
          <a:custGeom>
            <a:avLst/>
            <a:gdLst/>
            <a:ahLst/>
            <a:cxnLst/>
            <a:rect l="l" t="t" r="r" b="b"/>
            <a:pathLst>
              <a:path w="864175" h="1033252">
                <a:moveTo>
                  <a:pt x="0" y="0"/>
                </a:moveTo>
                <a:lnTo>
                  <a:pt x="864175" y="0"/>
                </a:lnTo>
                <a:lnTo>
                  <a:pt x="864175" y="1033252"/>
                </a:lnTo>
                <a:lnTo>
                  <a:pt x="0" y="103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53414" flipH="1">
            <a:off x="3357931" y="2336206"/>
            <a:ext cx="895712" cy="1070960"/>
          </a:xfrm>
          <a:custGeom>
            <a:avLst/>
            <a:gdLst/>
            <a:ahLst/>
            <a:cxnLst/>
            <a:rect l="l" t="t" r="r" b="b"/>
            <a:pathLst>
              <a:path w="895712" h="1070960">
                <a:moveTo>
                  <a:pt x="895712" y="0"/>
                </a:moveTo>
                <a:lnTo>
                  <a:pt x="0" y="0"/>
                </a:lnTo>
                <a:lnTo>
                  <a:pt x="0" y="1070960"/>
                </a:lnTo>
                <a:lnTo>
                  <a:pt x="895712" y="1070960"/>
                </a:lnTo>
                <a:lnTo>
                  <a:pt x="89571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14" y="29705"/>
            <a:ext cx="1981888" cy="19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8C9F38-8B21-22C6-D0C5-0FF80A6D545C}"/>
              </a:ext>
            </a:extLst>
          </p:cNvPr>
          <p:cNvSpPr txBox="1"/>
          <p:nvPr/>
        </p:nvSpPr>
        <p:spPr>
          <a:xfrm>
            <a:off x="6486752" y="5659495"/>
            <a:ext cx="568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4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52700"/>
            <a:ext cx="17378339" cy="42672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1293523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</a:p>
        </p:txBody>
      </p:sp>
    </p:spTree>
    <p:extLst>
      <p:ext uri="{BB962C8B-B14F-4D97-AF65-F5344CB8AC3E}">
        <p14:creationId xmlns:p14="http://schemas.microsoft.com/office/powerpoint/2010/main" val="1396010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2400300"/>
            <a:ext cx="5992750" cy="5791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8200" y="3390900"/>
            <a:ext cx="9372600" cy="3581400"/>
            <a:chOff x="1066800" y="1666966"/>
            <a:chExt cx="8676190" cy="16477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00" y="1666966"/>
              <a:ext cx="8676190" cy="146666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895600" y="2628900"/>
              <a:ext cx="5562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1200" y="1293523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</a:p>
        </p:txBody>
      </p:sp>
    </p:spTree>
    <p:extLst>
      <p:ext uri="{BB962C8B-B14F-4D97-AF65-F5344CB8AC3E}">
        <p14:creationId xmlns:p14="http://schemas.microsoft.com/office/powerpoint/2010/main" val="73166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3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1293523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81173"/>
          <a:stretch/>
        </p:blipFill>
        <p:spPr>
          <a:xfrm>
            <a:off x="1303382" y="2327707"/>
            <a:ext cx="3307753" cy="5639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624" r="42782"/>
          <a:stretch/>
        </p:blipFill>
        <p:spPr>
          <a:xfrm>
            <a:off x="4573035" y="2407727"/>
            <a:ext cx="6588258" cy="5478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7836" r="406"/>
          <a:stretch/>
        </p:blipFill>
        <p:spPr>
          <a:xfrm>
            <a:off x="11140521" y="2407727"/>
            <a:ext cx="7128429" cy="5478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586" y="8231462"/>
            <a:ext cx="12831614" cy="12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1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Xanh Trắng Tự Nhiên Hoa Hồng Mùa Xuân Kỷ Niệm Hoa Văn  Đẹp miễn phí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0" y="1392718"/>
            <a:ext cx="17221200" cy="5274782"/>
            <a:chOff x="1077333" y="2781300"/>
            <a:chExt cx="16133333" cy="4152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333" y="3353024"/>
              <a:ext cx="16133333" cy="358095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867400" y="2781300"/>
              <a:ext cx="69342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058283" y="1291791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</a:p>
        </p:txBody>
      </p:sp>
    </p:spTree>
    <p:extLst>
      <p:ext uri="{BB962C8B-B14F-4D97-AF65-F5344CB8AC3E}">
        <p14:creationId xmlns:p14="http://schemas.microsoft.com/office/powerpoint/2010/main" val="11896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Xanh Trắng Tự Nhiên Hoa Hồng Mùa Xuân Kỷ Niệm Hoa Văn  Đẹp miễn phí - Slidesdo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8283" y="1291791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91731" b="24767"/>
          <a:stretch/>
        </p:blipFill>
        <p:spPr>
          <a:xfrm>
            <a:off x="609600" y="1844834"/>
            <a:ext cx="1600200" cy="1603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843" r="2348" b="7727"/>
          <a:stretch/>
        </p:blipFill>
        <p:spPr>
          <a:xfrm>
            <a:off x="755343" y="3448498"/>
            <a:ext cx="16992600" cy="196689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599" y="4610100"/>
            <a:ext cx="914401" cy="899631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33065"/>
            <a:ext cx="15561905" cy="4866667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435"/>
          <a:stretch/>
        </p:blipFill>
        <p:spPr>
          <a:xfrm>
            <a:off x="10850621" y="5118430"/>
            <a:ext cx="5486400" cy="47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3925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256" y="1565787"/>
            <a:ext cx="14994680" cy="7921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064" y="934474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</p:spTree>
    <p:extLst>
      <p:ext uri="{BB962C8B-B14F-4D97-AF65-F5344CB8AC3E}">
        <p14:creationId xmlns:p14="http://schemas.microsoft.com/office/powerpoint/2010/main" val="61512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064" y="934474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788743"/>
            <a:ext cx="10676047" cy="650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1793778"/>
            <a:ext cx="17830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>
                <a:solidFill>
                  <a:srgbClr val="FF21FF"/>
                </a:solidFill>
                <a:latin typeface="Baloo" panose="020B0604020202020204" charset="0"/>
                <a:cs typeface="Baloo" panose="020B0604020202020204" charset="0"/>
              </a:rPr>
              <a:t>Bước 2:</a:t>
            </a:r>
            <a:r>
              <a:rPr lang="en-US" sz="4000">
                <a:latin typeface="Baloo" panose="020B0604020202020204" charset="0"/>
                <a:cs typeface="Baloo" panose="020B0604020202020204" charset="0"/>
              </a:rPr>
              <a:t> Sau khi khởi động xong, quan sát màn hình máy tính (màn hình nền). Màn hình nền có dạng tương tự như sau:</a:t>
            </a:r>
          </a:p>
        </p:txBody>
      </p:sp>
    </p:spTree>
    <p:extLst>
      <p:ext uri="{BB962C8B-B14F-4D97-AF65-F5344CB8AC3E}">
        <p14:creationId xmlns:p14="http://schemas.microsoft.com/office/powerpoint/2010/main" val="4037012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064" y="934474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65" y="3528090"/>
            <a:ext cx="17615756" cy="29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54044"/>
          <a:stretch/>
        </p:blipFill>
        <p:spPr>
          <a:xfrm>
            <a:off x="914400" y="1388807"/>
            <a:ext cx="15892936" cy="4972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97" y="5708563"/>
            <a:ext cx="1942593" cy="379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8970" y="9372600"/>
            <a:ext cx="1942857" cy="457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7085" y="5708563"/>
            <a:ext cx="4559381" cy="41211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467" y="8148017"/>
            <a:ext cx="8549170" cy="4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" y="212133"/>
            <a:ext cx="17373600" cy="7598367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99642" y="621059"/>
            <a:ext cx="10393516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6158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6158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6" name="Freeform 6"/>
          <p:cNvSpPr/>
          <p:nvPr/>
        </p:nvSpPr>
        <p:spPr>
          <a:xfrm>
            <a:off x="1082133" y="3030241"/>
            <a:ext cx="2365941" cy="4787996"/>
          </a:xfrm>
          <a:custGeom>
            <a:avLst/>
            <a:gdLst/>
            <a:ahLst/>
            <a:cxnLst/>
            <a:rect l="l" t="t" r="r" b="b"/>
            <a:pathLst>
              <a:path w="6841311" h="9245015">
                <a:moveTo>
                  <a:pt x="0" y="0"/>
                </a:moveTo>
                <a:lnTo>
                  <a:pt x="6841311" y="0"/>
                </a:lnTo>
                <a:lnTo>
                  <a:pt x="6841311" y="9245015"/>
                </a:lnTo>
                <a:lnTo>
                  <a:pt x="0" y="924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2575">
            <a:off x="16537374" y="8162957"/>
            <a:ext cx="948535" cy="1134118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977740" y="1693218"/>
            <a:ext cx="13589664" cy="1337022"/>
            <a:chOff x="5010150" y="1909259"/>
            <a:chExt cx="13589664" cy="1337022"/>
          </a:xfrm>
        </p:grpSpPr>
        <p:grpSp>
          <p:nvGrpSpPr>
            <p:cNvPr id="13" name="Group 12"/>
            <p:cNvGrpSpPr/>
            <p:nvPr/>
          </p:nvGrpSpPr>
          <p:grpSpPr>
            <a:xfrm>
              <a:off x="5010150" y="1909259"/>
              <a:ext cx="13589664" cy="1337022"/>
              <a:chOff x="3886200" y="1749078"/>
              <a:chExt cx="12380428" cy="1337022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10" name="Rounded Rectangle 9"/>
              <p:cNvSpPr/>
              <p:nvPr/>
            </p:nvSpPr>
            <p:spPr>
              <a:xfrm>
                <a:off x="4381500" y="1749078"/>
                <a:ext cx="11885128" cy="1337022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886200" y="1749078"/>
                <a:ext cx="1295400" cy="133702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453251" y="2076419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32075" y="2099757"/>
              <a:ext cx="95671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Tư</a:t>
              </a:r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thế ngồi khi sử dụng máy tính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00950" y="3497639"/>
            <a:ext cx="12166454" cy="1337022"/>
            <a:chOff x="6553200" y="3654054"/>
            <a:chExt cx="12166454" cy="1337022"/>
          </a:xfrm>
        </p:grpSpPr>
        <p:grpSp>
          <p:nvGrpSpPr>
            <p:cNvPr id="16" name="Group 15"/>
            <p:cNvGrpSpPr/>
            <p:nvPr/>
          </p:nvGrpSpPr>
          <p:grpSpPr>
            <a:xfrm>
              <a:off x="6553200" y="3654054"/>
              <a:ext cx="12166454" cy="1337022"/>
              <a:chOff x="3886200" y="1749078"/>
              <a:chExt cx="11958619" cy="1337022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17" name="Rounded Rectangle 16"/>
              <p:cNvSpPr/>
              <p:nvPr/>
            </p:nvSpPr>
            <p:spPr>
              <a:xfrm>
                <a:off x="4381498" y="1749078"/>
                <a:ext cx="11463321" cy="1337022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886200" y="1749078"/>
                <a:ext cx="1295400" cy="133702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933037" y="385645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334951" y="3856459"/>
              <a:ext cx="44983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Chuột máy tính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85487" y="5183808"/>
            <a:ext cx="10581917" cy="1337022"/>
            <a:chOff x="7696200" y="5448276"/>
            <a:chExt cx="10581917" cy="1337022"/>
          </a:xfrm>
        </p:grpSpPr>
        <p:grpSp>
          <p:nvGrpSpPr>
            <p:cNvPr id="19" name="Group 18"/>
            <p:cNvGrpSpPr/>
            <p:nvPr/>
          </p:nvGrpSpPr>
          <p:grpSpPr>
            <a:xfrm>
              <a:off x="7696200" y="5448276"/>
              <a:ext cx="10581917" cy="1337022"/>
              <a:chOff x="3886200" y="1749078"/>
              <a:chExt cx="10581917" cy="1337022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20" name="Rounded Rectangle 19"/>
              <p:cNvSpPr/>
              <p:nvPr/>
            </p:nvSpPr>
            <p:spPr>
              <a:xfrm>
                <a:off x="4381499" y="1749078"/>
                <a:ext cx="10086618" cy="1337022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886200" y="1749078"/>
                <a:ext cx="1295400" cy="133702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076038" y="5655122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91600" y="5655122"/>
              <a:ext cx="92865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Thực hành làm việc với máy tính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40207" y="8730017"/>
            <a:ext cx="14380227" cy="2650236"/>
            <a:chOff x="2240207" y="8730017"/>
            <a:chExt cx="14380227" cy="2650236"/>
          </a:xfrm>
        </p:grpSpPr>
        <p:sp>
          <p:nvSpPr>
            <p:cNvPr id="31" name="Freeform 7"/>
            <p:cNvSpPr/>
            <p:nvPr/>
          </p:nvSpPr>
          <p:spPr>
            <a:xfrm>
              <a:off x="2240207" y="8743395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2" name="Freeform 7"/>
            <p:cNvSpPr/>
            <p:nvPr/>
          </p:nvSpPr>
          <p:spPr>
            <a:xfrm>
              <a:off x="4025889" y="8758868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3" name="Freeform 7"/>
            <p:cNvSpPr/>
            <p:nvPr/>
          </p:nvSpPr>
          <p:spPr>
            <a:xfrm>
              <a:off x="5811570" y="8760967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4" name="Freeform 7"/>
            <p:cNvSpPr/>
            <p:nvPr/>
          </p:nvSpPr>
          <p:spPr>
            <a:xfrm>
              <a:off x="7652058" y="8730017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5" name="Freeform 7"/>
            <p:cNvSpPr/>
            <p:nvPr/>
          </p:nvSpPr>
          <p:spPr>
            <a:xfrm>
              <a:off x="11252778" y="8835309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6" name="Freeform 7"/>
            <p:cNvSpPr/>
            <p:nvPr/>
          </p:nvSpPr>
          <p:spPr>
            <a:xfrm>
              <a:off x="14809303" y="8828158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8" name="Freeform 7"/>
            <p:cNvSpPr/>
            <p:nvPr/>
          </p:nvSpPr>
          <p:spPr>
            <a:xfrm>
              <a:off x="13089358" y="8848448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9" name="Freeform 7"/>
            <p:cNvSpPr/>
            <p:nvPr/>
          </p:nvSpPr>
          <p:spPr>
            <a:xfrm>
              <a:off x="9463189" y="8853198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05360" r="-29008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9616" y="5649860"/>
            <a:ext cx="6017017" cy="44124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5811" y="958624"/>
            <a:ext cx="6443547" cy="4669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" y="1823358"/>
            <a:ext cx="9890760" cy="2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0" y="1388807"/>
            <a:ext cx="10919729" cy="75328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76500" y="9117943"/>
            <a:ext cx="13487400" cy="584775"/>
            <a:chOff x="2476500" y="9117943"/>
            <a:chExt cx="13487400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2476500" y="9117943"/>
              <a:ext cx="13487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chuột vào nút       ở góc trên, bên phải cửa sổ để đóng phần mềm.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2200" y="9217001"/>
              <a:ext cx="523810" cy="466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183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3924300"/>
            <a:ext cx="7019048" cy="58761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388807"/>
            <a:ext cx="15523809" cy="1361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3762" y="2718508"/>
            <a:ext cx="6794442" cy="75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2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545917"/>
            <a:ext cx="16009524" cy="7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997" y="628650"/>
            <a:ext cx="4622020" cy="1449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3908" y="2077676"/>
            <a:ext cx="990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Thao tác nào đúng khi tắt</a:t>
            </a:r>
            <a:r>
              <a:rPr lang="vi-VN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máy tính?</a:t>
            </a:r>
            <a:endParaRPr lang="en-US" sz="44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81200" y="2933700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9800" y="32385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A.  Rút phích cắm điện.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81200" y="4207589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09800" y="451238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B.  Nhấn công tắc trên thân máy tính.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91360" y="5481478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19960" y="5786278"/>
            <a:ext cx="1378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C.  Đóng các phần mềm đang mở và chọn Start\Power\Shut down.</a:t>
            </a:r>
          </a:p>
        </p:txBody>
      </p:sp>
      <p:sp>
        <p:nvSpPr>
          <p:cNvPr id="16" name="Oval 15"/>
          <p:cNvSpPr/>
          <p:nvPr/>
        </p:nvSpPr>
        <p:spPr>
          <a:xfrm>
            <a:off x="2133600" y="5676900"/>
            <a:ext cx="685800" cy="685801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1" grpId="0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997" y="628650"/>
            <a:ext cx="4622020" cy="14490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1040" y="4134089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99640" y="443888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A.  Nháy chuột.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71040" y="5407978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9640" y="5712778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B.  Nháy đúp chuột.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81200" y="6681867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09800" y="6986667"/>
            <a:ext cx="1378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C.  Kéo thả chuột.</a:t>
            </a:r>
          </a:p>
        </p:txBody>
      </p:sp>
      <p:sp>
        <p:nvSpPr>
          <p:cNvPr id="16" name="Oval 15"/>
          <p:cNvSpPr/>
          <p:nvPr/>
        </p:nvSpPr>
        <p:spPr>
          <a:xfrm>
            <a:off x="2125284" y="6902786"/>
            <a:ext cx="685800" cy="685801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 rot="10800000" flipV="1">
            <a:off x="1932940" y="1942775"/>
            <a:ext cx="1330706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Em sử dụng thao tác nào để di chuyển biểu tượng 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từ vị trí này sang vị trí khác trên màn hình?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98276" y="885579"/>
            <a:ext cx="1970524" cy="1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997" y="628650"/>
            <a:ext cx="4622020" cy="1449026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 rot="10800000" flipV="1">
            <a:off x="1981200" y="1930889"/>
            <a:ext cx="15849600" cy="203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3. Em hãy di chuyển biểu tượng                 sang một vị trí khác trên màn hình.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34578" y="1148776"/>
            <a:ext cx="1970524" cy="180162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81200" y="3676598"/>
            <a:ext cx="16154400" cy="1801622"/>
            <a:chOff x="1981200" y="3676598"/>
            <a:chExt cx="16154400" cy="1801622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1981200" y="4577409"/>
              <a:ext cx="161544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4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loo" panose="020B0604020202020204" charset="0"/>
                  <a:cs typeface="Baloo" panose="020B0604020202020204" charset="0"/>
                </a:rPr>
                <a:t>Kích chuột trái vào biểu tượng                        sau đó kéo thả chuột.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25050" y="3676598"/>
              <a:ext cx="1970524" cy="1801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3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97" y="632337"/>
            <a:ext cx="1504762" cy="1428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727" y="1181100"/>
            <a:ext cx="3267355" cy="746474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19200" y="2018589"/>
            <a:ext cx="15087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Hãy nháy nút phải chuột vào biểu tượng     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trên màn hình nền, xem bảng chọn được mở ra, nháy chuột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ra màn hình để đóng bảng chọn.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11000" y="1181100"/>
            <a:ext cx="2057400" cy="19739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9200" y="5195924"/>
            <a:ext cx="876300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B1: </a:t>
            </a: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Di chuyển con trỏ chuột vào </a:t>
            </a:r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biểu tượng</a:t>
            </a: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           , </a:t>
            </a: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nháy chuột phải</a:t>
            </a: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để xuất hiện bảng chọn</a:t>
            </a: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:</a:t>
            </a: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00" t="10143" r="84756" b="67037"/>
          <a:stretch/>
        </p:blipFill>
        <p:spPr>
          <a:xfrm>
            <a:off x="10210800" y="5074276"/>
            <a:ext cx="4835190" cy="48698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24350" y="6235011"/>
            <a:ext cx="914400" cy="8773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9200" y="8151427"/>
            <a:ext cx="876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B2: Nháy chuột ra màn hình nền để đóng bảng chọn.</a:t>
            </a:r>
          </a:p>
        </p:txBody>
      </p:sp>
    </p:spTree>
    <p:extLst>
      <p:ext uri="{BB962C8B-B14F-4D97-AF65-F5344CB8AC3E}">
        <p14:creationId xmlns:p14="http://schemas.microsoft.com/office/powerpoint/2010/main" val="9974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97" y="632337"/>
            <a:ext cx="1504762" cy="1428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727" y="1181100"/>
            <a:ext cx="3267355" cy="746474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48697" y="1915363"/>
            <a:ext cx="15087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vi-VN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Em hãy luyện tập tư thế ngồi và cầm chuột đúng cách khi sử dụng máy tính.</a:t>
            </a:r>
            <a:endParaRPr lang="en-US" altLang="en-US" sz="44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2735817"/>
            <a:ext cx="7209524" cy="6904762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67747" y="3905687"/>
            <a:ext cx="768927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Ngồi thẳng lưng, vai thả lỏng, tay đặt ngang với bàn phím, chuột để bên tay phải, </a:t>
            </a:r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mắt cách màn hình 50 - 80cm.</a:t>
            </a:r>
            <a:endParaRPr lang="en-US" alt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6370" y="339620"/>
            <a:ext cx="11619629" cy="7912611"/>
          </a:xfrm>
          <a:custGeom>
            <a:avLst/>
            <a:gdLst/>
            <a:ahLst/>
            <a:cxnLst/>
            <a:rect l="l" t="t" r="r" b="b"/>
            <a:pathLst>
              <a:path w="5855332" h="7912611">
                <a:moveTo>
                  <a:pt x="0" y="0"/>
                </a:moveTo>
                <a:lnTo>
                  <a:pt x="5855332" y="0"/>
                </a:lnTo>
                <a:lnTo>
                  <a:pt x="5855332" y="7912611"/>
                </a:lnTo>
                <a:lnTo>
                  <a:pt x="0" y="7912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35695">
            <a:off x="1076749" y="7928135"/>
            <a:ext cx="3330461" cy="6102279"/>
          </a:xfrm>
          <a:custGeom>
            <a:avLst/>
            <a:gdLst/>
            <a:ahLst/>
            <a:cxnLst/>
            <a:rect l="l" t="t" r="r" b="b"/>
            <a:pathLst>
              <a:path w="20724169" h="24355326">
                <a:moveTo>
                  <a:pt x="0" y="0"/>
                </a:moveTo>
                <a:lnTo>
                  <a:pt x="20724169" y="0"/>
                </a:lnTo>
                <a:lnTo>
                  <a:pt x="20724169" y="24355327"/>
                </a:lnTo>
                <a:lnTo>
                  <a:pt x="0" y="24355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874" y="5828249"/>
            <a:ext cx="5088213" cy="4116827"/>
          </a:xfrm>
          <a:custGeom>
            <a:avLst/>
            <a:gdLst/>
            <a:ahLst/>
            <a:cxnLst/>
            <a:rect l="l" t="t" r="r" b="b"/>
            <a:pathLst>
              <a:path w="5088213" h="4116827">
                <a:moveTo>
                  <a:pt x="0" y="0"/>
                </a:moveTo>
                <a:lnTo>
                  <a:pt x="5088213" y="0"/>
                </a:lnTo>
                <a:lnTo>
                  <a:pt x="5088213" y="4116827"/>
                </a:lnTo>
                <a:lnTo>
                  <a:pt x="0" y="4116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563257" y="1943100"/>
            <a:ext cx="10363198" cy="5626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11500">
                <a:solidFill>
                  <a:srgbClr val="0070C0"/>
                </a:solidFill>
                <a:latin typeface="Baloo"/>
                <a:ea typeface="Baloo"/>
                <a:cs typeface="Baloo"/>
                <a:sym typeface="Baloo"/>
              </a:rPr>
              <a:t>BÀI HỌC </a:t>
            </a:r>
          </a:p>
          <a:p>
            <a:pPr algn="ctr">
              <a:lnSpc>
                <a:spcPts val="79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11500">
                <a:solidFill>
                  <a:srgbClr val="0070C0"/>
                </a:solidFill>
                <a:latin typeface="Baloo"/>
                <a:ea typeface="Baloo"/>
                <a:cs typeface="Baloo"/>
                <a:sym typeface="Baloo"/>
              </a:rPr>
              <a:t>KẾT THÚC RỒI!</a:t>
            </a:r>
          </a:p>
          <a:p>
            <a:pPr algn="ctr">
              <a:lnSpc>
                <a:spcPts val="79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11500">
                <a:solidFill>
                  <a:srgbClr val="0070C0"/>
                </a:solidFill>
                <a:latin typeface="Baloo"/>
                <a:ea typeface="Baloo"/>
                <a:cs typeface="Baloo"/>
                <a:sym typeface="Baloo"/>
              </a:rPr>
              <a:t>TẠM BIỆT </a:t>
            </a:r>
          </a:p>
          <a:p>
            <a:pPr algn="ctr">
              <a:lnSpc>
                <a:spcPts val="79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11500">
                <a:solidFill>
                  <a:srgbClr val="0070C0"/>
                </a:solidFill>
                <a:latin typeface="Baloo"/>
                <a:ea typeface="Baloo"/>
                <a:cs typeface="Baloo"/>
                <a:sym typeface="Baloo"/>
              </a:rPr>
              <a:t>CÁC EM!</a:t>
            </a:r>
          </a:p>
        </p:txBody>
      </p:sp>
      <p:sp>
        <p:nvSpPr>
          <p:cNvPr id="15" name="Freeform 15"/>
          <p:cNvSpPr/>
          <p:nvPr/>
        </p:nvSpPr>
        <p:spPr>
          <a:xfrm rot="-421217" flipH="1">
            <a:off x="5327340" y="5751598"/>
            <a:ext cx="595121" cy="711557"/>
          </a:xfrm>
          <a:custGeom>
            <a:avLst/>
            <a:gdLst/>
            <a:ahLst/>
            <a:cxnLst/>
            <a:rect l="l" t="t" r="r" b="b"/>
            <a:pathLst>
              <a:path w="595121" h="711557">
                <a:moveTo>
                  <a:pt x="595120" y="0"/>
                </a:moveTo>
                <a:lnTo>
                  <a:pt x="0" y="0"/>
                </a:lnTo>
                <a:lnTo>
                  <a:pt x="0" y="711557"/>
                </a:lnTo>
                <a:lnTo>
                  <a:pt x="595120" y="711557"/>
                </a:lnTo>
                <a:lnTo>
                  <a:pt x="5951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21217">
            <a:off x="239127" y="8585533"/>
            <a:ext cx="595121" cy="711557"/>
          </a:xfrm>
          <a:custGeom>
            <a:avLst/>
            <a:gdLst/>
            <a:ahLst/>
            <a:cxnLst/>
            <a:rect l="l" t="t" r="r" b="b"/>
            <a:pathLst>
              <a:path w="595121" h="711557">
                <a:moveTo>
                  <a:pt x="0" y="0"/>
                </a:moveTo>
                <a:lnTo>
                  <a:pt x="595120" y="0"/>
                </a:lnTo>
                <a:lnTo>
                  <a:pt x="595120" y="711557"/>
                </a:lnTo>
                <a:lnTo>
                  <a:pt x="0" y="7115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291561" flipH="1">
            <a:off x="490768" y="223337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5" y="0"/>
                </a:moveTo>
                <a:lnTo>
                  <a:pt x="0" y="0"/>
                </a:lnTo>
                <a:lnTo>
                  <a:pt x="0" y="1286360"/>
                </a:lnTo>
                <a:lnTo>
                  <a:pt x="1075865" y="1286360"/>
                </a:lnTo>
                <a:lnTo>
                  <a:pt x="10758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959">
            <a:off x="128657" y="8771852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54578" flipH="1">
            <a:off x="17071179" y="143773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6" y="0"/>
                </a:moveTo>
                <a:lnTo>
                  <a:pt x="0" y="0"/>
                </a:lnTo>
                <a:lnTo>
                  <a:pt x="0" y="1286361"/>
                </a:lnTo>
                <a:lnTo>
                  <a:pt x="1075866" y="1286361"/>
                </a:lnTo>
                <a:lnTo>
                  <a:pt x="10758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93812">
            <a:off x="17051099" y="8873976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11353800" y="1396748"/>
            <a:ext cx="8001000" cy="7975360"/>
            <a:chOff x="12677775" y="4994035"/>
            <a:chExt cx="5610225" cy="56102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7775" y="4994035"/>
              <a:ext cx="5610225" cy="5610225"/>
            </a:xfrm>
            <a:prstGeom prst="rect">
              <a:avLst/>
            </a:prstGeom>
          </p:spPr>
        </p:pic>
        <p:sp>
          <p:nvSpPr>
            <p:cNvPr id="17" name="Freeform 7"/>
            <p:cNvSpPr/>
            <p:nvPr/>
          </p:nvSpPr>
          <p:spPr>
            <a:xfrm>
              <a:off x="15087600" y="8877300"/>
              <a:ext cx="519113" cy="952500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05360" r="-290088"/>
              </a:stretch>
            </a:blipFill>
          </p:spPr>
        </p:sp>
      </p:grpSp>
      <p:sp>
        <p:nvSpPr>
          <p:cNvPr id="18" name="TextBox 17"/>
          <p:cNvSpPr txBox="1"/>
          <p:nvPr/>
        </p:nvSpPr>
        <p:spPr>
          <a:xfrm>
            <a:off x="2438400" y="452525"/>
            <a:ext cx="6324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Khởi động</a:t>
            </a:r>
          </a:p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1584771" y="2032498"/>
            <a:ext cx="11137900" cy="678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Hôm nay, Khoa và các bạn có buổi học </a:t>
            </a:r>
          </a:p>
          <a:p>
            <a:pPr>
              <a:lnSpc>
                <a:spcPct val="150000"/>
              </a:lnSpc>
            </a:pPr>
            <a:r>
              <a:rPr lang="en-US" sz="420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đầu tiên với máy tính. Cả lớp rất háo hức vì được sử dụng máy tính. Khoa có một </a:t>
            </a:r>
          </a:p>
          <a:p>
            <a:pPr>
              <a:lnSpc>
                <a:spcPct val="150000"/>
              </a:lnSpc>
            </a:pPr>
            <a:r>
              <a:rPr lang="en-US" sz="420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thắc mắc muốn hỏi thầy giáo  về cách cầm chuột, cách gõ phím và tư thế ngồi trước</a:t>
            </a:r>
          </a:p>
          <a:p>
            <a:pPr>
              <a:lnSpc>
                <a:spcPct val="150000"/>
              </a:lnSpc>
            </a:pPr>
            <a:r>
              <a:rPr lang="en-US" sz="420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 máy tính thế nào là đúng và khoa học? </a:t>
            </a:r>
          </a:p>
          <a:p>
            <a:pPr>
              <a:lnSpc>
                <a:spcPct val="150000"/>
              </a:lnSpc>
            </a:pPr>
            <a:r>
              <a:rPr lang="en-US" sz="420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Chúng ta cùng tìm hiểu cùng bạn Khoa nhé.</a:t>
            </a:r>
          </a:p>
        </p:txBody>
      </p:sp>
    </p:spTree>
    <p:extLst>
      <p:ext uri="{BB962C8B-B14F-4D97-AF65-F5344CB8AC3E}">
        <p14:creationId xmlns:p14="http://schemas.microsoft.com/office/powerpoint/2010/main" val="30605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992578"/>
            <a:ext cx="15087600" cy="9294422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099642" y="43600"/>
            <a:ext cx="10393516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6158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6158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</p:spTree>
    <p:extLst>
      <p:ext uri="{BB962C8B-B14F-4D97-AF65-F5344CB8AC3E}">
        <p14:creationId xmlns:p14="http://schemas.microsoft.com/office/powerpoint/2010/main" val="31082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28" y="1570204"/>
            <a:ext cx="14159886" cy="8291514"/>
          </a:xfrm>
          <a:prstGeom prst="rect">
            <a:avLst/>
          </a:prstGeom>
        </p:spPr>
      </p:pic>
      <p:sp>
        <p:nvSpPr>
          <p:cNvPr id="3" name="Freeform 11"/>
          <p:cNvSpPr/>
          <p:nvPr/>
        </p:nvSpPr>
        <p:spPr>
          <a:xfrm rot="291561" flipH="1">
            <a:off x="506056" y="211796"/>
            <a:ext cx="788567" cy="937590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5" y="0"/>
                </a:moveTo>
                <a:lnTo>
                  <a:pt x="0" y="0"/>
                </a:lnTo>
                <a:lnTo>
                  <a:pt x="0" y="1286360"/>
                </a:lnTo>
                <a:lnTo>
                  <a:pt x="1075865" y="1286360"/>
                </a:lnTo>
                <a:lnTo>
                  <a:pt x="107586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2"/>
          <p:cNvSpPr/>
          <p:nvPr/>
        </p:nvSpPr>
        <p:spPr>
          <a:xfrm rot="270959">
            <a:off x="113726" y="9150530"/>
            <a:ext cx="766633" cy="894902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/>
          <p:cNvSpPr/>
          <p:nvPr/>
        </p:nvSpPr>
        <p:spPr>
          <a:xfrm rot="-954578" flipH="1">
            <a:off x="17478906" y="86798"/>
            <a:ext cx="581201" cy="721197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6" y="0"/>
                </a:moveTo>
                <a:lnTo>
                  <a:pt x="0" y="0"/>
                </a:lnTo>
                <a:lnTo>
                  <a:pt x="0" y="1286361"/>
                </a:lnTo>
                <a:lnTo>
                  <a:pt x="1075866" y="1286361"/>
                </a:lnTo>
                <a:lnTo>
                  <a:pt x="10758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4"/>
          <p:cNvSpPr/>
          <p:nvPr/>
        </p:nvSpPr>
        <p:spPr>
          <a:xfrm rot="993812">
            <a:off x="17470876" y="9476262"/>
            <a:ext cx="568420" cy="745178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2918" y="1178077"/>
            <a:ext cx="9089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Tư thế ngồi khi sử dụng máy tính</a:t>
            </a:r>
          </a:p>
        </p:txBody>
      </p:sp>
    </p:spTree>
    <p:extLst>
      <p:ext uri="{BB962C8B-B14F-4D97-AF65-F5344CB8AC3E}">
        <p14:creationId xmlns:p14="http://schemas.microsoft.com/office/powerpoint/2010/main" val="19140100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Xanh Trắng Tự Nhiên Hoa Hồng Mùa Xuân Kỷ Niệm Hoa Văn  Đẹp miễn phí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3314700"/>
            <a:ext cx="17184067" cy="33810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50" y="1104900"/>
            <a:ext cx="9089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Tư thế ngồi khi sử dụng máy tính</a:t>
            </a:r>
          </a:p>
        </p:txBody>
      </p:sp>
    </p:spTree>
    <p:extLst>
      <p:ext uri="{BB962C8B-B14F-4D97-AF65-F5344CB8AC3E}">
        <p14:creationId xmlns:p14="http://schemas.microsoft.com/office/powerpoint/2010/main" val="16518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346" y="803787"/>
            <a:ext cx="9089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Tư thế ngồi khi sử dụng máy tính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54178"/>
            <a:ext cx="1628571" cy="157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0175" y="1684797"/>
            <a:ext cx="15031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</a:t>
            </a:r>
            <a:r>
              <a:rPr lang="vi-VN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Tư thế ngồi khi sử dụng máy tính đúng sẽ giúp em tránh nguy cơ mắc những bệnh nào sau đây?</a:t>
            </a:r>
            <a:endParaRPr lang="en-US" sz="44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38400" y="3924300"/>
            <a:ext cx="5943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34801" y="3977242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A. Vẹo cột sống.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38400" y="7172783"/>
            <a:ext cx="5943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34801" y="722572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B. Đau tai. 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93" y="7741741"/>
            <a:ext cx="3718563" cy="247904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982200" y="3924300"/>
            <a:ext cx="5943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978601" y="3977242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C. Cận thị. 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82200" y="7172783"/>
            <a:ext cx="5943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978601" y="722572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D. Đau chân.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99" y="4361962"/>
            <a:ext cx="2810821" cy="28108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2" t="7824" r="30953" b="2381"/>
          <a:stretch/>
        </p:blipFill>
        <p:spPr>
          <a:xfrm>
            <a:off x="14315226" y="7304386"/>
            <a:ext cx="1281448" cy="29163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63" y="4450998"/>
            <a:ext cx="4674938" cy="2621544"/>
          </a:xfrm>
          <a:prstGeom prst="rect">
            <a:avLst/>
          </a:prstGeom>
        </p:spPr>
      </p:pic>
      <p:sp>
        <p:nvSpPr>
          <p:cNvPr id="22" name="Freeform 11"/>
          <p:cNvSpPr/>
          <p:nvPr/>
        </p:nvSpPr>
        <p:spPr>
          <a:xfrm rot="291561" flipH="1">
            <a:off x="210622" y="83460"/>
            <a:ext cx="659105" cy="719172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5" y="0"/>
                </a:moveTo>
                <a:lnTo>
                  <a:pt x="0" y="0"/>
                </a:lnTo>
                <a:lnTo>
                  <a:pt x="0" y="1286360"/>
                </a:lnTo>
                <a:lnTo>
                  <a:pt x="1075865" y="1286360"/>
                </a:lnTo>
                <a:lnTo>
                  <a:pt x="10758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2"/>
          <p:cNvSpPr/>
          <p:nvPr/>
        </p:nvSpPr>
        <p:spPr>
          <a:xfrm rot="270959">
            <a:off x="128657" y="8771852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3"/>
          <p:cNvSpPr/>
          <p:nvPr/>
        </p:nvSpPr>
        <p:spPr>
          <a:xfrm rot="-954578" flipH="1">
            <a:off x="17071179" y="143773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6" y="0"/>
                </a:moveTo>
                <a:lnTo>
                  <a:pt x="0" y="0"/>
                </a:lnTo>
                <a:lnTo>
                  <a:pt x="0" y="1286361"/>
                </a:lnTo>
                <a:lnTo>
                  <a:pt x="1075866" y="1286361"/>
                </a:lnTo>
                <a:lnTo>
                  <a:pt x="10758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4"/>
          <p:cNvSpPr/>
          <p:nvPr/>
        </p:nvSpPr>
        <p:spPr>
          <a:xfrm rot="993812">
            <a:off x="17051099" y="8873976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440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 animBg="1"/>
      <p:bldP spid="10" grpId="0"/>
      <p:bldP spid="13" grpId="0" animBg="1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346" y="803787"/>
            <a:ext cx="9089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Tư thế ngồi khi sử dụng máy tính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54178"/>
            <a:ext cx="1628571" cy="157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0175" y="1684797"/>
            <a:ext cx="15031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</a:t>
            </a:r>
            <a:r>
              <a:rPr lang="vi-VN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Tư thế nào sau đây là đúng khi sử dụng máy tính?</a:t>
            </a:r>
          </a:p>
          <a:p>
            <a:br>
              <a:rPr lang="vi-VN" sz="4400"/>
            </a:br>
            <a:endParaRPr lang="en-US" sz="44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142925"/>
            <a:ext cx="18516600" cy="476109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49200" y="6972300"/>
            <a:ext cx="1066800" cy="1066800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633065"/>
            <a:ext cx="18131340" cy="60890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102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1135147"/>
            <a:ext cx="2747766" cy="995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6501" y="1593555"/>
            <a:ext cx="2957011" cy="10645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6438900"/>
            <a:ext cx="3443214" cy="95842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11887200" y="2125817"/>
            <a:ext cx="685800" cy="1341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7043656" y="2453331"/>
            <a:ext cx="25144" cy="11700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0560807" y="5847671"/>
            <a:ext cx="1644149" cy="7436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735</Words>
  <Application>Microsoft Office PowerPoint</Application>
  <PresentationFormat>Custom</PresentationFormat>
  <Paragraphs>87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Times New Roman</vt:lpstr>
      <vt:lpstr>Baloo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oOOo</dc:creator>
  <cp:lastModifiedBy>Dell</cp:lastModifiedBy>
  <cp:revision>33</cp:revision>
  <dcterms:created xsi:type="dcterms:W3CDTF">2006-08-16T00:00:00Z</dcterms:created>
  <dcterms:modified xsi:type="dcterms:W3CDTF">2024-11-02T07:41:37Z</dcterms:modified>
  <dc:identifier>DAGRcuUuI3A</dc:identifier>
</cp:coreProperties>
</file>