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89" r:id="rId2"/>
    <p:sldId id="279" r:id="rId3"/>
    <p:sldId id="259" r:id="rId4"/>
    <p:sldId id="290" r:id="rId5"/>
    <p:sldId id="292" r:id="rId6"/>
    <p:sldId id="280" r:id="rId7"/>
    <p:sldId id="281" r:id="rId8"/>
    <p:sldId id="277" r:id="rId9"/>
    <p:sldId id="2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3399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8749B-3CAC-4240-A381-9ED509CC998C}"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6948C-120A-4DC4-ABA5-898F401C1607}" type="slidenum">
              <a:rPr lang="en-US" smtClean="0"/>
              <a:t>‹#›</a:t>
            </a:fld>
            <a:endParaRPr lang="en-US"/>
          </a:p>
        </p:txBody>
      </p:sp>
    </p:spTree>
    <p:extLst>
      <p:ext uri="{BB962C8B-B14F-4D97-AF65-F5344CB8AC3E}">
        <p14:creationId xmlns:p14="http://schemas.microsoft.com/office/powerpoint/2010/main" val="284577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4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45328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266449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227530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69412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50D7D-F74F-4262-B4FB-2AD91599BE6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23448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E50D7D-F74F-4262-B4FB-2AD91599BE6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99199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E50D7D-F74F-4262-B4FB-2AD91599BE64}"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24028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E50D7D-F74F-4262-B4FB-2AD91599BE64}"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407094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50D7D-F74F-4262-B4FB-2AD91599BE64}"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87360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50D7D-F74F-4262-B4FB-2AD91599BE6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260129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50D7D-F74F-4262-B4FB-2AD91599BE6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78340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50D7D-F74F-4262-B4FB-2AD91599BE64}"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0BFE2-0032-460B-A3C4-558DC957E89C}" type="slidenum">
              <a:rPr lang="en-US" smtClean="0"/>
              <a:t>‹#›</a:t>
            </a:fld>
            <a:endParaRPr lang="en-US"/>
          </a:p>
        </p:txBody>
      </p:sp>
    </p:spTree>
    <p:extLst>
      <p:ext uri="{BB962C8B-B14F-4D97-AF65-F5344CB8AC3E}">
        <p14:creationId xmlns:p14="http://schemas.microsoft.com/office/powerpoint/2010/main" val="2664895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jpg"/><Relationship Id="rId7"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10" Type="http://schemas.microsoft.com/office/2007/relationships/hdphoto" Target="../media/hdphoto1.wdp"/><Relationship Id="rId4" Type="http://schemas.openxmlformats.org/officeDocument/2006/relationships/image" Target="../media/image9.jp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17"/>
          <p:cNvPicPr>
            <a:picLocks noChangeAspect="1"/>
          </p:cNvPicPr>
          <p:nvPr/>
        </p:nvPicPr>
        <p:blipFill>
          <a:blip r:embed="rId3"/>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stretch>
            <a:fillRect/>
          </a:stretch>
        </p:blipFill>
        <p:spPr>
          <a:xfrm>
            <a:off x="29477" y="3178647"/>
            <a:ext cx="3937612" cy="3239516"/>
          </a:xfrm>
          <a:prstGeom prst="rect">
            <a:avLst/>
          </a:prstGeom>
        </p:spPr>
      </p:pic>
      <p:pic>
        <p:nvPicPr>
          <p:cNvPr id="4" name="19"/>
          <p:cNvPicPr>
            <a:picLocks noChangeAspect="1"/>
          </p:cNvPicPr>
          <p:nvPr/>
        </p:nvPicPr>
        <p:blipFill>
          <a:blip r:embed="rId5" cstate="screen"/>
          <a:stretch>
            <a:fillRect/>
          </a:stretch>
        </p:blipFill>
        <p:spPr>
          <a:xfrm flipH="1">
            <a:off x="9166840" y="4346917"/>
            <a:ext cx="2906098" cy="2023996"/>
          </a:xfrm>
          <a:prstGeom prst="rect">
            <a:avLst/>
          </a:prstGeom>
        </p:spPr>
      </p:pic>
      <p:pic>
        <p:nvPicPr>
          <p:cNvPr id="19" name="69"/>
          <p:cNvPicPr>
            <a:picLocks noChangeAspect="1"/>
          </p:cNvPicPr>
          <p:nvPr/>
        </p:nvPicPr>
        <p:blipFill>
          <a:blip r:embed="rId6" cstate="screen"/>
          <a:stretch>
            <a:fillRect/>
          </a:stretch>
        </p:blipFill>
        <p:spPr>
          <a:xfrm>
            <a:off x="8588453" y="422929"/>
            <a:ext cx="3603548" cy="1986702"/>
          </a:xfrm>
          <a:prstGeom prst="rect">
            <a:avLst/>
          </a:prstGeom>
        </p:spPr>
      </p:pic>
      <p:sp>
        <p:nvSpPr>
          <p:cNvPr id="6" name="Rectangle 5"/>
          <p:cNvSpPr/>
          <p:nvPr/>
        </p:nvSpPr>
        <p:spPr>
          <a:xfrm>
            <a:off x="2472346" y="1307715"/>
            <a:ext cx="7229863"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0" cap="none" spc="0" normalizeH="0" baseline="0" noProof="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BỘ</a:t>
            </a:r>
            <a:r>
              <a:rPr kumimoji="0" lang="en-US" altLang="zh-CN" sz="2400" b="1" u="none" strike="noStrike" kern="0" cap="none" spc="0" normalizeH="0" noProof="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SÁCH KẾT NỐI TRI THỨC VỚI CUỘC SỐNG</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2400" b="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400" b="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2400" b="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400" b="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và</a:t>
            </a:r>
            <a:r>
              <a:rPr lang="en-US" altLang="zh-CN" sz="2400" b="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400" b="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Xã</a:t>
            </a:r>
            <a:r>
              <a:rPr lang="en-US" altLang="zh-CN" sz="2400" b="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400" b="1" kern="0" dirty="0" err="1"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r>
              <a:rPr lang="en-US" altLang="zh-CN" sz="2400" b="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2</a:t>
            </a:r>
            <a:endParaRPr kumimoji="0" lang="en-US" altLang="zh-CN" sz="2400" b="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7" name="TextBox 6"/>
          <p:cNvSpPr txBox="1"/>
          <p:nvPr/>
        </p:nvSpPr>
        <p:spPr>
          <a:xfrm>
            <a:off x="3151163" y="70742"/>
            <a:ext cx="6161650" cy="830997"/>
          </a:xfrm>
          <a:prstGeom prst="rect">
            <a:avLst/>
          </a:prstGeom>
          <a:noFill/>
        </p:spPr>
        <p:txBody>
          <a:bodyPr wrap="square" rtlCol="0">
            <a:spAutoFit/>
          </a:bodyPr>
          <a:lstStyle/>
          <a:p>
            <a:pPr algn="ctr"/>
            <a:r>
              <a:rPr lang="en-US" sz="2400" dirty="0" smtClean="0">
                <a:solidFill>
                  <a:schemeClr val="accent5"/>
                </a:solidFill>
                <a:latin typeface="Times New Roman" panose="02020603050405020304" pitchFamily="18" charset="0"/>
                <a:cs typeface="Times New Roman" panose="02020603050405020304" pitchFamily="18" charset="0"/>
              </a:rPr>
              <a:t>ỦY BAN NHÂN DÂN HUYỆN AN LÃO</a:t>
            </a:r>
          </a:p>
          <a:p>
            <a:pPr algn="ctr"/>
            <a:r>
              <a:rPr lang="en-US" sz="2200" b="1" dirty="0" smtClean="0">
                <a:solidFill>
                  <a:schemeClr val="accent5"/>
                </a:solidFill>
                <a:latin typeface="Times New Roman" panose="02020603050405020304" pitchFamily="18" charset="0"/>
                <a:cs typeface="Times New Roman" panose="02020603050405020304" pitchFamily="18" charset="0"/>
              </a:rPr>
              <a:t>TRƯỜNG TIỂU HỌC QUANG TRUNG</a:t>
            </a:r>
            <a:endParaRPr lang="en-US" sz="2200" b="1" dirty="0">
              <a:solidFill>
                <a:schemeClr val="accent5"/>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4994031" y="818738"/>
            <a:ext cx="268692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08031" y="2399172"/>
            <a:ext cx="7047914"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Bài</a:t>
            </a:r>
            <a:r>
              <a:rPr lang="en-US" sz="3200" b="1" dirty="0" smtClean="0">
                <a:solidFill>
                  <a:srgbClr val="FF0000"/>
                </a:solidFill>
                <a:latin typeface="Times New Roman" panose="02020603050405020304" pitchFamily="18" charset="0"/>
                <a:cs typeface="Times New Roman" panose="02020603050405020304" pitchFamily="18" charset="0"/>
              </a:rPr>
              <a:t> 9: </a:t>
            </a:r>
            <a:r>
              <a:rPr lang="en-US" sz="3200" b="1" dirty="0" err="1" smtClean="0">
                <a:solidFill>
                  <a:srgbClr val="FF0000"/>
                </a:solidFill>
                <a:latin typeface="Times New Roman" panose="02020603050405020304" pitchFamily="18" charset="0"/>
                <a:cs typeface="Times New Roman" panose="02020603050405020304" pitchFamily="18" charset="0"/>
              </a:rPr>
              <a:t>Giữ</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vệ</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sinh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trường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học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Tiết</a:t>
            </a:r>
            <a:r>
              <a:rPr lang="en-US" sz="3200" b="1" dirty="0" smtClean="0">
                <a:solidFill>
                  <a:srgbClr val="FF0000"/>
                </a:solidFill>
                <a:latin typeface="Times New Roman" panose="02020603050405020304" pitchFamily="18" charset="0"/>
                <a:cs typeface="Times New Roman" panose="02020603050405020304" pitchFamily="18" charset="0"/>
              </a:rPr>
              <a:t> 1)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481881" y="4023882"/>
            <a:ext cx="5106572" cy="461665"/>
          </a:xfrm>
          <a:prstGeom prst="rect">
            <a:avLst/>
          </a:prstGeom>
          <a:noFill/>
        </p:spPr>
        <p:txBody>
          <a:bodyPr wrap="square" rtlCol="0">
            <a:spAutoFit/>
          </a:bodyPr>
          <a:lstStyle/>
          <a:p>
            <a:pPr algn="ctr"/>
            <a:r>
              <a:rPr lang="en-US" sz="2400" b="1" dirty="0" err="1" smtClean="0">
                <a:solidFill>
                  <a:schemeClr val="accent6"/>
                </a:solidFill>
                <a:latin typeface="Times New Roman" panose="02020603050405020304" pitchFamily="18" charset="0"/>
                <a:cs typeface="Times New Roman" panose="02020603050405020304" pitchFamily="18" charset="0"/>
              </a:rPr>
              <a:t>Giáo</a:t>
            </a:r>
            <a:r>
              <a:rPr lang="en-US" sz="2400" b="1" dirty="0" smtClean="0">
                <a:solidFill>
                  <a:schemeClr val="accent6"/>
                </a:solidFill>
                <a:latin typeface="Times New Roman" panose="02020603050405020304" pitchFamily="18" charset="0"/>
                <a:cs typeface="Times New Roman" panose="02020603050405020304" pitchFamily="18" charset="0"/>
              </a:rPr>
              <a:t> </a:t>
            </a:r>
            <a:r>
              <a:rPr lang="en-US" sz="2400" b="1" dirty="0" err="1" smtClean="0">
                <a:solidFill>
                  <a:schemeClr val="accent6"/>
                </a:solidFill>
                <a:latin typeface="Times New Roman" panose="02020603050405020304" pitchFamily="18" charset="0"/>
                <a:cs typeface="Times New Roman" panose="02020603050405020304" pitchFamily="18" charset="0"/>
              </a:rPr>
              <a:t>viên</a:t>
            </a:r>
            <a:r>
              <a:rPr lang="en-US" sz="2400" b="1" dirty="0" smtClean="0">
                <a:solidFill>
                  <a:schemeClr val="accent6"/>
                </a:solidFill>
                <a:latin typeface="Times New Roman" panose="02020603050405020304" pitchFamily="18" charset="0"/>
                <a:cs typeface="Times New Roman" panose="02020603050405020304" pitchFamily="18" charset="0"/>
              </a:rPr>
              <a:t>: </a:t>
            </a:r>
            <a:r>
              <a:rPr lang="en-US" sz="2400" b="1" dirty="0" err="1" smtClean="0">
                <a:solidFill>
                  <a:schemeClr val="accent6"/>
                </a:solidFill>
                <a:latin typeface="Times New Roman" panose="02020603050405020304" pitchFamily="18" charset="0"/>
                <a:cs typeface="Times New Roman" panose="02020603050405020304" pitchFamily="18" charset="0"/>
              </a:rPr>
              <a:t>Phạm</a:t>
            </a:r>
            <a:r>
              <a:rPr lang="en-US" sz="2400" b="1" dirty="0" smtClean="0">
                <a:solidFill>
                  <a:schemeClr val="accent6"/>
                </a:solidFill>
                <a:latin typeface="Times New Roman" panose="02020603050405020304" pitchFamily="18" charset="0"/>
                <a:cs typeface="Times New Roman" panose="02020603050405020304" pitchFamily="18" charset="0"/>
              </a:rPr>
              <a:t> </a:t>
            </a:r>
            <a:r>
              <a:rPr lang="en-US" sz="2400" b="1" dirty="0" err="1" smtClean="0">
                <a:solidFill>
                  <a:schemeClr val="accent6"/>
                </a:solidFill>
                <a:latin typeface="Times New Roman" panose="02020603050405020304" pitchFamily="18" charset="0"/>
                <a:cs typeface="Times New Roman" panose="02020603050405020304" pitchFamily="18" charset="0"/>
              </a:rPr>
              <a:t>Thị</a:t>
            </a:r>
            <a:r>
              <a:rPr lang="en-US" sz="2400" b="1" dirty="0" smtClean="0">
                <a:solidFill>
                  <a:schemeClr val="accent6"/>
                </a:solidFill>
                <a:latin typeface="Times New Roman" panose="02020603050405020304" pitchFamily="18" charset="0"/>
                <a:cs typeface="Times New Roman" panose="02020603050405020304" pitchFamily="18" charset="0"/>
              </a:rPr>
              <a:t> </a:t>
            </a:r>
            <a:r>
              <a:rPr lang="en-US" sz="2400" b="1" dirty="0" err="1" smtClean="0">
                <a:solidFill>
                  <a:schemeClr val="accent6"/>
                </a:solidFill>
                <a:latin typeface="Times New Roman" panose="02020603050405020304" pitchFamily="18" charset="0"/>
                <a:cs typeface="Times New Roman" panose="02020603050405020304" pitchFamily="18" charset="0"/>
              </a:rPr>
              <a:t>Thanh</a:t>
            </a:r>
            <a:r>
              <a:rPr lang="en-US" sz="2400" b="1" dirty="0" smtClean="0">
                <a:solidFill>
                  <a:schemeClr val="accent6"/>
                </a:solidFill>
                <a:latin typeface="Times New Roman" panose="02020603050405020304" pitchFamily="18" charset="0"/>
                <a:cs typeface="Times New Roman" panose="02020603050405020304" pitchFamily="18" charset="0"/>
              </a:rPr>
              <a:t> </a:t>
            </a:r>
            <a:r>
              <a:rPr lang="en-US" sz="2400" b="1" dirty="0" err="1" smtClean="0">
                <a:solidFill>
                  <a:schemeClr val="accent6"/>
                </a:solidFill>
                <a:latin typeface="Times New Roman" panose="02020603050405020304" pitchFamily="18" charset="0"/>
                <a:cs typeface="Times New Roman" panose="02020603050405020304" pitchFamily="18" charset="0"/>
              </a:rPr>
              <a:t>Hương</a:t>
            </a:r>
            <a:endParaRPr lang="en-US" sz="24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4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6938"/>
          <a:stretch/>
        </p:blipFill>
        <p:spPr>
          <a:xfrm>
            <a:off x="351684" y="596973"/>
            <a:ext cx="814607" cy="722768"/>
          </a:xfrm>
          <a:prstGeom prst="rect">
            <a:avLst/>
          </a:prstGeom>
        </p:spPr>
      </p:pic>
      <p:sp>
        <p:nvSpPr>
          <p:cNvPr id="8" name="TextBox 7"/>
          <p:cNvSpPr txBox="1"/>
          <p:nvPr/>
        </p:nvSpPr>
        <p:spPr>
          <a:xfrm>
            <a:off x="1166291" y="698281"/>
            <a:ext cx="2952960"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b="1" dirty="0" err="1">
                <a:solidFill>
                  <a:srgbClr val="006666"/>
                </a:solidFill>
                <a:latin typeface="Times New Roman" panose="02020603050405020304" pitchFamily="18" charset="0"/>
                <a:cs typeface="Times New Roman" panose="02020603050405020304" pitchFamily="18" charset="0"/>
              </a:rPr>
              <a:t>Hoạt</a:t>
            </a:r>
            <a:r>
              <a:rPr lang="en-US" sz="2400" b="1" dirty="0">
                <a:solidFill>
                  <a:srgbClr val="006666"/>
                </a:solidFill>
                <a:latin typeface="Times New Roman" panose="02020603050405020304" pitchFamily="18" charset="0"/>
                <a:cs typeface="Times New Roman" panose="02020603050405020304" pitchFamily="18" charset="0"/>
              </a:rPr>
              <a:t> </a:t>
            </a:r>
            <a:r>
              <a:rPr lang="en-US" sz="2400" b="1" dirty="0" err="1">
                <a:solidFill>
                  <a:srgbClr val="006666"/>
                </a:solidFill>
                <a:latin typeface="Times New Roman" panose="02020603050405020304" pitchFamily="18" charset="0"/>
                <a:cs typeface="Times New Roman" panose="02020603050405020304" pitchFamily="18" charset="0"/>
              </a:rPr>
              <a:t>động</a:t>
            </a:r>
            <a:r>
              <a:rPr lang="en-US" sz="2400" b="1" dirty="0">
                <a:solidFill>
                  <a:srgbClr val="006666"/>
                </a:solidFill>
                <a:latin typeface="Times New Roman" panose="02020603050405020304" pitchFamily="18" charset="0"/>
                <a:cs typeface="Times New Roman" panose="02020603050405020304" pitchFamily="18" charset="0"/>
              </a:rPr>
              <a:t> </a:t>
            </a:r>
            <a:r>
              <a:rPr lang="en-US" sz="2400" b="1" dirty="0" err="1">
                <a:solidFill>
                  <a:srgbClr val="006666"/>
                </a:solidFill>
                <a:latin typeface="Times New Roman" panose="02020603050405020304" pitchFamily="18" charset="0"/>
                <a:cs typeface="Times New Roman" panose="02020603050405020304" pitchFamily="18" charset="0"/>
              </a:rPr>
              <a:t>mở</a:t>
            </a:r>
            <a:r>
              <a:rPr lang="en-US" sz="2400" b="1" dirty="0">
                <a:solidFill>
                  <a:srgbClr val="006666"/>
                </a:solidFill>
                <a:latin typeface="Times New Roman" panose="02020603050405020304" pitchFamily="18" charset="0"/>
                <a:cs typeface="Times New Roman" panose="02020603050405020304" pitchFamily="18" charset="0"/>
              </a:rPr>
              <a:t> </a:t>
            </a:r>
            <a:r>
              <a:rPr lang="en-US" sz="2400" b="1" dirty="0" err="1">
                <a:solidFill>
                  <a:srgbClr val="006666"/>
                </a:solidFill>
                <a:latin typeface="Times New Roman" panose="02020603050405020304" pitchFamily="18" charset="0"/>
                <a:cs typeface="Times New Roman" panose="02020603050405020304" pitchFamily="18" charset="0"/>
              </a:rPr>
              <a:t>đầu</a:t>
            </a:r>
            <a:r>
              <a:rPr lang="en-US" sz="2400" b="1" dirty="0">
                <a:solidFill>
                  <a:srgbClr val="006666"/>
                </a:solidFill>
                <a:latin typeface="Times New Roman" panose="02020603050405020304" pitchFamily="18" charset="0"/>
                <a:cs typeface="Times New Roman" panose="02020603050405020304" pitchFamily="18" charset="0"/>
              </a:rPr>
              <a:t> </a:t>
            </a:r>
          </a:p>
        </p:txBody>
      </p:sp>
      <p:sp>
        <p:nvSpPr>
          <p:cNvPr id="10" name="Rectangle 2"/>
          <p:cNvSpPr txBox="1">
            <a:spLocks noChangeArrowheads="1"/>
          </p:cNvSpPr>
          <p:nvPr/>
        </p:nvSpPr>
        <p:spPr bwMode="auto">
          <a:xfrm>
            <a:off x="2506804" y="103925"/>
            <a:ext cx="7717239" cy="493048"/>
          </a:xfrm>
          <a:prstGeom prst="rect">
            <a:avLst/>
          </a:prstGeom>
          <a:noFill/>
          <a:ln w="9525">
            <a:noFill/>
            <a:miter lim="800000"/>
            <a:headEnd/>
            <a:tailEnd/>
          </a:ln>
          <a:effectLst/>
        </p:spPr>
        <p:txBody>
          <a:bodyPr anchor="ctr"/>
          <a:lstStyle/>
          <a:p>
            <a:pPr eaLnBrk="1" hangingPunct="1">
              <a:defRPr/>
            </a:pPr>
            <a:r>
              <a:rPr lang="en-US" sz="3600" b="1" kern="0" dirty="0" err="1" smtClean="0">
                <a:latin typeface="Times New Roman" panose="02020603050405020304" pitchFamily="18" charset="0"/>
                <a:cs typeface="Times New Roman" panose="02020603050405020304" pitchFamily="18" charset="0"/>
              </a:rPr>
              <a:t>Bài</a:t>
            </a:r>
            <a:r>
              <a:rPr lang="en-US" sz="3600" b="1" kern="0" dirty="0" smtClean="0">
                <a:latin typeface="Times New Roman" panose="02020603050405020304" pitchFamily="18" charset="0"/>
                <a:cs typeface="Times New Roman" panose="02020603050405020304" pitchFamily="18" charset="0"/>
              </a:rPr>
              <a:t> </a:t>
            </a:r>
            <a:r>
              <a:rPr lang="en-US" sz="3600" b="1" kern="0" dirty="0">
                <a:latin typeface="Times New Roman" panose="02020603050405020304" pitchFamily="18" charset="0"/>
                <a:cs typeface="Times New Roman" panose="02020603050405020304" pitchFamily="18" charset="0"/>
              </a:rPr>
              <a:t>9 : </a:t>
            </a:r>
            <a:r>
              <a:rPr lang="en-US" sz="3600" b="1" kern="0" dirty="0" err="1">
                <a:solidFill>
                  <a:srgbClr val="FF0000"/>
                </a:solidFill>
                <a:latin typeface="Times New Roman" panose="02020603050405020304" pitchFamily="18" charset="0"/>
                <a:cs typeface="Times New Roman" panose="02020603050405020304" pitchFamily="18" charset="0"/>
              </a:rPr>
              <a:t>Giữ</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vệ</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sinh</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trường</a:t>
            </a:r>
            <a:r>
              <a:rPr lang="en-US" sz="3600" b="1" kern="0" dirty="0">
                <a:solidFill>
                  <a:srgbClr val="FF0000"/>
                </a:solidFill>
                <a:latin typeface="Times New Roman" panose="02020603050405020304" pitchFamily="18" charset="0"/>
                <a:cs typeface="Times New Roman" panose="02020603050405020304" pitchFamily="18" charset="0"/>
              </a:rPr>
              <a:t> </a:t>
            </a:r>
            <a:r>
              <a:rPr lang="en-US" sz="3600" b="1" kern="0" dirty="0" err="1">
                <a:solidFill>
                  <a:srgbClr val="FF0000"/>
                </a:solidFill>
                <a:latin typeface="Times New Roman" panose="02020603050405020304" pitchFamily="18" charset="0"/>
                <a:cs typeface="Times New Roman" panose="02020603050405020304" pitchFamily="18" charset="0"/>
              </a:rPr>
              <a:t>học</a:t>
            </a:r>
            <a:r>
              <a:rPr lang="en-US" sz="3600" b="1" kern="0" dirty="0">
                <a:solidFill>
                  <a:srgbClr val="FF0000"/>
                </a:solidFill>
                <a:latin typeface="Times New Roman" panose="02020603050405020304" pitchFamily="18" charset="0"/>
                <a:cs typeface="Times New Roman" panose="02020603050405020304" pitchFamily="18" charset="0"/>
              </a:rPr>
              <a:t> ( </a:t>
            </a:r>
            <a:r>
              <a:rPr lang="en-US" sz="3600" b="1" kern="0" dirty="0" err="1">
                <a:solidFill>
                  <a:srgbClr val="FF0000"/>
                </a:solidFill>
                <a:latin typeface="Times New Roman" panose="02020603050405020304" pitchFamily="18" charset="0"/>
                <a:cs typeface="Times New Roman" panose="02020603050405020304" pitchFamily="18" charset="0"/>
              </a:rPr>
              <a:t>tiết</a:t>
            </a:r>
            <a:r>
              <a:rPr lang="en-US" sz="3600" b="1" kern="0" dirty="0">
                <a:solidFill>
                  <a:srgbClr val="FF0000"/>
                </a:solidFill>
                <a:latin typeface="Times New Roman" panose="02020603050405020304" pitchFamily="18" charset="0"/>
                <a:cs typeface="Times New Roman" panose="02020603050405020304" pitchFamily="18" charset="0"/>
              </a:rPr>
              <a:t> 1)</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77471" y="1241136"/>
            <a:ext cx="10975903" cy="954107"/>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344" y="2010422"/>
            <a:ext cx="8700655" cy="4847578"/>
          </a:xfrm>
          <a:prstGeom prst="rect">
            <a:avLst/>
          </a:prstGeom>
        </p:spPr>
      </p:pic>
      <p:sp>
        <p:nvSpPr>
          <p:cNvPr id="3" name="Rectangle 2"/>
          <p:cNvSpPr/>
          <p:nvPr/>
        </p:nvSpPr>
        <p:spPr>
          <a:xfrm>
            <a:off x="138545" y="2507329"/>
            <a:ext cx="3034146" cy="3539430"/>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060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515" t="10277" r="11179" b="19382"/>
          <a:stretch/>
        </p:blipFill>
        <p:spPr>
          <a:xfrm>
            <a:off x="118587" y="45649"/>
            <a:ext cx="1094714" cy="770657"/>
          </a:xfrm>
          <a:prstGeom prst="rect">
            <a:avLst/>
          </a:prstGeom>
        </p:spPr>
      </p:pic>
      <p:sp>
        <p:nvSpPr>
          <p:cNvPr id="10" name="TextBox 9"/>
          <p:cNvSpPr txBox="1"/>
          <p:nvPr/>
        </p:nvSpPr>
        <p:spPr>
          <a:xfrm>
            <a:off x="464951" y="667470"/>
            <a:ext cx="8700103" cy="523220"/>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800" b="1"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Cho </a:t>
            </a:r>
            <a:r>
              <a:rPr lang="en-US" sz="2800" dirty="0" err="1" smtClean="0">
                <a:latin typeface="Arial" panose="020B0604020202020204" pitchFamily="34" charset="0"/>
                <a:cs typeface="Arial" panose="020B0604020202020204" pitchFamily="34" charset="0"/>
              </a:rPr>
              <a:t>biết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gì</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11" name="TextBox 10"/>
          <p:cNvSpPr txBox="1"/>
          <p:nvPr/>
        </p:nvSpPr>
        <p:spPr>
          <a:xfrm>
            <a:off x="1302532" y="138591"/>
            <a:ext cx="4850228" cy="58477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3200" b="1" dirty="0" err="1" smtClean="0">
                <a:solidFill>
                  <a:srgbClr val="002060"/>
                </a:solidFill>
                <a:latin typeface="Times New Roman" panose="02020603050405020304" pitchFamily="18" charset="0"/>
                <a:cs typeface="Times New Roman" panose="02020603050405020304" pitchFamily="18" charset="0"/>
              </a:rPr>
              <a:t>Hoạt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khám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phá</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64951" y="1160902"/>
            <a:ext cx="11616213" cy="523220"/>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pPr marL="342900"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đồng</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tình</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sao</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552" y="1719570"/>
            <a:ext cx="4531505" cy="25614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057" y="1684123"/>
            <a:ext cx="4754689" cy="259693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9603" y="4316504"/>
            <a:ext cx="5023576" cy="254149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3960" y="4316504"/>
            <a:ext cx="3711689" cy="2541496"/>
          </a:xfrm>
          <a:prstGeom prst="rect">
            <a:avLst/>
          </a:prstGeom>
        </p:spPr>
      </p:pic>
      <p:pic>
        <p:nvPicPr>
          <p:cNvPr id="21" name="Picture 2"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7436" b="70256" l="7200" r="47200">
                        <a14:foregroundMark x1="35000" y1="35385" x2="23600" y2="51026"/>
                      </a14:backgroundRemoval>
                    </a14:imgEffect>
                  </a14:imgLayer>
                </a14:imgProps>
              </a:ext>
              <a:ext uri="{28A0092B-C50C-407E-A947-70E740481C1C}">
                <a14:useLocalDpi xmlns:a14="http://schemas.microsoft.com/office/drawing/2010/main" val="0"/>
              </a:ext>
            </a:extLst>
          </a:blip>
          <a:srcRect l="6747" t="16929" r="51805" b="29151"/>
          <a:stretch/>
        </p:blipFill>
        <p:spPr bwMode="auto">
          <a:xfrm>
            <a:off x="464951" y="2550137"/>
            <a:ext cx="1173715" cy="11909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7436" b="70256" l="7200" r="47200">
                        <a14:foregroundMark x1="35000" y1="35385" x2="23600" y2="51026"/>
                      </a14:backgroundRemoval>
                    </a14:imgEffect>
                  </a14:imgLayer>
                </a14:imgProps>
              </a:ext>
              <a:ext uri="{28A0092B-C50C-407E-A947-70E740481C1C}">
                <a14:useLocalDpi xmlns:a14="http://schemas.microsoft.com/office/drawing/2010/main" val="0"/>
              </a:ext>
            </a:extLst>
          </a:blip>
          <a:srcRect l="6747" t="16929" r="51805" b="29151"/>
          <a:stretch/>
        </p:blipFill>
        <p:spPr bwMode="auto">
          <a:xfrm>
            <a:off x="11018285" y="2672859"/>
            <a:ext cx="1173715" cy="1190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945" y="4316504"/>
            <a:ext cx="2913966" cy="2677656"/>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dirty="0">
                <a:solidFill>
                  <a:srgbClr val="000000"/>
                </a:solidFill>
              </a:rPr>
              <a:t>Những việc làm của các bạn ở hình </a:t>
            </a:r>
            <a:r>
              <a:rPr lang="vi-VN" sz="2400" dirty="0" smtClean="0">
                <a:solidFill>
                  <a:srgbClr val="000000"/>
                </a:solidFill>
              </a:rPr>
              <a:t>1</a:t>
            </a:r>
            <a:r>
              <a:rPr lang="en-US" sz="2400" dirty="0" smtClean="0">
                <a:solidFill>
                  <a:srgbClr val="000000"/>
                </a:solidFill>
              </a:rPr>
              <a:t>, </a:t>
            </a:r>
            <a:r>
              <a:rPr lang="en-US" sz="2400" dirty="0" err="1" smtClean="0">
                <a:solidFill>
                  <a:srgbClr val="000000"/>
                </a:solidFill>
                <a:latin typeface="Arial" panose="020B0604020202020204" pitchFamily="34" charset="0"/>
                <a:cs typeface="Arial" panose="020B0604020202020204" pitchFamily="34" charset="0"/>
              </a:rPr>
              <a:t>hình</a:t>
            </a:r>
            <a:r>
              <a:rPr lang="vi-VN" sz="2400" dirty="0" smtClean="0">
                <a:solidFill>
                  <a:srgbClr val="000000"/>
                </a:solidFill>
              </a:rPr>
              <a:t> </a:t>
            </a:r>
            <a:r>
              <a:rPr lang="vi-VN" sz="2400" dirty="0">
                <a:solidFill>
                  <a:srgbClr val="000000"/>
                </a:solidFill>
              </a:rPr>
              <a:t>2 em không đồng tình vì </a:t>
            </a:r>
            <a:r>
              <a:rPr lang="vi-VN" sz="2400" dirty="0" smtClean="0">
                <a:solidFill>
                  <a:srgbClr val="000000"/>
                </a:solidFill>
              </a:rPr>
              <a:t>như </a:t>
            </a:r>
            <a:r>
              <a:rPr lang="vi-VN" sz="2400" dirty="0">
                <a:solidFill>
                  <a:srgbClr val="000000"/>
                </a:solidFill>
              </a:rPr>
              <a:t>vậy </a:t>
            </a:r>
            <a:r>
              <a:rPr lang="en-US" sz="2400" dirty="0" err="1" smtClean="0">
                <a:solidFill>
                  <a:srgbClr val="000000"/>
                </a:solidFill>
                <a:latin typeface="Arial" panose="020B0604020202020204" pitchFamily="34" charset="0"/>
                <a:cs typeface="Arial" panose="020B0604020202020204" pitchFamily="34" charset="0"/>
              </a:rPr>
              <a:t>sẽ</a:t>
            </a:r>
            <a:r>
              <a:rPr lang="en-US" sz="2400" dirty="0" smtClean="0">
                <a:solidFill>
                  <a:srgbClr val="000000"/>
                </a:solidFill>
                <a:latin typeface="Arial" panose="020B0604020202020204" pitchFamily="34" charset="0"/>
                <a:cs typeface="Arial" panose="020B0604020202020204" pitchFamily="34" charset="0"/>
              </a:rPr>
              <a:t> </a:t>
            </a:r>
            <a:r>
              <a:rPr lang="en-US" sz="2400" dirty="0" err="1" smtClean="0">
                <a:solidFill>
                  <a:srgbClr val="000000"/>
                </a:solidFill>
                <a:latin typeface="Arial" panose="020B0604020202020204" pitchFamily="34" charset="0"/>
                <a:cs typeface="Arial" panose="020B0604020202020204" pitchFamily="34" charset="0"/>
              </a:rPr>
              <a:t>gây</a:t>
            </a:r>
            <a:r>
              <a:rPr lang="en-US" sz="2400" dirty="0" smtClean="0">
                <a:solidFill>
                  <a:srgbClr val="000000"/>
                </a:solidFill>
                <a:latin typeface="Arial" panose="020B0604020202020204" pitchFamily="34" charset="0"/>
                <a:cs typeface="Arial" panose="020B0604020202020204" pitchFamily="34" charset="0"/>
              </a:rPr>
              <a:t> </a:t>
            </a:r>
            <a:r>
              <a:rPr lang="en-US" sz="2400" dirty="0" err="1" smtClean="0">
                <a:solidFill>
                  <a:srgbClr val="000000"/>
                </a:solidFill>
                <a:latin typeface="Arial" panose="020B0604020202020204" pitchFamily="34" charset="0"/>
                <a:cs typeface="Arial" panose="020B0604020202020204" pitchFamily="34" charset="0"/>
              </a:rPr>
              <a:t>mất</a:t>
            </a:r>
            <a:r>
              <a:rPr lang="en-US" sz="2400" dirty="0" smtClean="0">
                <a:solidFill>
                  <a:srgbClr val="000000"/>
                </a:solidFill>
                <a:latin typeface="Arial" panose="020B0604020202020204" pitchFamily="34" charset="0"/>
                <a:cs typeface="Arial" panose="020B0604020202020204" pitchFamily="34" charset="0"/>
              </a:rPr>
              <a:t> </a:t>
            </a:r>
            <a:r>
              <a:rPr lang="en-US" sz="2400" dirty="0" err="1" smtClean="0">
                <a:solidFill>
                  <a:srgbClr val="000000"/>
                </a:solidFill>
                <a:latin typeface="Arial" panose="020B0604020202020204" pitchFamily="34" charset="0"/>
                <a:cs typeface="Arial" panose="020B0604020202020204" pitchFamily="34" charset="0"/>
              </a:rPr>
              <a:t>vệ</a:t>
            </a:r>
            <a:r>
              <a:rPr lang="en-US" sz="2400" dirty="0" smtClean="0">
                <a:solidFill>
                  <a:srgbClr val="000000"/>
                </a:solidFill>
                <a:latin typeface="Arial" panose="020B0604020202020204" pitchFamily="34" charset="0"/>
                <a:cs typeface="Arial" panose="020B0604020202020204" pitchFamily="34" charset="0"/>
              </a:rPr>
              <a:t> </a:t>
            </a:r>
            <a:r>
              <a:rPr lang="en-US" sz="2400" dirty="0" err="1" smtClean="0">
                <a:solidFill>
                  <a:srgbClr val="000000"/>
                </a:solidFill>
                <a:latin typeface="Arial" panose="020B0604020202020204" pitchFamily="34" charset="0"/>
                <a:cs typeface="Arial" panose="020B0604020202020204" pitchFamily="34" charset="0"/>
              </a:rPr>
              <a:t>sinh</a:t>
            </a:r>
            <a:r>
              <a:rPr lang="en-US" sz="2400" dirty="0" smtClean="0">
                <a:solidFill>
                  <a:srgbClr val="000000"/>
                </a:solidFill>
                <a:latin typeface="Arial" panose="020B0604020202020204" pitchFamily="34" charset="0"/>
                <a:cs typeface="Arial" panose="020B0604020202020204" pitchFamily="34" charset="0"/>
              </a:rPr>
              <a:t>, </a:t>
            </a:r>
            <a:r>
              <a:rPr lang="en-US" sz="2400" dirty="0" err="1" smtClean="0">
                <a:solidFill>
                  <a:srgbClr val="000000"/>
                </a:solidFill>
                <a:latin typeface="Arial" panose="020B0604020202020204" pitchFamily="34" charset="0"/>
                <a:cs typeface="Arial" panose="020B0604020202020204" pitchFamily="34" charset="0"/>
              </a:rPr>
              <a:t>bẩn</a:t>
            </a:r>
            <a:r>
              <a:rPr lang="en-US" sz="2400" dirty="0" smtClean="0">
                <a:solidFill>
                  <a:srgbClr val="000000"/>
                </a:solidFill>
                <a:latin typeface="Arial" panose="020B0604020202020204" pitchFamily="34" charset="0"/>
                <a:cs typeface="Arial" panose="020B0604020202020204" pitchFamily="34" charset="0"/>
              </a:rPr>
              <a:t> </a:t>
            </a:r>
            <a:r>
              <a:rPr lang="en-US" sz="2400" dirty="0" err="1" smtClean="0">
                <a:solidFill>
                  <a:srgbClr val="000000"/>
                </a:solidFill>
                <a:latin typeface="Arial" panose="020B0604020202020204" pitchFamily="34" charset="0"/>
                <a:cs typeface="Arial" panose="020B0604020202020204" pitchFamily="34" charset="0"/>
              </a:rPr>
              <a:t>hành</a:t>
            </a:r>
            <a:r>
              <a:rPr lang="en-US" sz="2400" dirty="0" smtClean="0">
                <a:solidFill>
                  <a:srgbClr val="000000"/>
                </a:solidFill>
                <a:latin typeface="Arial" panose="020B0604020202020204" pitchFamily="34" charset="0"/>
                <a:cs typeface="Arial" panose="020B0604020202020204" pitchFamily="34" charset="0"/>
              </a:rPr>
              <a:t> </a:t>
            </a:r>
            <a:r>
              <a:rPr lang="en-US" sz="2400" dirty="0" err="1" smtClean="0">
                <a:solidFill>
                  <a:srgbClr val="000000"/>
                </a:solidFill>
                <a:latin typeface="Arial" panose="020B0604020202020204" pitchFamily="34" charset="0"/>
                <a:cs typeface="Arial" panose="020B0604020202020204" pitchFamily="34" charset="0"/>
              </a:rPr>
              <a:t>lang</a:t>
            </a:r>
            <a:r>
              <a:rPr lang="en-US" sz="2400" dirty="0" smtClean="0">
                <a:solidFill>
                  <a:srgbClr val="000000"/>
                </a:solidFill>
                <a:latin typeface="Arial" panose="020B0604020202020204" pitchFamily="34" charset="0"/>
                <a:cs typeface="Arial" panose="020B0604020202020204" pitchFamily="34" charset="0"/>
              </a:rPr>
              <a:t> </a:t>
            </a:r>
            <a:r>
              <a:rPr lang="en-US" sz="2400" dirty="0" err="1" smtClean="0">
                <a:solidFill>
                  <a:srgbClr val="000000"/>
                </a:solidFill>
                <a:latin typeface="Arial" panose="020B0604020202020204" pitchFamily="34" charset="0"/>
                <a:cs typeface="Arial" panose="020B0604020202020204" pitchFamily="34" charset="0"/>
              </a:rPr>
              <a:t>và</a:t>
            </a:r>
            <a:r>
              <a:rPr lang="en-US" sz="2400" dirty="0" smtClean="0">
                <a:solidFill>
                  <a:srgbClr val="000000"/>
                </a:solidFill>
                <a:latin typeface="Arial" panose="020B0604020202020204" pitchFamily="34" charset="0"/>
                <a:cs typeface="Arial" panose="020B0604020202020204" pitchFamily="34" charset="0"/>
              </a:rPr>
              <a:t> </a:t>
            </a:r>
            <a:r>
              <a:rPr lang="en-US" sz="2400" dirty="0" err="1" smtClean="0">
                <a:solidFill>
                  <a:srgbClr val="000000"/>
                </a:solidFill>
                <a:latin typeface="Arial" panose="020B0604020202020204" pitchFamily="34" charset="0"/>
                <a:cs typeface="Arial" panose="020B0604020202020204" pitchFamily="34" charset="0"/>
              </a:rPr>
              <a:t>sân</a:t>
            </a:r>
            <a:r>
              <a:rPr lang="vi-VN" sz="2400" dirty="0" smtClean="0">
                <a:solidFill>
                  <a:srgbClr val="000000"/>
                </a:solidFill>
                <a:latin typeface="Arial" panose="020B0604020202020204" pitchFamily="34" charset="0"/>
                <a:cs typeface="Arial" panose="020B0604020202020204" pitchFamily="34" charset="0"/>
              </a:rPr>
              <a:t> </a:t>
            </a:r>
            <a:r>
              <a:rPr lang="vi-VN" sz="2400" dirty="0" smtClean="0">
                <a:solidFill>
                  <a:srgbClr val="000000"/>
                </a:solidFill>
              </a:rPr>
              <a:t>trường.</a:t>
            </a:r>
            <a:endParaRPr lang="en-US" sz="2400" dirty="0"/>
          </a:p>
        </p:txBody>
      </p:sp>
    </p:spTree>
    <p:extLst>
      <p:ext uri="{BB962C8B-B14F-4D97-AF65-F5344CB8AC3E}">
        <p14:creationId xmlns:p14="http://schemas.microsoft.com/office/powerpoint/2010/main" val="10365438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14:presetBounceEnd="40000">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14:bounceEnd="40000">
                                          <p:cBhvr additive="base">
                                            <p:cTn id="53"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14:presetBounceEnd="40000">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14:bounceEnd="40000">
                                          <p:cBhvr additive="base">
                                            <p:cTn id="59"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1+#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3"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515" t="10277" r="11179" b="19382"/>
          <a:stretch/>
        </p:blipFill>
        <p:spPr>
          <a:xfrm>
            <a:off x="0" y="0"/>
            <a:ext cx="1488094" cy="928988"/>
          </a:xfrm>
          <a:prstGeom prst="rect">
            <a:avLst/>
          </a:prstGeom>
        </p:spPr>
      </p:pic>
      <p:sp>
        <p:nvSpPr>
          <p:cNvPr id="10" name="TextBox 9"/>
          <p:cNvSpPr txBox="1"/>
          <p:nvPr/>
        </p:nvSpPr>
        <p:spPr>
          <a:xfrm>
            <a:off x="1105932" y="664836"/>
            <a:ext cx="8700103" cy="523220"/>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800" dirty="0">
                <a:latin typeface="Arial" panose="020B0604020202020204" pitchFamily="34" charset="0"/>
                <a:cs typeface="Arial" panose="020B0604020202020204" pitchFamily="34" charset="0"/>
              </a:rPr>
              <a:t>Cho </a:t>
            </a:r>
            <a:r>
              <a:rPr lang="en-US" sz="2800" dirty="0" err="1" smtClean="0">
                <a:latin typeface="Arial" panose="020B0604020202020204" pitchFamily="34" charset="0"/>
                <a:cs typeface="Arial" panose="020B0604020202020204" pitchFamily="34" charset="0"/>
              </a:rPr>
              <a:t>biết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Các</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đang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gì</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11" name="TextBox 10"/>
          <p:cNvSpPr txBox="1"/>
          <p:nvPr/>
        </p:nvSpPr>
        <p:spPr>
          <a:xfrm>
            <a:off x="1414759" y="111857"/>
            <a:ext cx="4972185" cy="523220"/>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800" b="1" dirty="0" err="1" smtClean="0">
                <a:solidFill>
                  <a:srgbClr val="002060"/>
                </a:solidFill>
                <a:latin typeface="Arial" panose="020B0604020202020204" pitchFamily="34" charset="0"/>
                <a:cs typeface="Arial" panose="020B0604020202020204" pitchFamily="34" charset="0"/>
              </a:rPr>
              <a:t>Hoạt</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động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khám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phá</a:t>
            </a:r>
            <a:endParaRPr lang="en-US" sz="2800" b="1"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744047" y="1091340"/>
            <a:ext cx="10755226" cy="523220"/>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pPr marL="342900" indent="-342900">
              <a:buFont typeface="Arial" panose="020B0604020202020204" pitchFamily="34" charset="0"/>
              <a:buChar char="•"/>
            </a:pP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mà</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em</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đồng</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tình</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sao</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098" y="1606523"/>
            <a:ext cx="4531505" cy="22169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944" y="1716742"/>
            <a:ext cx="4450726" cy="22054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6352" y="3963694"/>
            <a:ext cx="5023576" cy="226553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6428" y="3963694"/>
            <a:ext cx="2550618" cy="2342234"/>
          </a:xfrm>
          <a:prstGeom prst="rect">
            <a:avLst/>
          </a:prstGeom>
        </p:spPr>
      </p:pic>
      <p:pic>
        <p:nvPicPr>
          <p:cNvPr id="19" name="Picture 18"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464951" y="5058110"/>
            <a:ext cx="1281962" cy="12575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9893445" y="5096461"/>
            <a:ext cx="1281962" cy="12575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7436" b="70256" l="7200" r="47200">
                        <a14:foregroundMark x1="35000" y1="35385" x2="23600" y2="51026"/>
                      </a14:backgroundRemoval>
                    </a14:imgEffect>
                  </a14:imgLayer>
                </a14:imgProps>
              </a:ext>
              <a:ext uri="{28A0092B-C50C-407E-A947-70E740481C1C}">
                <a14:useLocalDpi xmlns:a14="http://schemas.microsoft.com/office/drawing/2010/main" val="0"/>
              </a:ext>
            </a:extLst>
          </a:blip>
          <a:srcRect l="6747" t="16929" r="51805" b="29151"/>
          <a:stretch/>
        </p:blipFill>
        <p:spPr bwMode="auto">
          <a:xfrm>
            <a:off x="461383" y="2124422"/>
            <a:ext cx="1173715" cy="11909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81590" y="6172592"/>
            <a:ext cx="828545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dirty="0">
                <a:solidFill>
                  <a:srgbClr val="000000"/>
                </a:solidFill>
              </a:rPr>
              <a:t>Những việc làm của các bạn ở hình 3 và 4 em hoàn toàn đồng tình vì các bạn đang giữ vệ sinh trường </a:t>
            </a:r>
            <a:r>
              <a:rPr lang="vi-VN" sz="2400" dirty="0" smtClean="0">
                <a:solidFill>
                  <a:srgbClr val="000000"/>
                </a:solidFill>
              </a:rPr>
              <a:t>lớp sạch </a:t>
            </a:r>
            <a:r>
              <a:rPr lang="vi-VN" sz="2400" dirty="0">
                <a:solidFill>
                  <a:srgbClr val="000000"/>
                </a:solidFill>
              </a:rPr>
              <a:t>đẹp.</a:t>
            </a:r>
            <a:endParaRPr lang="en-US" sz="2400" dirty="0"/>
          </a:p>
        </p:txBody>
      </p:sp>
      <p:pic>
        <p:nvPicPr>
          <p:cNvPr id="23" name="Picture 2"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7436" b="70256" l="7200" r="47200">
                        <a14:foregroundMark x1="35000" y1="35385" x2="23600" y2="51026"/>
                      </a14:backgroundRemoval>
                    </a14:imgEffect>
                  </a14:imgLayer>
                </a14:imgProps>
              </a:ext>
              <a:ext uri="{28A0092B-C50C-407E-A947-70E740481C1C}">
                <a14:useLocalDpi xmlns:a14="http://schemas.microsoft.com/office/drawing/2010/main" val="0"/>
              </a:ext>
            </a:extLst>
          </a:blip>
          <a:srcRect l="6747" t="16929" r="51805" b="29151"/>
          <a:stretch/>
        </p:blipFill>
        <p:spPr bwMode="auto">
          <a:xfrm>
            <a:off x="10912415" y="1954649"/>
            <a:ext cx="1173715" cy="11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3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515" t="10277" r="11179" b="19382"/>
          <a:stretch/>
        </p:blipFill>
        <p:spPr>
          <a:xfrm>
            <a:off x="657959" y="228623"/>
            <a:ext cx="824477" cy="872044"/>
          </a:xfrm>
          <a:prstGeom prst="rect">
            <a:avLst/>
          </a:prstGeom>
        </p:spPr>
      </p:pic>
      <p:sp>
        <p:nvSpPr>
          <p:cNvPr id="11" name="TextBox 10"/>
          <p:cNvSpPr txBox="1"/>
          <p:nvPr/>
        </p:nvSpPr>
        <p:spPr>
          <a:xfrm>
            <a:off x="1482436" y="296869"/>
            <a:ext cx="4267200" cy="523220"/>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800" b="1" dirty="0" err="1" smtClean="0">
                <a:solidFill>
                  <a:srgbClr val="002060"/>
                </a:solidFill>
                <a:latin typeface="Arial" panose="020B0604020202020204" pitchFamily="34" charset="0"/>
                <a:cs typeface="Arial" panose="020B0604020202020204" pitchFamily="34" charset="0"/>
              </a:rPr>
              <a:t>Hoạt</a:t>
            </a:r>
            <a:r>
              <a:rPr lang="en-US" sz="2800" b="1" dirty="0" smtClean="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động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khám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phá</a:t>
            </a:r>
            <a:endParaRPr lang="en-US" sz="2800" b="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4514386" y="1136649"/>
            <a:ext cx="2033517"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err="1" smtClean="0">
                <a:solidFill>
                  <a:srgbClr val="000000"/>
                </a:solidFill>
                <a:latin typeface="Arial" panose="020B0604020202020204" pitchFamily="34" charset="0"/>
                <a:cs typeface="Arial" panose="020B0604020202020204" pitchFamily="34" charset="0"/>
              </a:rPr>
              <a:t>Kết</a:t>
            </a:r>
            <a:r>
              <a:rPr lang="en-US" sz="2800" b="1" dirty="0" smtClean="0">
                <a:solidFill>
                  <a:srgbClr val="000000"/>
                </a:solidFill>
                <a:latin typeface="Arial" panose="020B0604020202020204" pitchFamily="34" charset="0"/>
                <a:cs typeface="Arial" panose="020B0604020202020204" pitchFamily="34" charset="0"/>
              </a:rPr>
              <a:t> </a:t>
            </a:r>
            <a:r>
              <a:rPr lang="en-US" sz="2800" b="1" dirty="0" err="1" smtClean="0">
                <a:solidFill>
                  <a:srgbClr val="000000"/>
                </a:solidFill>
                <a:latin typeface="Arial" panose="020B0604020202020204" pitchFamily="34" charset="0"/>
                <a:cs typeface="Arial" panose="020B0604020202020204" pitchFamily="34" charset="0"/>
              </a:rPr>
              <a:t>luận</a:t>
            </a:r>
            <a:endParaRPr lang="en-US" sz="2800" b="1" dirty="0">
              <a:latin typeface="Arial" panose="020B0604020202020204" pitchFamily="34" charset="0"/>
              <a:cs typeface="Arial" panose="020B0604020202020204" pitchFamily="34" charset="0"/>
            </a:endParaRPr>
          </a:p>
        </p:txBody>
      </p:sp>
      <p:sp>
        <p:nvSpPr>
          <p:cNvPr id="24" name="Vertical Scroll 23"/>
          <p:cNvSpPr/>
          <p:nvPr/>
        </p:nvSpPr>
        <p:spPr>
          <a:xfrm>
            <a:off x="872836" y="1976428"/>
            <a:ext cx="10751128" cy="3468407"/>
          </a:xfrm>
          <a:prstGeom prst="verticalScroll">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3600" b="1" dirty="0" smtClean="0">
                <a:latin typeface="Arial" panose="020B0604020202020204" pitchFamily="34" charset="0"/>
                <a:ea typeface="Calibri" panose="020F0502020204030204" pitchFamily="34" charset="0"/>
                <a:cs typeface="Arial" panose="020B0604020202020204" pitchFamily="34" charset="0"/>
              </a:rPr>
              <a:t>	</a:t>
            </a:r>
            <a:r>
              <a:rPr lang="vi-VN" sz="3600" b="1" dirty="0" smtClean="0">
                <a:latin typeface="Arial" panose="020B0604020202020204" pitchFamily="34" charset="0"/>
                <a:ea typeface="Calibri" panose="020F0502020204030204" pitchFamily="34" charset="0"/>
                <a:cs typeface="Arial" panose="020B0604020202020204" pitchFamily="34" charset="0"/>
              </a:rPr>
              <a:t>Trường </a:t>
            </a:r>
            <a:r>
              <a:rPr lang="vi-VN" sz="3600" b="1" dirty="0">
                <a:latin typeface="Arial" panose="020B0604020202020204" pitchFamily="34" charset="0"/>
                <a:ea typeface="Calibri" panose="020F0502020204030204" pitchFamily="34" charset="0"/>
                <a:cs typeface="Arial" panose="020B0604020202020204" pitchFamily="34" charset="0"/>
              </a:rPr>
              <a:t>học là nơi các em được tham gia </a:t>
            </a:r>
            <a:r>
              <a:rPr lang="en-US" sz="3600" b="1" dirty="0" err="1" smtClean="0">
                <a:latin typeface="Arial" panose="020B0604020202020204" pitchFamily="34" charset="0"/>
                <a:ea typeface="Calibri" panose="020F0502020204030204" pitchFamily="34" charset="0"/>
                <a:cs typeface="Arial" panose="020B0604020202020204" pitchFamily="34" charset="0"/>
              </a:rPr>
              <a:t>các</a:t>
            </a:r>
            <a:r>
              <a:rPr lang="en-US" sz="3600" b="1" dirty="0" smtClean="0">
                <a:latin typeface="Arial" panose="020B0604020202020204" pitchFamily="34" charset="0"/>
                <a:ea typeface="Calibri" panose="020F0502020204030204" pitchFamily="34" charset="0"/>
                <a:cs typeface="Arial" panose="020B0604020202020204" pitchFamily="34" charset="0"/>
              </a:rPr>
              <a:t> </a:t>
            </a:r>
            <a:r>
              <a:rPr lang="vi-VN" sz="3600" b="1" dirty="0" smtClean="0">
                <a:latin typeface="Arial" panose="020B0604020202020204" pitchFamily="34" charset="0"/>
                <a:ea typeface="Calibri" panose="020F0502020204030204" pitchFamily="34" charset="0"/>
                <a:cs typeface="Arial" panose="020B0604020202020204" pitchFamily="34" charset="0"/>
              </a:rPr>
              <a:t>hoạt </a:t>
            </a:r>
            <a:r>
              <a:rPr lang="vi-VN" sz="3600" b="1" dirty="0">
                <a:latin typeface="Arial" panose="020B0604020202020204" pitchFamily="34" charset="0"/>
                <a:ea typeface="Calibri" panose="020F0502020204030204" pitchFamily="34" charset="0"/>
                <a:cs typeface="Arial" panose="020B0604020202020204" pitchFamily="34" charset="0"/>
              </a:rPr>
              <a:t>động học tập và vui chơi. Vì vậy, thực hiện được việc giữ gìn trường học, lớp học sạch đẹp chính là thể hiện tình yêu đối với trường lớp của </a:t>
            </a:r>
            <a:r>
              <a:rPr lang="vi-VN" sz="3600" b="1" dirty="0" smtClean="0">
                <a:latin typeface="Arial" panose="020B0604020202020204" pitchFamily="34" charset="0"/>
                <a:ea typeface="Calibri" panose="020F0502020204030204" pitchFamily="34" charset="0"/>
                <a:cs typeface="Arial" panose="020B0604020202020204" pitchFamily="34" charset="0"/>
              </a:rPr>
              <a:t>mình</a:t>
            </a:r>
            <a:r>
              <a:rPr lang="en-US" sz="3600" b="1" dirty="0" smtClean="0">
                <a:latin typeface="Arial" panose="020B0604020202020204" pitchFamily="34" charset="0"/>
                <a:ea typeface="Calibri" panose="020F0502020204030204" pitchFamily="34"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01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916687" y="1176898"/>
            <a:ext cx="10322210" cy="830997"/>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a:latin typeface="Arial" panose="020B0604020202020204" pitchFamily="34" charset="0"/>
                <a:cs typeface="Arial" panose="020B0604020202020204" pitchFamily="34" charset="0"/>
              </a:rPr>
              <a:t>Thảo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p:txBody>
      </p:sp>
      <p:sp>
        <p:nvSpPr>
          <p:cNvPr id="11" name="TextBox 10"/>
          <p:cNvSpPr txBox="1"/>
          <p:nvPr/>
        </p:nvSpPr>
        <p:spPr>
          <a:xfrm>
            <a:off x="1016403" y="664030"/>
            <a:ext cx="4852134" cy="523220"/>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Hoạt</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động</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thực</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hành</a:t>
            </a:r>
            <a:endParaRPr lang="en-US" sz="2800" b="1" dirty="0">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528" t="12484" r="6949" b="11965"/>
          <a:stretch/>
        </p:blipFill>
        <p:spPr>
          <a:xfrm>
            <a:off x="279671" y="503321"/>
            <a:ext cx="736732" cy="6772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626" y="2007895"/>
            <a:ext cx="5191033" cy="42742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573" y="2040967"/>
            <a:ext cx="5243035" cy="4274244"/>
          </a:xfrm>
          <a:prstGeom prst="rect">
            <a:avLst/>
          </a:prstGeom>
        </p:spPr>
      </p:pic>
      <p:sp>
        <p:nvSpPr>
          <p:cNvPr id="15" name="TextBox 14"/>
          <p:cNvSpPr txBox="1"/>
          <p:nvPr/>
        </p:nvSpPr>
        <p:spPr>
          <a:xfrm>
            <a:off x="1872949" y="2201718"/>
            <a:ext cx="3354590" cy="461665"/>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endParaRPr lang="en-US" sz="2400" dirty="0">
              <a:latin typeface="Arial" panose="020B0604020202020204" pitchFamily="34" charset="0"/>
              <a:cs typeface="Arial" panose="020B0604020202020204" pitchFamily="34" charset="0"/>
            </a:endParaRPr>
          </a:p>
        </p:txBody>
      </p:sp>
      <p:sp>
        <p:nvSpPr>
          <p:cNvPr id="16" name="TextBox 15"/>
          <p:cNvSpPr txBox="1"/>
          <p:nvPr/>
        </p:nvSpPr>
        <p:spPr>
          <a:xfrm>
            <a:off x="7234889" y="2189479"/>
            <a:ext cx="3922295" cy="461665"/>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a:latin typeface="Arial" panose="020B0604020202020204" pitchFamily="34" charset="0"/>
                <a:cs typeface="Arial" panose="020B0604020202020204" pitchFamily="34" charset="0"/>
              </a:rPr>
              <a:t>Những việc không nên làm</a:t>
            </a:r>
          </a:p>
        </p:txBody>
      </p:sp>
      <p:sp>
        <p:nvSpPr>
          <p:cNvPr id="13" name="Rectangle 2"/>
          <p:cNvSpPr txBox="1">
            <a:spLocks noChangeArrowheads="1"/>
          </p:cNvSpPr>
          <p:nvPr/>
        </p:nvSpPr>
        <p:spPr bwMode="auto">
          <a:xfrm>
            <a:off x="2456864" y="46108"/>
            <a:ext cx="8456331" cy="631034"/>
          </a:xfrm>
          <a:prstGeom prst="rect">
            <a:avLst/>
          </a:prstGeom>
          <a:noFill/>
          <a:ln w="9525">
            <a:noFill/>
            <a:miter lim="800000"/>
            <a:headEnd/>
            <a:tailEnd/>
          </a:ln>
          <a:effectLst/>
        </p:spPr>
        <p:txBody>
          <a:bodyPr anchor="ctr"/>
          <a:lstStyle/>
          <a:p>
            <a:pPr>
              <a:defRPr/>
            </a:pPr>
            <a:r>
              <a:rPr lang="en-US" sz="3200" b="1" kern="0" dirty="0" err="1" smtClean="0">
                <a:latin typeface="Arial" panose="020B0604020202020204" pitchFamily="34" charset="0"/>
                <a:cs typeface="Arial" panose="020B0604020202020204" pitchFamily="34" charset="0"/>
              </a:rPr>
              <a:t>Bài</a:t>
            </a:r>
            <a:r>
              <a:rPr lang="en-US" sz="3200" b="1" kern="0" dirty="0" smtClean="0">
                <a:latin typeface="Arial" panose="020B0604020202020204" pitchFamily="34" charset="0"/>
                <a:cs typeface="Arial" panose="020B0604020202020204" pitchFamily="34" charset="0"/>
              </a:rPr>
              <a:t> </a:t>
            </a:r>
            <a:r>
              <a:rPr lang="en-US" sz="3200" b="1" kern="0" dirty="0">
                <a:latin typeface="Arial" panose="020B0604020202020204" pitchFamily="34" charset="0"/>
                <a:cs typeface="Arial" panose="020B0604020202020204" pitchFamily="34" charset="0"/>
              </a:rPr>
              <a:t>9 : </a:t>
            </a:r>
            <a:r>
              <a:rPr lang="en-US" sz="3200" b="1" kern="0" dirty="0" err="1">
                <a:solidFill>
                  <a:srgbClr val="FF0000"/>
                </a:solidFill>
                <a:latin typeface="Arial" panose="020B0604020202020204" pitchFamily="34" charset="0"/>
                <a:cs typeface="Arial" panose="020B0604020202020204" pitchFamily="34" charset="0"/>
              </a:rPr>
              <a:t>Giữ</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vệ</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sinh</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trường</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học</a:t>
            </a:r>
            <a:r>
              <a:rPr lang="en-US" sz="3200" b="1" kern="0" dirty="0">
                <a:solidFill>
                  <a:srgbClr val="FF0000"/>
                </a:solidFill>
                <a:latin typeface="Arial" panose="020B0604020202020204" pitchFamily="34" charset="0"/>
                <a:cs typeface="Arial" panose="020B0604020202020204" pitchFamily="34" charset="0"/>
              </a:rPr>
              <a:t> ( </a:t>
            </a:r>
            <a:r>
              <a:rPr lang="en-US" sz="3200" b="1" kern="0" dirty="0" err="1">
                <a:solidFill>
                  <a:srgbClr val="FF0000"/>
                </a:solidFill>
                <a:latin typeface="Arial" panose="020B0604020202020204" pitchFamily="34" charset="0"/>
                <a:cs typeface="Arial" panose="020B0604020202020204" pitchFamily="34" charset="0"/>
              </a:rPr>
              <a:t>tiết</a:t>
            </a:r>
            <a:r>
              <a:rPr lang="en-US" sz="3200" b="1" kern="0" dirty="0">
                <a:solidFill>
                  <a:srgbClr val="FF0000"/>
                </a:solidFill>
                <a:latin typeface="Arial" panose="020B0604020202020204" pitchFamily="34" charset="0"/>
                <a:cs typeface="Arial" panose="020B0604020202020204" pitchFamily="34" charset="0"/>
              </a:rPr>
              <a:t> 1</a:t>
            </a:r>
            <a:r>
              <a:rPr lang="en-US" sz="3200" b="1" kern="0" dirty="0" smtClean="0">
                <a:solidFill>
                  <a:srgbClr val="FF0000"/>
                </a:solidFill>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	</a:t>
            </a:r>
          </a:p>
        </p:txBody>
      </p:sp>
      <p:sp>
        <p:nvSpPr>
          <p:cNvPr id="4" name="Rectangle 3"/>
          <p:cNvSpPr/>
          <p:nvPr/>
        </p:nvSpPr>
        <p:spPr>
          <a:xfrm>
            <a:off x="1124177" y="2767099"/>
            <a:ext cx="4636586" cy="3046988"/>
          </a:xfrm>
          <a:prstGeom prst="rect">
            <a:avLst/>
          </a:prstGeom>
        </p:spPr>
        <p:txBody>
          <a:bodyPr wrap="square">
            <a:spAutoFit/>
          </a:bodyPr>
          <a:lstStyle/>
          <a:p>
            <a:pPr algn="just">
              <a:buNone/>
            </a:pP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Dọn</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dẹp</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vệ</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sinh</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sau</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khi</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hoạt</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động</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kết</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thúc</a:t>
            </a:r>
            <a:r>
              <a:rPr lang="en-US" sz="2400" dirty="0">
                <a:solidFill>
                  <a:schemeClr val="accent5">
                    <a:lumMod val="50000"/>
                  </a:schemeClr>
                </a:solidFill>
                <a:latin typeface="Arial" panose="020B0604020202020204" pitchFamily="34" charset="0"/>
                <a:cs typeface="Arial" panose="020B0604020202020204" pitchFamily="34" charset="0"/>
              </a:rPr>
              <a:t>.</a:t>
            </a:r>
          </a:p>
          <a:p>
            <a:pPr marL="342900" indent="-342900" algn="just">
              <a:buFontTx/>
              <a:buChar char="-"/>
            </a:pPr>
            <a:r>
              <a:rPr lang="en-US" sz="2400" dirty="0" err="1" smtClean="0">
                <a:solidFill>
                  <a:schemeClr val="accent5">
                    <a:lumMod val="50000"/>
                  </a:schemeClr>
                </a:solidFill>
                <a:latin typeface="Arial" panose="020B0604020202020204" pitchFamily="34" charset="0"/>
                <a:cs typeface="Arial" panose="020B0604020202020204" pitchFamily="34" charset="0"/>
              </a:rPr>
              <a:t>Không</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vứt</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rác</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bừa</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bãi</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trên</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nền</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lớp</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học</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và</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sân</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trường</a:t>
            </a:r>
            <a:r>
              <a:rPr lang="en-US" sz="2400" dirty="0" smtClean="0">
                <a:solidFill>
                  <a:schemeClr val="accent5">
                    <a:lumMod val="50000"/>
                  </a:schemeClr>
                </a:solidFill>
                <a:latin typeface="Arial" panose="020B0604020202020204" pitchFamily="34" charset="0"/>
                <a:cs typeface="Arial" panose="020B0604020202020204" pitchFamily="34" charset="0"/>
              </a:rPr>
              <a:t>.</a:t>
            </a:r>
          </a:p>
          <a:p>
            <a:pPr marL="342900" indent="-342900" algn="just">
              <a:buFontTx/>
              <a:buChar char="-"/>
            </a:pPr>
            <a:r>
              <a:rPr lang="en-US" sz="2400" dirty="0" err="1" smtClean="0">
                <a:solidFill>
                  <a:schemeClr val="accent5">
                    <a:lumMod val="50000"/>
                  </a:schemeClr>
                </a:solidFill>
                <a:latin typeface="Arial" panose="020B0604020202020204" pitchFamily="34" charset="0"/>
                <a:cs typeface="Arial" panose="020B0604020202020204" pitchFamily="34" charset="0"/>
              </a:rPr>
              <a:t>Rửa</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cốc</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uống</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nước</a:t>
            </a:r>
            <a:r>
              <a:rPr lang="en-US" sz="2400" dirty="0" smtClean="0">
                <a:solidFill>
                  <a:schemeClr val="accent5">
                    <a:lumMod val="50000"/>
                  </a:schemeClr>
                </a:solidFill>
                <a:latin typeface="Arial" panose="020B0604020202020204" pitchFamily="34" charset="0"/>
                <a:cs typeface="Arial" panose="020B0604020202020204" pitchFamily="34" charset="0"/>
              </a:rPr>
              <a:t> ở </a:t>
            </a:r>
            <a:r>
              <a:rPr lang="en-US" sz="2400" dirty="0" err="1" smtClean="0">
                <a:solidFill>
                  <a:schemeClr val="accent5">
                    <a:lumMod val="50000"/>
                  </a:schemeClr>
                </a:solidFill>
                <a:latin typeface="Arial" panose="020B0604020202020204" pitchFamily="34" charset="0"/>
                <a:cs typeface="Arial" panose="020B0604020202020204" pitchFamily="34" charset="0"/>
              </a:rPr>
              <a:t>lớp</a:t>
            </a:r>
            <a:r>
              <a:rPr lang="en-US" sz="2400" dirty="0" smtClean="0">
                <a:solidFill>
                  <a:schemeClr val="accent5">
                    <a:lumMod val="50000"/>
                  </a:schemeClr>
                </a:solidFill>
                <a:latin typeface="Arial" panose="020B0604020202020204" pitchFamily="34" charset="0"/>
                <a:cs typeface="Arial" panose="020B0604020202020204" pitchFamily="34" charset="0"/>
              </a:rPr>
              <a:t>.</a:t>
            </a:r>
            <a:endParaRPr lang="en-US" sz="2400" dirty="0">
              <a:solidFill>
                <a:schemeClr val="accent5">
                  <a:lumMod val="50000"/>
                </a:schemeClr>
              </a:solidFill>
              <a:latin typeface="Arial" panose="020B0604020202020204" pitchFamily="34" charset="0"/>
              <a:cs typeface="Arial" panose="020B0604020202020204" pitchFamily="34" charset="0"/>
            </a:endParaRPr>
          </a:p>
          <a:p>
            <a:pPr algn="just"/>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Trồng</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cây</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xanh</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hoặc</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chăm</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sóc</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cây</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hoa</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trong</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trường</a:t>
            </a:r>
            <a:r>
              <a:rPr lang="en-US" sz="2400" dirty="0" smtClean="0">
                <a:solidFill>
                  <a:schemeClr val="accent5">
                    <a:lumMod val="50000"/>
                  </a:schemeClr>
                </a:solidFill>
                <a:latin typeface="Arial" panose="020B0604020202020204" pitchFamily="34" charset="0"/>
                <a:cs typeface="Arial" panose="020B0604020202020204" pitchFamily="34" charset="0"/>
              </a:rPr>
              <a:t>.</a:t>
            </a:r>
          </a:p>
          <a:p>
            <a:pPr marL="342900" indent="-342900" algn="just">
              <a:buFontTx/>
              <a:buChar char="-"/>
            </a:pPr>
            <a:r>
              <a:rPr lang="en-US" sz="2400" dirty="0" smtClean="0">
                <a:solidFill>
                  <a:schemeClr val="accent5">
                    <a:lumMod val="50000"/>
                  </a:schemeClr>
                </a:solidFill>
                <a:latin typeface="Arial" panose="020B0604020202020204" pitchFamily="34" charset="0"/>
                <a:cs typeface="Arial" panose="020B0604020202020204" pitchFamily="34" charset="0"/>
              </a:rPr>
              <a:t>…</a:t>
            </a:r>
          </a:p>
        </p:txBody>
      </p:sp>
      <p:sp>
        <p:nvSpPr>
          <p:cNvPr id="5" name="Rectangle 4"/>
          <p:cNvSpPr/>
          <p:nvPr/>
        </p:nvSpPr>
        <p:spPr>
          <a:xfrm>
            <a:off x="6815037" y="2767099"/>
            <a:ext cx="4751794" cy="3046988"/>
          </a:xfrm>
          <a:prstGeom prst="rect">
            <a:avLst/>
          </a:prstGeom>
        </p:spPr>
        <p:txBody>
          <a:bodyPr wrap="square">
            <a:spAutoFit/>
          </a:bodyPr>
          <a:lstStyle/>
          <a:p>
            <a:pPr algn="just">
              <a:buNone/>
            </a:pP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Xả</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rác</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bừa</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bãi</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không</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đúng</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nơi</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quy</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định</a:t>
            </a:r>
            <a:r>
              <a:rPr lang="en-US" sz="2400" dirty="0" smtClean="0">
                <a:solidFill>
                  <a:schemeClr val="accent5">
                    <a:lumMod val="50000"/>
                  </a:schemeClr>
                </a:solidFill>
                <a:latin typeface="Arial" panose="020B0604020202020204" pitchFamily="34" charset="0"/>
                <a:cs typeface="Arial" panose="020B0604020202020204" pitchFamily="34" charset="0"/>
              </a:rPr>
              <a:t>.</a:t>
            </a:r>
          </a:p>
          <a:p>
            <a:pPr algn="just">
              <a:buNone/>
            </a:pP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Lấy</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phấn</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bút</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màu</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vẽ</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lên</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bàn</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lên</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tường</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lên</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cửa</a:t>
            </a:r>
            <a:r>
              <a:rPr lang="en-US" sz="2400" dirty="0" smtClean="0">
                <a:solidFill>
                  <a:schemeClr val="accent5">
                    <a:lumMod val="50000"/>
                  </a:schemeClr>
                </a:solidFill>
                <a:latin typeface="Arial" panose="020B0604020202020204" pitchFamily="34" charset="0"/>
                <a:cs typeface="Arial" panose="020B0604020202020204" pitchFamily="34" charset="0"/>
              </a:rPr>
              <a:t>,…</a:t>
            </a:r>
          </a:p>
          <a:p>
            <a:pPr algn="just"/>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Bày</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bừa</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đồ</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a:solidFill>
                  <a:schemeClr val="accent5">
                    <a:lumMod val="50000"/>
                  </a:schemeClr>
                </a:solidFill>
                <a:latin typeface="Arial" panose="020B0604020202020204" pitchFamily="34" charset="0"/>
                <a:cs typeface="Arial" panose="020B0604020202020204" pitchFamily="34" charset="0"/>
              </a:rPr>
              <a:t>ở </a:t>
            </a:r>
            <a:r>
              <a:rPr lang="en-US" sz="2400" dirty="0" err="1">
                <a:solidFill>
                  <a:schemeClr val="accent5">
                    <a:lumMod val="50000"/>
                  </a:schemeClr>
                </a:solidFill>
                <a:latin typeface="Arial" panose="020B0604020202020204" pitchFamily="34" charset="0"/>
                <a:cs typeface="Arial" panose="020B0604020202020204" pitchFamily="34" charset="0"/>
              </a:rPr>
              <a:t>chỗ</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ngồi</a:t>
            </a:r>
            <a:r>
              <a:rPr lang="en-US" sz="2400" dirty="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học</a:t>
            </a:r>
            <a:r>
              <a:rPr lang="en-US" sz="2400" dirty="0" smtClean="0">
                <a:solidFill>
                  <a:schemeClr val="accent5">
                    <a:lumMod val="50000"/>
                  </a:schemeClr>
                </a:solidFill>
                <a:latin typeface="Arial" panose="020B0604020202020204" pitchFamily="34" charset="0"/>
                <a:cs typeface="Arial" panose="020B0604020202020204" pitchFamily="34" charset="0"/>
              </a:rPr>
              <a:t>.</a:t>
            </a:r>
            <a:endParaRPr lang="en-US" sz="2400" dirty="0">
              <a:solidFill>
                <a:schemeClr val="accent5">
                  <a:lumMod val="50000"/>
                </a:schemeClr>
              </a:solidFill>
              <a:latin typeface="Arial" panose="020B0604020202020204" pitchFamily="34" charset="0"/>
              <a:cs typeface="Arial" panose="020B0604020202020204" pitchFamily="34" charset="0"/>
            </a:endParaRPr>
          </a:p>
          <a:p>
            <a:pPr algn="just">
              <a:buNone/>
            </a:pP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Bẻ</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cành</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cây</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hái</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hoa</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smtClean="0">
                <a:solidFill>
                  <a:schemeClr val="accent5">
                    <a:lumMod val="50000"/>
                  </a:schemeClr>
                </a:solidFill>
                <a:latin typeface="Arial" panose="020B0604020202020204" pitchFamily="34" charset="0"/>
                <a:cs typeface="Arial" panose="020B0604020202020204" pitchFamily="34" charset="0"/>
              </a:rPr>
              <a:t>trong</a:t>
            </a:r>
            <a:r>
              <a:rPr lang="en-US" sz="2400" dirty="0" smtClean="0">
                <a:solidFill>
                  <a:schemeClr val="accent5">
                    <a:lumMod val="50000"/>
                  </a:schemeClr>
                </a:solidFill>
                <a:latin typeface="Arial" panose="020B0604020202020204" pitchFamily="34" charset="0"/>
                <a:cs typeface="Arial" panose="020B0604020202020204" pitchFamily="34" charset="0"/>
              </a:rPr>
              <a:t> </a:t>
            </a:r>
            <a:r>
              <a:rPr lang="en-US" sz="2400" dirty="0" err="1">
                <a:solidFill>
                  <a:schemeClr val="accent5">
                    <a:lumMod val="50000"/>
                  </a:schemeClr>
                </a:solidFill>
                <a:latin typeface="Arial" panose="020B0604020202020204" pitchFamily="34" charset="0"/>
                <a:cs typeface="Arial" panose="020B0604020202020204" pitchFamily="34" charset="0"/>
              </a:rPr>
              <a:t>trường</a:t>
            </a:r>
            <a:r>
              <a:rPr lang="en-US" sz="2400" dirty="0" smtClean="0">
                <a:solidFill>
                  <a:schemeClr val="accent5">
                    <a:lumMod val="50000"/>
                  </a:schemeClr>
                </a:solidFill>
                <a:latin typeface="Arial" panose="020B0604020202020204" pitchFamily="34" charset="0"/>
                <a:cs typeface="Arial" panose="020B0604020202020204" pitchFamily="34" charset="0"/>
              </a:rPr>
              <a:t>.</a:t>
            </a:r>
          </a:p>
          <a:p>
            <a:pPr algn="just">
              <a:buNone/>
            </a:pPr>
            <a:r>
              <a:rPr lang="en-US" sz="2400" dirty="0" smtClean="0">
                <a:solidFill>
                  <a:schemeClr val="accent5">
                    <a:lumMod val="50000"/>
                  </a:schemeClr>
                </a:solidFill>
                <a:latin typeface="Arial" panose="020B0604020202020204" pitchFamily="34" charset="0"/>
                <a:cs typeface="Arial" panose="020B0604020202020204" pitchFamily="34" charset="0"/>
              </a:rPr>
              <a:t>- …</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
        <p:nvSpPr>
          <p:cNvPr id="17" name="Vertical Scroll 16"/>
          <p:cNvSpPr/>
          <p:nvPr/>
        </p:nvSpPr>
        <p:spPr>
          <a:xfrm>
            <a:off x="1016403" y="5691394"/>
            <a:ext cx="10550428" cy="1091676"/>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2400" b="1">
                <a:latin typeface="Arial" panose="020B0604020202020204" pitchFamily="34" charset="0"/>
                <a:ea typeface="Calibri" panose="020F0502020204030204" pitchFamily="34" charset="0"/>
                <a:cs typeface="Arial" panose="020B0604020202020204" pitchFamily="34" charset="0"/>
              </a:rPr>
              <a:t>Giữ gìn trường lớp sạch đẹp là trách nhiệm của mỗi </a:t>
            </a:r>
            <a:r>
              <a:rPr lang="en-US" sz="2400" b="1" smtClean="0">
                <a:latin typeface="Arial" panose="020B0604020202020204" pitchFamily="34" charset="0"/>
                <a:ea typeface="Calibri" panose="020F0502020204030204" pitchFamily="34" charset="0"/>
                <a:cs typeface="Arial" panose="020B0604020202020204" pitchFamily="34" charset="0"/>
              </a:rPr>
              <a:t>học sinh.</a:t>
            </a:r>
            <a:endParaRPr lang="en-US" sz="2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4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fade">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fade">
                                      <p:cBhvr>
                                        <p:cTn id="59" dur="500"/>
                                        <p:tgtEl>
                                          <p:spTgt spid="4">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Effect transition="in" filter="fade">
                                      <p:cBhvr>
                                        <p:cTn id="64" dur="500"/>
                                        <p:tgtEl>
                                          <p:spTgt spid="4">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Effect transition="in" filter="fade">
                                      <p:cBhvr>
                                        <p:cTn id="69" dur="500"/>
                                        <p:tgtEl>
                                          <p:spTgt spid="4">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
                                            <p:txEl>
                                              <p:pRg st="0" end="0"/>
                                            </p:txEl>
                                          </p:spTgt>
                                        </p:tgtEl>
                                        <p:attrNameLst>
                                          <p:attrName>style.visibility</p:attrName>
                                        </p:attrNameLst>
                                      </p:cBhvr>
                                      <p:to>
                                        <p:strVal val="visible"/>
                                      </p:to>
                                    </p:set>
                                    <p:animEffect transition="in" filter="fade">
                                      <p:cBhvr>
                                        <p:cTn id="74" dur="500"/>
                                        <p:tgtEl>
                                          <p:spTgt spid="5">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
                                            <p:txEl>
                                              <p:pRg st="1" end="1"/>
                                            </p:txEl>
                                          </p:spTgt>
                                        </p:tgtEl>
                                        <p:attrNameLst>
                                          <p:attrName>style.visibility</p:attrName>
                                        </p:attrNameLst>
                                      </p:cBhvr>
                                      <p:to>
                                        <p:strVal val="visible"/>
                                      </p:to>
                                    </p:set>
                                    <p:animEffect transition="in" filter="fade">
                                      <p:cBhvr>
                                        <p:cTn id="79" dur="500"/>
                                        <p:tgtEl>
                                          <p:spTgt spid="5">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
                                            <p:txEl>
                                              <p:pRg st="2" end="2"/>
                                            </p:txEl>
                                          </p:spTgt>
                                        </p:tgtEl>
                                        <p:attrNameLst>
                                          <p:attrName>style.visibility</p:attrName>
                                        </p:attrNameLst>
                                      </p:cBhvr>
                                      <p:to>
                                        <p:strVal val="visible"/>
                                      </p:to>
                                    </p:set>
                                    <p:animEffect transition="in" filter="fade">
                                      <p:cBhvr>
                                        <p:cTn id="84" dur="500"/>
                                        <p:tgtEl>
                                          <p:spTgt spid="5">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
                                            <p:txEl>
                                              <p:pRg st="3" end="3"/>
                                            </p:txEl>
                                          </p:spTgt>
                                        </p:tgtEl>
                                        <p:attrNameLst>
                                          <p:attrName>style.visibility</p:attrName>
                                        </p:attrNameLst>
                                      </p:cBhvr>
                                      <p:to>
                                        <p:strVal val="visible"/>
                                      </p:to>
                                    </p:set>
                                    <p:animEffect transition="in" filter="fade">
                                      <p:cBhvr>
                                        <p:cTn id="89" dur="500"/>
                                        <p:tgtEl>
                                          <p:spTgt spid="5">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
                                            <p:txEl>
                                              <p:pRg st="4" end="4"/>
                                            </p:txEl>
                                          </p:spTgt>
                                        </p:tgtEl>
                                        <p:attrNameLst>
                                          <p:attrName>style.visibility</p:attrName>
                                        </p:attrNameLst>
                                      </p:cBhvr>
                                      <p:to>
                                        <p:strVal val="visible"/>
                                      </p:to>
                                    </p:set>
                                    <p:animEffect transition="in" filter="fade">
                                      <p:cBhvr>
                                        <p:cTn id="94" dur="500"/>
                                        <p:tgtEl>
                                          <p:spTgt spid="5">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1" nodeType="click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barn(inVertical)">
                                      <p:cBhvr>
                                        <p:cTn id="9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4" grpId="0"/>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1514902" y="1481057"/>
            <a:ext cx="967626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a:latin typeface="Arial" panose="020B0604020202020204" pitchFamily="34" charset="0"/>
                <a:cs typeface="Arial" panose="020B0604020202020204" pitchFamily="34" charset="0"/>
              </a:rPr>
              <a:t>Chia </a:t>
            </a:r>
            <a:r>
              <a:rPr lang="en-US" sz="2400" dirty="0" err="1">
                <a:latin typeface="Arial" panose="020B0604020202020204" pitchFamily="34" charset="0"/>
                <a:cs typeface="Arial" panose="020B0604020202020204" pitchFamily="34" charset="0"/>
              </a:rPr>
              <a:t>sẻ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vệ</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p:txBody>
      </p:sp>
      <p:sp>
        <p:nvSpPr>
          <p:cNvPr id="11" name="TextBox 10"/>
          <p:cNvSpPr txBox="1"/>
          <p:nvPr/>
        </p:nvSpPr>
        <p:spPr>
          <a:xfrm>
            <a:off x="1664884" y="816107"/>
            <a:ext cx="4030162" cy="523220"/>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Hoạt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động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vận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dụng</a:t>
            </a:r>
            <a:endParaRPr lang="en-US" sz="28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175" t="16933" r="6313" b="9842"/>
          <a:stretch/>
        </p:blipFill>
        <p:spPr>
          <a:xfrm>
            <a:off x="0" y="281956"/>
            <a:ext cx="1872702" cy="1422593"/>
          </a:xfrm>
          <a:prstGeom prst="rect">
            <a:avLst/>
          </a:prstGeom>
        </p:spPr>
      </p:pic>
      <p:sp>
        <p:nvSpPr>
          <p:cNvPr id="6" name="Rectangle 4"/>
          <p:cNvSpPr/>
          <p:nvPr/>
        </p:nvSpPr>
        <p:spPr>
          <a:xfrm>
            <a:off x="987782" y="2272627"/>
            <a:ext cx="9925492" cy="830997"/>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i="0" strike="noStrike" kern="1200" cap="none" spc="0" normalizeH="0" baseline="0" noProof="0" dirty="0">
                <a:uLnTx/>
                <a:uFillTx/>
                <a:latin typeface="Arial" panose="020B0604020202020204" pitchFamily="34" charset="0"/>
                <a:cs typeface="Arial" panose="020B0604020202020204" pitchFamily="34" charset="0"/>
              </a:rPr>
              <a:t>VD: </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Con </a:t>
            </a:r>
            <a:r>
              <a:rPr kumimoji="0" lang="en-US" sz="2400" i="0" strike="noStrike" kern="1200" cap="none" spc="0" normalizeH="0" baseline="0" noProof="0" dirty="0" err="1">
                <a:solidFill>
                  <a:schemeClr val="accent5">
                    <a:lumMod val="50000"/>
                  </a:schemeClr>
                </a:solidFill>
                <a:uLnTx/>
                <a:uFillTx/>
                <a:latin typeface="Arial" panose="020B0604020202020204" pitchFamily="34" charset="0"/>
                <a:cs typeface="Arial" panose="020B0604020202020204" pitchFamily="34" charset="0"/>
              </a:rPr>
              <a:t>đã</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nhặt</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rác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ở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chỗ</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mình</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ngồi</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cùng</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các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bạn</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nhặc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rác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trong</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lớp</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sau</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giờ</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học</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để giúp </a:t>
            </a:r>
            <a:r>
              <a:rPr kumimoji="0" lang="en-US" sz="2400" i="0" strike="noStrike" kern="1200" cap="none" spc="0" normalizeH="0" baseline="0" noProof="0" dirty="0" err="1">
                <a:solidFill>
                  <a:schemeClr val="accent5">
                    <a:lumMod val="50000"/>
                  </a:schemeClr>
                </a:solidFill>
                <a:uLnTx/>
                <a:uFillTx/>
                <a:latin typeface="Arial" panose="020B0604020202020204" pitchFamily="34" charset="0"/>
                <a:cs typeface="Arial" panose="020B0604020202020204" pitchFamily="34" charset="0"/>
              </a:rPr>
              <a:t>cho</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phòng</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học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của</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chúng</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con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sạch</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đẹp hơn.</a:t>
            </a:r>
          </a:p>
        </p:txBody>
      </p:sp>
      <p:sp>
        <p:nvSpPr>
          <p:cNvPr id="7" name="Rectangle 2"/>
          <p:cNvSpPr txBox="1">
            <a:spLocks noChangeArrowheads="1"/>
          </p:cNvSpPr>
          <p:nvPr/>
        </p:nvSpPr>
        <p:spPr bwMode="auto">
          <a:xfrm>
            <a:off x="2119746" y="69234"/>
            <a:ext cx="7661564" cy="676156"/>
          </a:xfrm>
          <a:prstGeom prst="rect">
            <a:avLst/>
          </a:prstGeom>
          <a:noFill/>
          <a:ln w="9525">
            <a:noFill/>
            <a:miter lim="800000"/>
            <a:headEnd/>
            <a:tailEnd/>
          </a:ln>
          <a:effectLst/>
        </p:spPr>
        <p:txBody>
          <a:bodyPr anchor="ctr"/>
          <a:lstStyle/>
          <a:p>
            <a:pPr>
              <a:defRPr/>
            </a:pPr>
            <a:r>
              <a:rPr lang="en-US" sz="3200" b="1" kern="0" dirty="0" err="1" smtClean="0">
                <a:latin typeface="Arial" panose="020B0604020202020204" pitchFamily="34" charset="0"/>
                <a:cs typeface="Arial" panose="020B0604020202020204" pitchFamily="34" charset="0"/>
              </a:rPr>
              <a:t>Bài</a:t>
            </a:r>
            <a:r>
              <a:rPr lang="en-US" sz="3200" b="1" kern="0" dirty="0" smtClean="0">
                <a:latin typeface="Arial" panose="020B0604020202020204" pitchFamily="34" charset="0"/>
                <a:cs typeface="Arial" panose="020B0604020202020204" pitchFamily="34" charset="0"/>
              </a:rPr>
              <a:t> </a:t>
            </a:r>
            <a:r>
              <a:rPr lang="en-US" sz="3200" b="1" kern="0" dirty="0">
                <a:latin typeface="Arial" panose="020B0604020202020204" pitchFamily="34" charset="0"/>
                <a:cs typeface="Arial" panose="020B0604020202020204" pitchFamily="34" charset="0"/>
              </a:rPr>
              <a:t>9 : </a:t>
            </a:r>
            <a:r>
              <a:rPr lang="en-US" sz="3200" b="1" kern="0" dirty="0" err="1">
                <a:solidFill>
                  <a:srgbClr val="FF0000"/>
                </a:solidFill>
                <a:latin typeface="Arial" panose="020B0604020202020204" pitchFamily="34" charset="0"/>
                <a:cs typeface="Arial" panose="020B0604020202020204" pitchFamily="34" charset="0"/>
              </a:rPr>
              <a:t>Giữ</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vệ</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sinh</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trường</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học</a:t>
            </a:r>
            <a:r>
              <a:rPr lang="en-US" sz="3200" b="1" kern="0" dirty="0">
                <a:solidFill>
                  <a:srgbClr val="FF0000"/>
                </a:solidFill>
                <a:latin typeface="Arial" panose="020B0604020202020204" pitchFamily="34" charset="0"/>
                <a:cs typeface="Arial" panose="020B0604020202020204" pitchFamily="34" charset="0"/>
              </a:rPr>
              <a:t> ( </a:t>
            </a:r>
            <a:r>
              <a:rPr lang="en-US" sz="3200" b="1" kern="0" dirty="0" err="1">
                <a:solidFill>
                  <a:srgbClr val="FF0000"/>
                </a:solidFill>
                <a:latin typeface="Arial" panose="020B0604020202020204" pitchFamily="34" charset="0"/>
                <a:cs typeface="Arial" panose="020B0604020202020204" pitchFamily="34" charset="0"/>
              </a:rPr>
              <a:t>tiết</a:t>
            </a:r>
            <a:r>
              <a:rPr lang="en-US" sz="3200" b="1" kern="0" dirty="0">
                <a:solidFill>
                  <a:srgbClr val="FF0000"/>
                </a:solidFill>
                <a:latin typeface="Arial" panose="020B0604020202020204" pitchFamily="34" charset="0"/>
                <a:cs typeface="Arial" panose="020B0604020202020204" pitchFamily="34" charset="0"/>
              </a:rPr>
              <a:t> 1</a:t>
            </a:r>
            <a:r>
              <a:rPr lang="en-US" sz="3200" b="1" kern="0" dirty="0" smtClean="0">
                <a:solidFill>
                  <a:srgbClr val="FF0000"/>
                </a:solidFill>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8" name="Rectangle 4"/>
          <p:cNvSpPr/>
          <p:nvPr/>
        </p:nvSpPr>
        <p:spPr>
          <a:xfrm>
            <a:off x="1140981" y="5063326"/>
            <a:ext cx="9925492" cy="830997"/>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i="0" strike="noStrike" kern="1200" cap="none" spc="0" normalizeH="0" baseline="0" noProof="0" dirty="0">
                <a:uLnTx/>
                <a:uFillTx/>
                <a:latin typeface="Arial" panose="020B0604020202020204" pitchFamily="34" charset="0"/>
                <a:cs typeface="Arial" panose="020B0604020202020204" pitchFamily="34" charset="0"/>
              </a:rPr>
              <a:t>VD: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Em</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đã tham gia trồng cây xanh và dọn dẹp vệ sinh bồn hoa để giúp cho </a:t>
            </a:r>
            <a:r>
              <a:rPr kumimoji="0" lang="en-US" sz="2400" i="0" strike="noStrike" kern="1200" cap="none" spc="0" normalizeH="0" baseline="0" noProof="0" dirty="0" err="1">
                <a:solidFill>
                  <a:schemeClr val="accent5">
                    <a:lumMod val="50000"/>
                  </a:schemeClr>
                </a:solidFill>
                <a:uLnTx/>
                <a:uFillTx/>
                <a:latin typeface="Arial" panose="020B0604020202020204" pitchFamily="34" charset="0"/>
                <a:cs typeface="Arial" panose="020B0604020202020204" pitchFamily="34" charset="0"/>
              </a:rPr>
              <a:t>trường</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có</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nhiều</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bóng</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mát</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và</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đẹp</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hơn</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a:t>
            </a:r>
          </a:p>
        </p:txBody>
      </p:sp>
      <p:sp>
        <p:nvSpPr>
          <p:cNvPr id="9" name="Rectangle 4"/>
          <p:cNvSpPr/>
          <p:nvPr/>
        </p:nvSpPr>
        <p:spPr>
          <a:xfrm>
            <a:off x="987782" y="3469959"/>
            <a:ext cx="9925492" cy="1200329"/>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i="0" strike="noStrike" kern="1200" cap="none" spc="0" normalizeH="0" baseline="0" noProof="0" dirty="0">
                <a:uLnTx/>
                <a:uFillTx/>
                <a:latin typeface="Arial" panose="020B0604020202020204" pitchFamily="34" charset="0"/>
                <a:cs typeface="Arial" panose="020B0604020202020204" pitchFamily="34" charset="0"/>
              </a:rPr>
              <a:t>VD: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Cháu</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a:solidFill>
                  <a:schemeClr val="accent5">
                    <a:lumMod val="50000"/>
                  </a:schemeClr>
                </a:solidFill>
                <a:uLnTx/>
                <a:uFillTx/>
                <a:latin typeface="Arial" panose="020B0604020202020204" pitchFamily="34" charset="0"/>
                <a:cs typeface="Arial" panose="020B0604020202020204" pitchFamily="34" charset="0"/>
              </a:rPr>
              <a:t>đã</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cùng</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bạn</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nhặt</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rác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bỏ</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vào</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thùng</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rác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trên</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sân</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trường</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lúc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ra</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chơi</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và</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nhắc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nhở</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các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bạn</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khác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giữ</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vệ</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sinh</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để</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trường</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học</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của</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chúng</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cháu</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err="1" smtClean="0">
                <a:solidFill>
                  <a:schemeClr val="accent5">
                    <a:lumMod val="50000"/>
                  </a:schemeClr>
                </a:solidFill>
                <a:uLnTx/>
                <a:uFillTx/>
                <a:latin typeface="Arial" panose="020B0604020202020204" pitchFamily="34" charset="0"/>
                <a:cs typeface="Arial" panose="020B0604020202020204" pitchFamily="34" charset="0"/>
              </a:rPr>
              <a:t>sạch</a:t>
            </a:r>
            <a:r>
              <a:rPr kumimoji="0" lang="en-US" sz="2400" i="0" strike="noStrike" kern="1200" cap="none" spc="0" normalizeH="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noProof="0" dirty="0" err="1" smtClean="0">
                <a:solidFill>
                  <a:schemeClr val="accent5">
                    <a:lumMod val="50000"/>
                  </a:schemeClr>
                </a:solidFill>
                <a:uLnTx/>
                <a:uFillTx/>
                <a:latin typeface="Arial" panose="020B0604020202020204" pitchFamily="34" charset="0"/>
                <a:cs typeface="Arial" panose="020B0604020202020204" pitchFamily="34" charset="0"/>
              </a:rPr>
              <a:t>sẽ</a:t>
            </a:r>
            <a:r>
              <a:rPr kumimoji="0" lang="en-US" sz="2400" i="0" strike="noStrike" kern="1200" cap="none" spc="0" normalizeH="0" baseline="0" noProof="0" dirty="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hơn.</a:t>
            </a:r>
          </a:p>
        </p:txBody>
      </p:sp>
    </p:spTree>
    <p:extLst>
      <p:ext uri="{BB962C8B-B14F-4D97-AF65-F5344CB8AC3E}">
        <p14:creationId xmlns:p14="http://schemas.microsoft.com/office/powerpoint/2010/main" val="8620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
                                        </p:tgtEl>
                                        <p:attrNameLst>
                                          <p:attrName>r</p:attrName>
                                        </p:attrNameLst>
                                      </p:cBhvr>
                                    </p:animRot>
                                    <p:animRot by="-240000">
                                      <p:cBhvr>
                                        <p:cTn id="10" dur="200" fill="hold">
                                          <p:stCondLst>
                                            <p:cond delay="200"/>
                                          </p:stCondLst>
                                        </p:cTn>
                                        <p:tgtEl>
                                          <p:spTgt spid="4"/>
                                        </p:tgtEl>
                                        <p:attrNameLst>
                                          <p:attrName>r</p:attrName>
                                        </p:attrNameLst>
                                      </p:cBhvr>
                                    </p:animRot>
                                    <p:animRot by="240000">
                                      <p:cBhvr>
                                        <p:cTn id="11" dur="200" fill="hold">
                                          <p:stCondLst>
                                            <p:cond delay="400"/>
                                          </p:stCondLst>
                                        </p:cTn>
                                        <p:tgtEl>
                                          <p:spTgt spid="4"/>
                                        </p:tgtEl>
                                        <p:attrNameLst>
                                          <p:attrName>r</p:attrName>
                                        </p:attrNameLst>
                                      </p:cBhvr>
                                    </p:animRot>
                                    <p:animRot by="-240000">
                                      <p:cBhvr>
                                        <p:cTn id="12" dur="200" fill="hold">
                                          <p:stCondLst>
                                            <p:cond delay="600"/>
                                          </p:stCondLst>
                                        </p:cTn>
                                        <p:tgtEl>
                                          <p:spTgt spid="4"/>
                                        </p:tgtEl>
                                        <p:attrNameLst>
                                          <p:attrName>r</p:attrName>
                                        </p:attrNameLst>
                                      </p:cBhvr>
                                    </p:animRot>
                                    <p:animRot by="120000">
                                      <p:cBhvr>
                                        <p:cTn id="13" dur="200" fill="hold">
                                          <p:stCondLst>
                                            <p:cond delay="800"/>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6" grpId="1"/>
      <p:bldP spid="8" grpId="0"/>
      <p:bldP spid="8"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4598410" y="1061152"/>
            <a:ext cx="2517097"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a:solidFill>
                  <a:schemeClr val="accent5">
                    <a:lumMod val="50000"/>
                  </a:schemeClr>
                </a:solidFill>
                <a:latin typeface="Arial" panose="020B0604020202020204" pitchFamily="34" charset="0"/>
                <a:cs typeface="Arial" panose="020B0604020202020204" pitchFamily="34" charset="0"/>
              </a:rPr>
              <a:t>TỔNG KẾT</a:t>
            </a:r>
          </a:p>
        </p:txBody>
      </p:sp>
      <p:grpSp>
        <p:nvGrpSpPr>
          <p:cNvPr id="5" name="1"/>
          <p:cNvGrpSpPr/>
          <p:nvPr/>
        </p:nvGrpSpPr>
        <p:grpSpPr>
          <a:xfrm>
            <a:off x="1548653" y="1785438"/>
            <a:ext cx="9574272" cy="4478884"/>
            <a:chOff x="341926" y="208486"/>
            <a:chExt cx="11441759" cy="5883467"/>
          </a:xfrm>
        </p:grpSpPr>
        <p:pic>
          <p:nvPicPr>
            <p:cNvPr id="6" name="134"/>
            <p:cNvPicPr>
              <a:picLocks noChangeAspect="1"/>
            </p:cNvPicPr>
            <p:nvPr/>
          </p:nvPicPr>
          <p:blipFill>
            <a:blip r:embed="rId2"/>
            <a:stretch>
              <a:fillRect/>
            </a:stretch>
          </p:blipFill>
          <p:spPr>
            <a:xfrm>
              <a:off x="907478" y="208803"/>
              <a:ext cx="10876207" cy="5883150"/>
            </a:xfrm>
            <a:prstGeom prst="rect">
              <a:avLst/>
            </a:prstGeom>
          </p:spPr>
        </p:pic>
        <p:pic>
          <p:nvPicPr>
            <p:cNvPr id="7" name="135"/>
            <p:cNvPicPr>
              <a:picLocks noChangeAspect="1"/>
            </p:cNvPicPr>
            <p:nvPr/>
          </p:nvPicPr>
          <p:blipFill>
            <a:blip r:embed="rId3"/>
            <a:stretch>
              <a:fillRect/>
            </a:stretch>
          </p:blipFill>
          <p:spPr>
            <a:xfrm>
              <a:off x="864231" y="208725"/>
              <a:ext cx="10876207" cy="5846571"/>
            </a:xfrm>
            <a:prstGeom prst="rect">
              <a:avLst/>
            </a:prstGeom>
          </p:spPr>
        </p:pic>
        <p:pic>
          <p:nvPicPr>
            <p:cNvPr id="8" name="136"/>
            <p:cNvPicPr>
              <a:picLocks noChangeAspect="1"/>
            </p:cNvPicPr>
            <p:nvPr/>
          </p:nvPicPr>
          <p:blipFill>
            <a:blip r:embed="rId4"/>
            <a:stretch>
              <a:fillRect/>
            </a:stretch>
          </p:blipFill>
          <p:spPr>
            <a:xfrm>
              <a:off x="803773" y="208486"/>
              <a:ext cx="10876207" cy="5785605"/>
            </a:xfrm>
            <a:prstGeom prst="rect">
              <a:avLst/>
            </a:prstGeom>
          </p:spPr>
        </p:pic>
        <p:pic>
          <p:nvPicPr>
            <p:cNvPr id="9" name="142"/>
            <p:cNvPicPr>
              <a:picLocks noChangeAspect="1"/>
            </p:cNvPicPr>
            <p:nvPr/>
          </p:nvPicPr>
          <p:blipFill>
            <a:blip r:embed="rId5"/>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2654880" y="2549224"/>
            <a:ext cx="8151132" cy="3471109"/>
          </a:xfrm>
          <a:prstGeom prst="rect">
            <a:avLst/>
          </a:prstGeom>
        </p:spPr>
      </p:pic>
      <p:sp>
        <p:nvSpPr>
          <p:cNvPr id="15" name="Rectangle 2"/>
          <p:cNvSpPr txBox="1">
            <a:spLocks noChangeArrowheads="1"/>
          </p:cNvSpPr>
          <p:nvPr/>
        </p:nvSpPr>
        <p:spPr bwMode="auto">
          <a:xfrm>
            <a:off x="2431207" y="122478"/>
            <a:ext cx="8374805" cy="832865"/>
          </a:xfrm>
          <a:prstGeom prst="rect">
            <a:avLst/>
          </a:prstGeom>
          <a:noFill/>
          <a:ln w="9525">
            <a:noFill/>
            <a:miter lim="800000"/>
            <a:headEnd/>
            <a:tailEnd/>
          </a:ln>
          <a:effectLst/>
        </p:spPr>
        <p:txBody>
          <a:bodyPr anchor="ctr"/>
          <a:lstStyle/>
          <a:p>
            <a:pPr>
              <a:defRPr/>
            </a:pPr>
            <a:r>
              <a:rPr lang="en-US" sz="3200" b="1" kern="0" dirty="0" err="1" smtClean="0">
                <a:latin typeface="Arial" panose="020B0604020202020204" pitchFamily="34" charset="0"/>
                <a:cs typeface="Arial" panose="020B0604020202020204" pitchFamily="34" charset="0"/>
              </a:rPr>
              <a:t>Bài</a:t>
            </a:r>
            <a:r>
              <a:rPr lang="en-US" sz="3200" b="1" kern="0" dirty="0" smtClean="0">
                <a:latin typeface="Arial" panose="020B0604020202020204" pitchFamily="34" charset="0"/>
                <a:cs typeface="Arial" panose="020B0604020202020204" pitchFamily="34" charset="0"/>
              </a:rPr>
              <a:t> </a:t>
            </a:r>
            <a:r>
              <a:rPr lang="en-US" sz="3200" b="1" kern="0" dirty="0">
                <a:latin typeface="Arial" panose="020B0604020202020204" pitchFamily="34" charset="0"/>
                <a:cs typeface="Arial" panose="020B0604020202020204" pitchFamily="34" charset="0"/>
              </a:rPr>
              <a:t>9 : </a:t>
            </a:r>
            <a:r>
              <a:rPr lang="en-US" sz="3200" b="1" kern="0" dirty="0" err="1">
                <a:solidFill>
                  <a:srgbClr val="FF0000"/>
                </a:solidFill>
                <a:latin typeface="Arial" panose="020B0604020202020204" pitchFamily="34" charset="0"/>
                <a:cs typeface="Arial" panose="020B0604020202020204" pitchFamily="34" charset="0"/>
              </a:rPr>
              <a:t>Giữ</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vệ</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sinh</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trường</a:t>
            </a:r>
            <a:r>
              <a:rPr lang="en-US" sz="3200" b="1" kern="0" dirty="0">
                <a:solidFill>
                  <a:srgbClr val="FF0000"/>
                </a:solidFill>
                <a:latin typeface="Arial" panose="020B0604020202020204" pitchFamily="34" charset="0"/>
                <a:cs typeface="Arial" panose="020B0604020202020204" pitchFamily="34" charset="0"/>
              </a:rPr>
              <a:t> </a:t>
            </a:r>
            <a:r>
              <a:rPr lang="en-US" sz="3200" b="1" kern="0" dirty="0" err="1">
                <a:solidFill>
                  <a:srgbClr val="FF0000"/>
                </a:solidFill>
                <a:latin typeface="Arial" panose="020B0604020202020204" pitchFamily="34" charset="0"/>
                <a:cs typeface="Arial" panose="020B0604020202020204" pitchFamily="34" charset="0"/>
              </a:rPr>
              <a:t>học</a:t>
            </a:r>
            <a:r>
              <a:rPr lang="en-US" sz="3200" b="1" kern="0" dirty="0">
                <a:solidFill>
                  <a:srgbClr val="FF0000"/>
                </a:solidFill>
                <a:latin typeface="Arial" panose="020B0604020202020204" pitchFamily="34" charset="0"/>
                <a:cs typeface="Arial" panose="020B0604020202020204" pitchFamily="34" charset="0"/>
              </a:rPr>
              <a:t> ( </a:t>
            </a:r>
            <a:r>
              <a:rPr lang="en-US" sz="3200" b="1" kern="0" dirty="0" err="1">
                <a:solidFill>
                  <a:srgbClr val="FF0000"/>
                </a:solidFill>
                <a:latin typeface="Arial" panose="020B0604020202020204" pitchFamily="34" charset="0"/>
                <a:cs typeface="Arial" panose="020B0604020202020204" pitchFamily="34" charset="0"/>
              </a:rPr>
              <a:t>tiết</a:t>
            </a:r>
            <a:r>
              <a:rPr lang="en-US" sz="3200" b="1" kern="0" dirty="0">
                <a:solidFill>
                  <a:srgbClr val="FF0000"/>
                </a:solidFill>
                <a:latin typeface="Arial" panose="020B0604020202020204" pitchFamily="34" charset="0"/>
                <a:cs typeface="Arial" panose="020B0604020202020204" pitchFamily="34" charset="0"/>
              </a:rPr>
              <a:t> 1</a:t>
            </a:r>
            <a:r>
              <a:rPr lang="en-US" sz="3200" b="1" kern="0" dirty="0" smtClean="0">
                <a:solidFill>
                  <a:srgbClr val="FF0000"/>
                </a:solidFill>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16" name="Rounded Rectangle 15"/>
          <p:cNvSpPr/>
          <p:nvPr/>
        </p:nvSpPr>
        <p:spPr>
          <a:xfrm>
            <a:off x="3822911" y="1014634"/>
            <a:ext cx="3729251" cy="578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smtClean="0">
                <a:solidFill>
                  <a:schemeClr val="tx1"/>
                </a:solidFill>
                <a:latin typeface="Arial" panose="020B0604020202020204" pitchFamily="34" charset="0"/>
                <a:cs typeface="Arial" panose="020B0604020202020204" pitchFamily="34" charset="0"/>
              </a:rPr>
              <a:t>Củng cố, </a:t>
            </a:r>
            <a:r>
              <a:rPr lang="en-US" sz="2400">
                <a:solidFill>
                  <a:schemeClr val="tx1"/>
                </a:solidFill>
                <a:latin typeface="Arial" panose="020B0604020202020204" pitchFamily="34" charset="0"/>
                <a:cs typeface="Arial" panose="020B0604020202020204" pitchFamily="34" charset="0"/>
              </a:rPr>
              <a:t>dặn dò</a:t>
            </a:r>
            <a:endParaRPr lang="en-US" sz="240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7" name="1"/>
          <p:cNvPicPr>
            <a:picLocks noChangeAspect="1"/>
          </p:cNvPicPr>
          <p:nvPr/>
        </p:nvPicPr>
        <p:blipFill>
          <a:blip r:embed="rId8" cstate="email"/>
          <a:stretch>
            <a:fillRect/>
          </a:stretch>
        </p:blipFill>
        <p:spPr>
          <a:xfrm flipH="1">
            <a:off x="2261100" y="1832735"/>
            <a:ext cx="2353923" cy="1432980"/>
          </a:xfrm>
          <a:prstGeom prst="rect">
            <a:avLst/>
          </a:prstGeom>
        </p:spPr>
      </p:pic>
    </p:spTree>
    <p:extLst>
      <p:ext uri="{BB962C8B-B14F-4D97-AF65-F5344CB8AC3E}">
        <p14:creationId xmlns:p14="http://schemas.microsoft.com/office/powerpoint/2010/main" val="303116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09" y="2162488"/>
            <a:ext cx="10709563" cy="4474325"/>
          </a:xfrm>
          <a:prstGeom prst="rect">
            <a:avLst/>
          </a:prstGeom>
        </p:spPr>
      </p:pic>
      <p:sp>
        <p:nvSpPr>
          <p:cNvPr id="9" name="TextBox 8"/>
          <p:cNvSpPr txBox="1"/>
          <p:nvPr/>
        </p:nvSpPr>
        <p:spPr>
          <a:xfrm>
            <a:off x="1114527" y="765206"/>
            <a:ext cx="10059925" cy="523220"/>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800" b="1" dirty="0" smtClean="0">
                <a:solidFill>
                  <a:srgbClr val="C00000"/>
                </a:solidFill>
                <a:latin typeface="Arial" panose="020B0604020202020204" pitchFamily="34" charset="0"/>
                <a:cs typeface="Arial" panose="020B0604020202020204" pitchFamily="34" charset="0"/>
              </a:rPr>
              <a:t>DẶN DÒ: </a:t>
            </a:r>
            <a:r>
              <a:rPr lang="en-US" sz="2800" b="1" dirty="0" err="1" smtClean="0">
                <a:solidFill>
                  <a:srgbClr val="C00000"/>
                </a:solidFill>
                <a:latin typeface="Arial" panose="020B0604020202020204" pitchFamily="34" charset="0"/>
                <a:cs typeface="Arial" panose="020B0604020202020204" pitchFamily="34" charset="0"/>
              </a:rPr>
              <a:t>tiết</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học</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sau</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thực</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hành</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dọn</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vệ</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sinh</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sân</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trường</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77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1818</TotalTime>
  <Words>575</Words>
  <Application>Microsoft Office PowerPoint</Application>
  <PresentationFormat>Widescreen</PresentationFormat>
  <Paragraphs>48</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THANH HƯƠNG</cp:lastModifiedBy>
  <cp:revision>465</cp:revision>
  <dcterms:created xsi:type="dcterms:W3CDTF">2021-06-08T07:37:38Z</dcterms:created>
  <dcterms:modified xsi:type="dcterms:W3CDTF">2024-11-02T02:55:59Z</dcterms:modified>
</cp:coreProperties>
</file>