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62" r:id="rId2"/>
    <p:sldId id="284" r:id="rId3"/>
    <p:sldId id="363" r:id="rId4"/>
    <p:sldId id="295" r:id="rId5"/>
    <p:sldId id="280" r:id="rId6"/>
    <p:sldId id="289" r:id="rId7"/>
    <p:sldId id="290" r:id="rId8"/>
    <p:sldId id="291" r:id="rId9"/>
    <p:sldId id="293" r:id="rId10"/>
    <p:sldId id="360" r:id="rId11"/>
    <p:sldId id="361"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p:scale>
          <a:sx n="50" d="100"/>
          <a:sy n="50" d="100"/>
        </p:scale>
        <p:origin x="1280"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6FF36-7C1D-4D0E-9D83-9FF0D995B767}"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47D23-1331-4CDC-AE5F-E04424E91821}" type="slidenum">
              <a:rPr lang="en-US" smtClean="0"/>
              <a:t>‹#›</a:t>
            </a:fld>
            <a:endParaRPr lang="en-US"/>
          </a:p>
        </p:txBody>
      </p:sp>
    </p:spTree>
    <p:extLst>
      <p:ext uri="{BB962C8B-B14F-4D97-AF65-F5344CB8AC3E}">
        <p14:creationId xmlns:p14="http://schemas.microsoft.com/office/powerpoint/2010/main" val="297397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337363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340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8769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539B-86BF-B75C-432C-2CF5DB379A0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9591A2-0980-3637-7A3B-86D2B0B4C5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4B5CFE-DB61-3945-950C-100A7436C82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27B73E24-02D4-0619-7853-B6EB472A99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E06F7-1311-C6A2-5076-EC61C95E9DBF}"/>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49868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348139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358000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617384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33489F27-4C72-B514-43B7-8328303522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Tree>
    <p:extLst>
      <p:ext uri="{BB962C8B-B14F-4D97-AF65-F5344CB8AC3E}">
        <p14:creationId xmlns:p14="http://schemas.microsoft.com/office/powerpoint/2010/main" val="3459878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33489F27-4C72-B514-43B7-8328303522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Tree>
    <p:extLst>
      <p:ext uri="{BB962C8B-B14F-4D97-AF65-F5344CB8AC3E}">
        <p14:creationId xmlns:p14="http://schemas.microsoft.com/office/powerpoint/2010/main" val="388483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DE6C-63F6-6C80-0C5C-F94C241B82D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D771796-7844-DB85-EB38-F26A7D5506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9AA1C8-CCC6-B84B-C1FA-888C5BABD11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108E28-627F-2D44-D81C-6C15BF2C5C0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13AE90-3BBD-87A3-D638-61782525EB8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733959-FCA8-A66D-B92F-DB0EB64CBF55}"/>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8" name="Footer Placeholder 7">
            <a:extLst>
              <a:ext uri="{FF2B5EF4-FFF2-40B4-BE49-F238E27FC236}">
                <a16:creationId xmlns:a16="http://schemas.microsoft.com/office/drawing/2014/main" id="{DE6F3A65-CA66-5E81-4BA7-18FD2BD728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2E077C3-116D-597C-5AB0-C82C90A9E04C}"/>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1987922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1315-9374-42B2-CA36-BC3536D176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16AC519-3402-D6B5-0D85-7ED734439BD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4" name="Footer Placeholder 3">
            <a:extLst>
              <a:ext uri="{FF2B5EF4-FFF2-40B4-BE49-F238E27FC236}">
                <a16:creationId xmlns:a16="http://schemas.microsoft.com/office/drawing/2014/main" id="{AD83A296-B661-19CE-BBED-C2ABB7B0B6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3A7D5BE-52F4-EFEE-7C09-54E73E8DBD40}"/>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3803394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4B879-72FA-A95E-E2A7-A6269E4C286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3" name="Footer Placeholder 2">
            <a:extLst>
              <a:ext uri="{FF2B5EF4-FFF2-40B4-BE49-F238E27FC236}">
                <a16:creationId xmlns:a16="http://schemas.microsoft.com/office/drawing/2014/main" id="{2C50A52C-DE84-7CDA-4D8C-3803326404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0EBCB7D-379E-BB84-1B0E-B2424B6BF58B}"/>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343383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A9B4-7B15-ACE4-7D69-A2713CDD11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B7BE3-906F-F433-76AB-981A4BDAB6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4556D7-9B32-617A-9617-493136D7B1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AB4C4-CE0E-273A-BCA3-A73E6BBF3A3E}"/>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6" name="Footer Placeholder 5">
            <a:extLst>
              <a:ext uri="{FF2B5EF4-FFF2-40B4-BE49-F238E27FC236}">
                <a16:creationId xmlns:a16="http://schemas.microsoft.com/office/drawing/2014/main" id="{40B1437A-A64E-7D5F-F7C4-59B0778820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745A35-7470-C567-7B64-E5B5E85C55FC}"/>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400159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C6EA-0C14-F5E8-D539-B0D892245E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E945B-18E5-1D4C-D60E-2083540D290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F3FE6E-2F48-6FB7-CFF6-27114F37D2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8B69E4-B19E-D32A-08D8-E2AEA37AE890}"/>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6" name="Footer Placeholder 5">
            <a:extLst>
              <a:ext uri="{FF2B5EF4-FFF2-40B4-BE49-F238E27FC236}">
                <a16:creationId xmlns:a16="http://schemas.microsoft.com/office/drawing/2014/main" id="{F15A7F5D-5141-7DC7-AB9B-EEF2A9562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E9DAA7-2B21-0BA9-BA69-8C106473AB93}"/>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12974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542423" y="-3087811"/>
            <a:ext cx="6832280" cy="13000487"/>
          </a:xfrm>
          <a:prstGeom prst="rect">
            <a:avLst/>
          </a:prstGeom>
        </p:spPr>
      </p:pic>
    </p:spTree>
    <p:extLst>
      <p:ext uri="{BB962C8B-B14F-4D97-AF65-F5344CB8AC3E}">
        <p14:creationId xmlns:p14="http://schemas.microsoft.com/office/powerpoint/2010/main" val="131872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8256-A6E5-010F-CC12-F4991E172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A7EDA-5B8E-451F-A1AB-33AC778CDDF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DD76F-CF45-080A-2F19-7F25D7BCDD3D}"/>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D81B92FE-FA3C-0068-7EA5-DFDA0F75FC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C70588-96AD-C383-4500-771B280A620A}"/>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495840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850DD1-1EE9-B448-BDC2-1C9EC1DE425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D6A2C1-1EF8-22ED-871B-F12D655130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6DE07-AA90-8262-2375-DD304B701A7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9FDB1246-0BFF-7D6F-15CA-1FFC07A1A8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6E3DDD-C955-1C34-0385-37FA11B4210D}"/>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18896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74"/>
        <p:cNvGrpSpPr/>
        <p:nvPr/>
      </p:nvGrpSpPr>
      <p:grpSpPr>
        <a:xfrm>
          <a:off x="0" y="0"/>
          <a:ext cx="0" cy="0"/>
          <a:chOff x="0" y="0"/>
          <a:chExt cx="0" cy="0"/>
        </a:xfrm>
      </p:grpSpPr>
      <p:sp>
        <p:nvSpPr>
          <p:cNvPr id="77" name="Google Shape;77;p9"/>
          <p:cNvSpPr/>
          <p:nvPr/>
        </p:nvSpPr>
        <p:spPr>
          <a:xfrm rot="10800000" flipH="1">
            <a:off x="9148901" y="4520484"/>
            <a:ext cx="4019220" cy="2723751"/>
          </a:xfrm>
          <a:custGeom>
            <a:avLst/>
            <a:gdLst/>
            <a:ahLst/>
            <a:cxnLst/>
            <a:rect l="l" t="t" r="r" b="b"/>
            <a:pathLst>
              <a:path w="95947" h="58504" extrusionOk="0">
                <a:moveTo>
                  <a:pt x="95947" y="58504"/>
                </a:moveTo>
                <a:cubicBezTo>
                  <a:pt x="95193" y="47952"/>
                  <a:pt x="81683" y="40797"/>
                  <a:pt x="71375" y="38418"/>
                </a:cubicBezTo>
                <a:cubicBezTo>
                  <a:pt x="59730" y="35731"/>
                  <a:pt x="45114" y="37898"/>
                  <a:pt x="36663" y="29447"/>
                </a:cubicBezTo>
                <a:cubicBezTo>
                  <a:pt x="35058" y="27842"/>
                  <a:pt x="33783" y="24664"/>
                  <a:pt x="35103" y="22817"/>
                </a:cubicBezTo>
                <a:cubicBezTo>
                  <a:pt x="36689" y="20597"/>
                  <a:pt x="40916" y="19423"/>
                  <a:pt x="43098" y="21061"/>
                </a:cubicBezTo>
                <a:cubicBezTo>
                  <a:pt x="45055" y="22530"/>
                  <a:pt x="46256" y="25854"/>
                  <a:pt x="45243" y="28082"/>
                </a:cubicBezTo>
                <a:cubicBezTo>
                  <a:pt x="43979" y="30864"/>
                  <a:pt x="39907" y="31584"/>
                  <a:pt x="36858" y="31787"/>
                </a:cubicBezTo>
                <a:cubicBezTo>
                  <a:pt x="28329" y="32356"/>
                  <a:pt x="25203" y="19145"/>
                  <a:pt x="20672" y="11896"/>
                </a:cubicBezTo>
                <a:cubicBezTo>
                  <a:pt x="16458" y="5154"/>
                  <a:pt x="7950" y="0"/>
                  <a:pt x="0" y="0"/>
                </a:cubicBezTo>
              </a:path>
            </a:pathLst>
          </a:custGeom>
          <a:noFill/>
          <a:ln w="28575" cap="rnd" cmpd="sng">
            <a:solidFill>
              <a:schemeClr val="accent1"/>
            </a:solidFill>
            <a:prstDash val="dash"/>
            <a:round/>
            <a:headEnd type="none" w="med" len="med"/>
            <a:tailEnd type="none" w="med" len="med"/>
          </a:ln>
        </p:spPr>
      </p:sp>
      <p:sp>
        <p:nvSpPr>
          <p:cNvPr id="78" name="Google Shape;78;p9"/>
          <p:cNvSpPr/>
          <p:nvPr/>
        </p:nvSpPr>
        <p:spPr>
          <a:xfrm rot="10800000" flipH="1">
            <a:off x="-782233" y="-360876"/>
            <a:ext cx="4491800" cy="1428733"/>
          </a:xfrm>
          <a:custGeom>
            <a:avLst/>
            <a:gdLst/>
            <a:ahLst/>
            <a:cxnLst/>
            <a:rect l="l" t="t" r="r" b="b"/>
            <a:pathLst>
              <a:path w="134754" h="42862" extrusionOk="0">
                <a:moveTo>
                  <a:pt x="0" y="934"/>
                </a:moveTo>
                <a:cubicBezTo>
                  <a:pt x="11088" y="12022"/>
                  <a:pt x="31155" y="14070"/>
                  <a:pt x="46218" y="9710"/>
                </a:cubicBezTo>
                <a:cubicBezTo>
                  <a:pt x="51328" y="8231"/>
                  <a:pt x="62235" y="4971"/>
                  <a:pt x="59284" y="544"/>
                </a:cubicBezTo>
                <a:cubicBezTo>
                  <a:pt x="58014" y="-1361"/>
                  <a:pt x="52669" y="2365"/>
                  <a:pt x="53629" y="4444"/>
                </a:cubicBezTo>
                <a:cubicBezTo>
                  <a:pt x="60035" y="18324"/>
                  <a:pt x="83431" y="11324"/>
                  <a:pt x="98482" y="14000"/>
                </a:cubicBezTo>
                <a:cubicBezTo>
                  <a:pt x="113695" y="16704"/>
                  <a:pt x="134754" y="27411"/>
                  <a:pt x="134754" y="42862"/>
                </a:cubicBezTo>
              </a:path>
            </a:pathLst>
          </a:custGeom>
          <a:noFill/>
          <a:ln w="28575" cap="rnd" cmpd="sng">
            <a:solidFill>
              <a:schemeClr val="accent1"/>
            </a:solidFill>
            <a:prstDash val="dash"/>
            <a:round/>
            <a:headEnd type="none" w="med" len="med"/>
            <a:tailEnd type="none" w="med" len="med"/>
          </a:ln>
        </p:spPr>
      </p:sp>
    </p:spTree>
    <p:extLst>
      <p:ext uri="{BB962C8B-B14F-4D97-AF65-F5344CB8AC3E}">
        <p14:creationId xmlns:p14="http://schemas.microsoft.com/office/powerpoint/2010/main" val="386931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146683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23993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112759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29708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299777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85794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11/2/2024</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36741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DBA96840-38EE-E859-ED69-50E39E356A8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230068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73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130" y="8485"/>
            <a:ext cx="13937023"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3241861" y="2095113"/>
            <a:ext cx="5989378" cy="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TOÁN </a:t>
            </a:r>
            <a:r>
              <a:rPr lang="vi-VN"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en-US"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819387" y="1321992"/>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SÁCH KẾT NỐI TRI THỨC VỚI CUỘC SỐNG – NĂM HỌC 2024 - 2025</a:t>
            </a:r>
          </a:p>
        </p:txBody>
      </p:sp>
      <p:sp>
        <p:nvSpPr>
          <p:cNvPr id="9" name="Rectangle 8"/>
          <p:cNvSpPr/>
          <p:nvPr/>
        </p:nvSpPr>
        <p:spPr>
          <a:xfrm>
            <a:off x="1588468" y="215937"/>
            <a:ext cx="9296164" cy="736837"/>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3990" b="1" dirty="0">
                <a:solidFill>
                  <a:srgbClr val="FF0000"/>
                </a:solidFill>
                <a:latin typeface="Time nes New Roman"/>
                <a:cs typeface="Arial" panose="020B0604020202020204" pitchFamily="34" charset="0"/>
              </a:rPr>
              <a:t>TRƯỜNG TIỂU HỌC QUANG TRUNG </a:t>
            </a:r>
            <a:endParaRPr lang="en-US" sz="3990" b="1" dirty="0">
              <a:solidFill>
                <a:srgbClr val="FF0000"/>
              </a:solidFill>
              <a:latin typeface="Calibri" panose="020F0502020204030204"/>
              <a:cs typeface="Arial" panose="020B0604020202020204" pitchFamily="34" charset="0"/>
            </a:endParaRPr>
          </a:p>
        </p:txBody>
      </p:sp>
      <p:sp>
        <p:nvSpPr>
          <p:cNvPr id="12" name="Rectangle 11"/>
          <p:cNvSpPr/>
          <p:nvPr/>
        </p:nvSpPr>
        <p:spPr>
          <a:xfrm>
            <a:off x="1867370" y="2955155"/>
            <a:ext cx="9233209" cy="1107687"/>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xi –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vuông</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vuông</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defTabSz="1448614">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vuông</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a:t>
            </a:r>
            <a:endPar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118305" y="4290961"/>
            <a:ext cx="12161838" cy="598421"/>
          </a:xfrm>
          <a:prstGeom prst="rect">
            <a:avLst/>
          </a:prstGeom>
        </p:spPr>
        <p:txBody>
          <a:bodyPr lIns="106158" tIns="53079" rIns="106158" bIns="53079">
            <a:spAutoFit/>
          </a:bodyPr>
          <a:lstStyle/>
          <a:p>
            <a:pPr algn="ctr">
              <a:buFont typeface="Arial" panose="020B0604020202020204" pitchFamily="34" charset="0"/>
              <a:buNone/>
              <a:defRPr/>
            </a:pP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Đỗ</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Hường</a:t>
            </a:r>
            <a:endPar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41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6F6D6-35DE-8E56-7AEA-B2F52B644E13}"/>
              </a:ext>
            </a:extLst>
          </p:cNvPr>
          <p:cNvPicPr>
            <a:picLocks noChangeAspect="1"/>
          </p:cNvPicPr>
          <p:nvPr/>
        </p:nvPicPr>
        <p:blipFill>
          <a:blip r:embed="rId2"/>
          <a:stretch>
            <a:fillRect/>
          </a:stretch>
        </p:blipFill>
        <p:spPr>
          <a:xfrm>
            <a:off x="773850" y="807299"/>
            <a:ext cx="2733675" cy="1266825"/>
          </a:xfrm>
          <a:prstGeom prst="rect">
            <a:avLst/>
          </a:prstGeom>
        </p:spPr>
      </p:pic>
      <p:pic>
        <p:nvPicPr>
          <p:cNvPr id="7" name="Picture 6">
            <a:extLst>
              <a:ext uri="{FF2B5EF4-FFF2-40B4-BE49-F238E27FC236}">
                <a16:creationId xmlns:a16="http://schemas.microsoft.com/office/drawing/2014/main" id="{D59C2964-029F-A993-09F6-570D8398BFC1}"/>
              </a:ext>
            </a:extLst>
          </p:cNvPr>
          <p:cNvPicPr>
            <a:picLocks noChangeAspect="1"/>
          </p:cNvPicPr>
          <p:nvPr/>
        </p:nvPicPr>
        <p:blipFill>
          <a:blip r:embed="rId3"/>
          <a:stretch>
            <a:fillRect/>
          </a:stretch>
        </p:blipFill>
        <p:spPr>
          <a:xfrm>
            <a:off x="10083431" y="798217"/>
            <a:ext cx="1466850" cy="1476375"/>
          </a:xfrm>
          <a:prstGeom prst="rect">
            <a:avLst/>
          </a:prstGeom>
        </p:spPr>
      </p:pic>
      <p:sp>
        <p:nvSpPr>
          <p:cNvPr id="8" name="TextBox 7">
            <a:extLst>
              <a:ext uri="{FF2B5EF4-FFF2-40B4-BE49-F238E27FC236}">
                <a16:creationId xmlns:a16="http://schemas.microsoft.com/office/drawing/2014/main" id="{D4273B60-7EFE-1BA7-F54B-A92B2D9C7C66}"/>
              </a:ext>
            </a:extLst>
          </p:cNvPr>
          <p:cNvSpPr txBox="1"/>
          <p:nvPr/>
        </p:nvSpPr>
        <p:spPr>
          <a:xfrm>
            <a:off x="946298" y="2169042"/>
            <a:ext cx="10653823" cy="3970318"/>
          </a:xfrm>
          <a:prstGeom prst="rect">
            <a:avLst/>
          </a:prstGeom>
          <a:noFill/>
        </p:spPr>
        <p:txBody>
          <a:bodyPr wrap="square" rtlCol="0">
            <a:spAutoFit/>
          </a:bodyPr>
          <a:lstStyle/>
          <a:p>
            <a:r>
              <a:rPr lang="vi-VN" sz="2800" b="1" dirty="0">
                <a:latin typeface="Times New Roman" panose="02020603050405020304" pitchFamily="18" charset="0"/>
                <a:ea typeface="Cambria" panose="02040503050406030204" pitchFamily="18" charset="0"/>
                <a:cs typeface="Times New Roman" panose="02020603050405020304" pitchFamily="18" charset="0"/>
              </a:rPr>
              <a:t>Chuẩn bị: </a:t>
            </a:r>
            <a:r>
              <a:rPr lang="vi-VN" sz="2800" dirty="0">
                <a:latin typeface="Times New Roman" panose="02020603050405020304" pitchFamily="18" charset="0"/>
                <a:ea typeface="Cambria" panose="02040503050406030204" pitchFamily="18" charset="0"/>
                <a:cs typeface="Times New Roman" panose="02020603050405020304" pitchFamily="18" charset="0"/>
              </a:rPr>
              <a:t>1 xúc xắc, 1 quân cờ.</a:t>
            </a:r>
          </a:p>
          <a:p>
            <a:r>
              <a:rPr lang="vi-VN" sz="2800" b="1" dirty="0">
                <a:latin typeface="Times New Roman" panose="02020603050405020304" pitchFamily="18" charset="0"/>
                <a:ea typeface="Cambria" panose="02040503050406030204" pitchFamily="18" charset="0"/>
                <a:cs typeface="Times New Roman" panose="02020603050405020304" pitchFamily="18" charset="0"/>
              </a:rPr>
              <a:t>Cách chơi:</a:t>
            </a:r>
          </a:p>
          <a:p>
            <a:pPr marL="457200" indent="-457200">
              <a:buFont typeface="Arial" panose="020B0604020202020204" pitchFamily="34" charset="0"/>
              <a:buChar char="•"/>
            </a:pPr>
            <a:r>
              <a:rPr lang="vi-VN" sz="2800" dirty="0">
                <a:latin typeface="Times New Roman" panose="02020603050405020304" pitchFamily="18" charset="0"/>
                <a:ea typeface="Cambria" panose="02040503050406030204" pitchFamily="18" charset="0"/>
                <a:cs typeface="Times New Roman" panose="02020603050405020304" pitchFamily="18" charset="0"/>
              </a:rPr>
              <a:t>Chơi theo nhóm.</a:t>
            </a:r>
          </a:p>
          <a:p>
            <a:pPr marL="457200" indent="-457200">
              <a:buFont typeface="Arial" panose="020B0604020202020204" pitchFamily="34" charset="0"/>
              <a:buChar char="•"/>
            </a:pPr>
            <a:r>
              <a:rPr lang="vi-VN" sz="2800" dirty="0">
                <a:latin typeface="Times New Roman" panose="02020603050405020304" pitchFamily="18" charset="0"/>
                <a:ea typeface="Cambria" panose="02040503050406030204" pitchFamily="18" charset="0"/>
                <a:cs typeface="Times New Roman" panose="02020603050405020304" pitchFamily="18" charset="0"/>
              </a:rPr>
              <a:t>Người chơi bắt đầu từ ô XUẤT PHÁT. Khi đến lượt, người chơi gieo xúc xắc rồi di chuyển số ô bằng số chấm nhận được. Nêu số thích hợp để điền vào ô đi đến, nếu nếu sai số thì phải quay về ô xuất phát trước đó. Nếu đến ô có hướng dẫn di chuyển thì người chơi thực hiện theo hướng dẫn.</a:t>
            </a:r>
          </a:p>
          <a:p>
            <a:pPr marL="457200" indent="-457200">
              <a:buFont typeface="Arial" panose="020B0604020202020204" pitchFamily="34" charset="0"/>
              <a:buChar char="•"/>
            </a:pPr>
            <a:r>
              <a:rPr lang="vi-VN" sz="2800" dirty="0">
                <a:latin typeface="Times New Roman" panose="02020603050405020304" pitchFamily="18" charset="0"/>
                <a:ea typeface="Cambria" panose="02040503050406030204" pitchFamily="18" charset="0"/>
                <a:cs typeface="Times New Roman" panose="02020603050405020304" pitchFamily="18" charset="0"/>
              </a:rPr>
              <a:t>Trò chơi kết thúc khi có người đến được ô ĐÍCH.</a:t>
            </a:r>
          </a:p>
        </p:txBody>
      </p:sp>
    </p:spTree>
    <p:extLst>
      <p:ext uri="{BB962C8B-B14F-4D97-AF65-F5344CB8AC3E}">
        <p14:creationId xmlns:p14="http://schemas.microsoft.com/office/powerpoint/2010/main" val="3575013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858F27-CEE3-693B-2A8E-0CBAA8844FC6}"/>
              </a:ext>
            </a:extLst>
          </p:cNvPr>
          <p:cNvPicPr>
            <a:picLocks noChangeAspect="1"/>
          </p:cNvPicPr>
          <p:nvPr/>
        </p:nvPicPr>
        <p:blipFill>
          <a:blip r:embed="rId2"/>
          <a:stretch>
            <a:fillRect/>
          </a:stretch>
        </p:blipFill>
        <p:spPr>
          <a:xfrm>
            <a:off x="1828800" y="798548"/>
            <a:ext cx="8176437" cy="5526683"/>
          </a:xfrm>
          <a:prstGeom prst="rect">
            <a:avLst/>
          </a:prstGeom>
        </p:spPr>
      </p:pic>
    </p:spTree>
    <p:extLst>
      <p:ext uri="{BB962C8B-B14F-4D97-AF65-F5344CB8AC3E}">
        <p14:creationId xmlns:p14="http://schemas.microsoft.com/office/powerpoint/2010/main" val="1537275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08726" y="-2516831"/>
            <a:ext cx="5216604" cy="10546603"/>
          </a:xfrm>
          <a:prstGeom prst="rect">
            <a:avLst/>
          </a:prstGeom>
        </p:spPr>
      </p:pic>
      <p:pic>
        <p:nvPicPr>
          <p:cNvPr id="5" name="Picture 4">
            <a:extLst>
              <a:ext uri="{FF2B5EF4-FFF2-40B4-BE49-F238E27FC236}">
                <a16:creationId xmlns:a16="http://schemas.microsoft.com/office/drawing/2014/main" id="{DFD7A497-4B4A-0040-570C-D1963231C07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6197" t="8773"/>
          <a:stretch/>
        </p:blipFill>
        <p:spPr>
          <a:xfrm>
            <a:off x="6530549" y="3069378"/>
            <a:ext cx="5685052" cy="3923098"/>
          </a:xfrm>
          <a:prstGeom prst="rect">
            <a:avLst/>
          </a:prstGeom>
        </p:spPr>
      </p:pic>
      <p:pic>
        <p:nvPicPr>
          <p:cNvPr id="6" name="Picture 5">
            <a:extLst>
              <a:ext uri="{FF2B5EF4-FFF2-40B4-BE49-F238E27FC236}">
                <a16:creationId xmlns:a16="http://schemas.microsoft.com/office/drawing/2014/main" id="{6FEE95E7-0D07-D863-8E96-274CFC22943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595" t="401" r="61267" b="3746"/>
          <a:stretch/>
        </p:blipFill>
        <p:spPr>
          <a:xfrm>
            <a:off x="201335" y="3245362"/>
            <a:ext cx="3732435" cy="3702339"/>
          </a:xfrm>
          <a:prstGeom prst="rect">
            <a:avLst/>
          </a:prstGeom>
        </p:spPr>
      </p:pic>
      <p:pic>
        <p:nvPicPr>
          <p:cNvPr id="7" name="Picture 6">
            <a:extLst>
              <a:ext uri="{FF2B5EF4-FFF2-40B4-BE49-F238E27FC236}">
                <a16:creationId xmlns:a16="http://schemas.microsoft.com/office/drawing/2014/main" id="{AB5F043A-ED7C-86E0-D7E9-39D91A3ED1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8718" y="-558613"/>
            <a:ext cx="6607860" cy="2942671"/>
          </a:xfrm>
          <a:prstGeom prst="rect">
            <a:avLst/>
          </a:prstGeom>
        </p:spPr>
      </p:pic>
      <p:pic>
        <p:nvPicPr>
          <p:cNvPr id="8" name="Picture 7">
            <a:extLst>
              <a:ext uri="{FF2B5EF4-FFF2-40B4-BE49-F238E27FC236}">
                <a16:creationId xmlns:a16="http://schemas.microsoft.com/office/drawing/2014/main" id="{B72BDB40-D786-BD44-4E30-A8EC19249FA5}"/>
              </a:ext>
            </a:extLst>
          </p:cNvPr>
          <p:cNvPicPr>
            <a:picLocks noChangeAspect="1"/>
          </p:cNvPicPr>
          <p:nvPr/>
        </p:nvPicPr>
        <p:blipFill rotWithShape="1">
          <a:blip r:embed="rId8">
            <a:extLst>
              <a:ext uri="{28A0092B-C50C-407E-A947-70E740481C1C}">
                <a14:useLocalDpi xmlns:a14="http://schemas.microsoft.com/office/drawing/2010/main" val="0"/>
              </a:ext>
            </a:extLst>
          </a:blip>
          <a:srcRect l="61265" t="-1976" r="5635" b="78498"/>
          <a:stretch/>
        </p:blipFill>
        <p:spPr>
          <a:xfrm>
            <a:off x="9937361" y="285068"/>
            <a:ext cx="2345394" cy="1362605"/>
          </a:xfrm>
          <a:prstGeom prst="rect">
            <a:avLst/>
          </a:prstGeom>
        </p:spPr>
      </p:pic>
      <p:pic>
        <p:nvPicPr>
          <p:cNvPr id="11" name="Picture 10">
            <a:extLst>
              <a:ext uri="{FF2B5EF4-FFF2-40B4-BE49-F238E27FC236}">
                <a16:creationId xmlns:a16="http://schemas.microsoft.com/office/drawing/2014/main" id="{4C93A768-E77A-87C6-9C9B-4B0B64739D6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9041702" y="52390"/>
            <a:ext cx="1809435" cy="1762716"/>
          </a:xfrm>
          <a:prstGeom prst="rect">
            <a:avLst/>
          </a:prstGeom>
        </p:spPr>
      </p:pic>
      <p:pic>
        <p:nvPicPr>
          <p:cNvPr id="12" name="Picture 11">
            <a:extLst>
              <a:ext uri="{FF2B5EF4-FFF2-40B4-BE49-F238E27FC236}">
                <a16:creationId xmlns:a16="http://schemas.microsoft.com/office/drawing/2014/main" id="{8ABF7B1C-FC7C-46EC-C02A-90E477C56035}"/>
              </a:ext>
            </a:extLst>
          </p:cNvPr>
          <p:cNvPicPr>
            <a:picLocks noChangeAspect="1"/>
          </p:cNvPicPr>
          <p:nvPr/>
        </p:nvPicPr>
        <p:blipFill>
          <a:blip r:embed="rId10"/>
          <a:stretch>
            <a:fillRect/>
          </a:stretch>
        </p:blipFill>
        <p:spPr>
          <a:xfrm>
            <a:off x="1340863" y="591139"/>
            <a:ext cx="10040982" cy="4956478"/>
          </a:xfrm>
          <a:prstGeom prst="rect">
            <a:avLst/>
          </a:prstGeom>
        </p:spPr>
      </p:pic>
    </p:spTree>
    <p:extLst>
      <p:ext uri="{BB962C8B-B14F-4D97-AF65-F5344CB8AC3E}">
        <p14:creationId xmlns:p14="http://schemas.microsoft.com/office/powerpoint/2010/main" val="421461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0662550-E0A5-1FDD-6EE5-6ADBDE464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803" y="-1008294"/>
            <a:ext cx="6607860" cy="2942671"/>
          </a:xfrm>
          <a:prstGeom prst="rect">
            <a:avLst/>
          </a:prstGeom>
        </p:spPr>
      </p:pic>
      <p:pic>
        <p:nvPicPr>
          <p:cNvPr id="5" name="图片 2">
            <a:extLst>
              <a:ext uri="{FF2B5EF4-FFF2-40B4-BE49-F238E27FC236}">
                <a16:creationId xmlns:a16="http://schemas.microsoft.com/office/drawing/2014/main" id="{9C857232-83CB-F779-D512-DB15052F8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334" y="-1914603"/>
            <a:ext cx="9330713" cy="6677022"/>
          </a:xfrm>
          <a:prstGeom prst="rect">
            <a:avLst/>
          </a:prstGeom>
        </p:spPr>
      </p:pic>
      <p:pic>
        <p:nvPicPr>
          <p:cNvPr id="3" name="Picture 2">
            <a:extLst>
              <a:ext uri="{FF2B5EF4-FFF2-40B4-BE49-F238E27FC236}">
                <a16:creationId xmlns:a16="http://schemas.microsoft.com/office/drawing/2014/main" id="{7856273F-A483-5E39-1A87-EBF3F2AC42D1}"/>
              </a:ext>
            </a:extLst>
          </p:cNvPr>
          <p:cNvPicPr>
            <a:picLocks noChangeAspect="1"/>
          </p:cNvPicPr>
          <p:nvPr/>
        </p:nvPicPr>
        <p:blipFill rotWithShape="1">
          <a:blip r:embed="rId4">
            <a:extLst>
              <a:ext uri="{28A0092B-C50C-407E-A947-70E740481C1C}">
                <a14:useLocalDpi xmlns:a14="http://schemas.microsoft.com/office/drawing/2010/main" val="0"/>
              </a:ext>
            </a:extLst>
          </a:blip>
          <a:srcRect t="31064" r="86536" b="47943"/>
          <a:stretch/>
        </p:blipFill>
        <p:spPr>
          <a:xfrm>
            <a:off x="693905" y="1639840"/>
            <a:ext cx="2563174" cy="3122579"/>
          </a:xfrm>
          <a:prstGeom prst="rect">
            <a:avLst/>
          </a:prstGeom>
        </p:spPr>
      </p:pic>
      <p:pic>
        <p:nvPicPr>
          <p:cNvPr id="7" name="Picture 6">
            <a:extLst>
              <a:ext uri="{FF2B5EF4-FFF2-40B4-BE49-F238E27FC236}">
                <a16:creationId xmlns:a16="http://schemas.microsoft.com/office/drawing/2014/main" id="{7AD6A2BF-3B08-DE44-D58D-0E2F8F68665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595" t="401" r="61267" b="3746"/>
          <a:stretch/>
        </p:blipFill>
        <p:spPr>
          <a:xfrm>
            <a:off x="0" y="3275373"/>
            <a:ext cx="3732435" cy="3702339"/>
          </a:xfrm>
          <a:prstGeom prst="rect">
            <a:avLst/>
          </a:prstGeom>
        </p:spPr>
      </p:pic>
      <p:pic>
        <p:nvPicPr>
          <p:cNvPr id="6" name="Picture 5">
            <a:extLst>
              <a:ext uri="{FF2B5EF4-FFF2-40B4-BE49-F238E27FC236}">
                <a16:creationId xmlns:a16="http://schemas.microsoft.com/office/drawing/2014/main" id="{18A5F105-388A-9CBC-9ECB-24E1AC2E47F1}"/>
              </a:ext>
            </a:extLst>
          </p:cNvPr>
          <p:cNvPicPr>
            <a:picLocks noChangeAspect="1"/>
          </p:cNvPicPr>
          <p:nvPr/>
        </p:nvPicPr>
        <p:blipFill rotWithShape="1">
          <a:blip r:embed="rId4">
            <a:extLst>
              <a:ext uri="{28A0092B-C50C-407E-A947-70E740481C1C}">
                <a14:useLocalDpi xmlns:a14="http://schemas.microsoft.com/office/drawing/2010/main" val="0"/>
              </a:ext>
            </a:extLst>
          </a:blip>
          <a:srcRect l="79918" t="69295" r="4649" b="299"/>
          <a:stretch/>
        </p:blipFill>
        <p:spPr>
          <a:xfrm>
            <a:off x="9815840" y="2116556"/>
            <a:ext cx="2596747" cy="3997534"/>
          </a:xfrm>
          <a:prstGeom prst="rect">
            <a:avLst/>
          </a:prstGeom>
        </p:spPr>
      </p:pic>
      <p:pic>
        <p:nvPicPr>
          <p:cNvPr id="9" name="Picture 8">
            <a:extLst>
              <a:ext uri="{FF2B5EF4-FFF2-40B4-BE49-F238E27FC236}">
                <a16:creationId xmlns:a16="http://schemas.microsoft.com/office/drawing/2014/main" id="{8AD9BA40-8BF3-03C5-6B9E-0680ECAA4EBD}"/>
              </a:ext>
            </a:extLst>
          </p:cNvPr>
          <p:cNvPicPr>
            <a:picLocks noChangeAspect="1"/>
          </p:cNvPicPr>
          <p:nvPr/>
        </p:nvPicPr>
        <p:blipFill rotWithShape="1">
          <a:blip r:embed="rId6">
            <a:extLst>
              <a:ext uri="{28A0092B-C50C-407E-A947-70E740481C1C}">
                <a14:useLocalDpi xmlns:a14="http://schemas.microsoft.com/office/drawing/2010/main" val="0"/>
              </a:ext>
            </a:extLst>
          </a:blip>
          <a:srcRect l="2739" t="72827" r="82083" b="4184"/>
          <a:stretch/>
        </p:blipFill>
        <p:spPr>
          <a:xfrm>
            <a:off x="7161466" y="3429000"/>
            <a:ext cx="2924654" cy="3475743"/>
          </a:xfrm>
          <a:prstGeom prst="rect">
            <a:avLst/>
          </a:prstGeom>
        </p:spPr>
      </p:pic>
      <p:pic>
        <p:nvPicPr>
          <p:cNvPr id="10" name="Picture 9">
            <a:extLst>
              <a:ext uri="{FF2B5EF4-FFF2-40B4-BE49-F238E27FC236}">
                <a16:creationId xmlns:a16="http://schemas.microsoft.com/office/drawing/2014/main" id="{03D69071-7CA7-74A4-290A-334E1988C31A}"/>
              </a:ext>
            </a:extLst>
          </p:cNvPr>
          <p:cNvPicPr>
            <a:picLocks noChangeAspect="1"/>
          </p:cNvPicPr>
          <p:nvPr/>
        </p:nvPicPr>
        <p:blipFill rotWithShape="1">
          <a:blip r:embed="rId4">
            <a:extLst>
              <a:ext uri="{28A0092B-C50C-407E-A947-70E740481C1C}">
                <a14:useLocalDpi xmlns:a14="http://schemas.microsoft.com/office/drawing/2010/main" val="0"/>
              </a:ext>
            </a:extLst>
          </a:blip>
          <a:srcRect l="22216" t="-427" r="62351" b="81415"/>
          <a:stretch/>
        </p:blipFill>
        <p:spPr>
          <a:xfrm>
            <a:off x="2847269" y="3703996"/>
            <a:ext cx="3146088" cy="3028328"/>
          </a:xfrm>
          <a:prstGeom prst="rect">
            <a:avLst/>
          </a:prstGeom>
        </p:spPr>
      </p:pic>
      <p:pic>
        <p:nvPicPr>
          <p:cNvPr id="2" name="Picture 1">
            <a:extLst>
              <a:ext uri="{FF2B5EF4-FFF2-40B4-BE49-F238E27FC236}">
                <a16:creationId xmlns:a16="http://schemas.microsoft.com/office/drawing/2014/main" id="{B8184CD6-DE5C-0077-1400-6F751F346F92}"/>
              </a:ext>
            </a:extLst>
          </p:cNvPr>
          <p:cNvPicPr>
            <a:picLocks noChangeAspect="1"/>
          </p:cNvPicPr>
          <p:nvPr/>
        </p:nvPicPr>
        <p:blipFill>
          <a:blip r:embed="rId7"/>
          <a:stretch>
            <a:fillRect/>
          </a:stretch>
        </p:blipFill>
        <p:spPr>
          <a:xfrm>
            <a:off x="2486356" y="449065"/>
            <a:ext cx="9248434" cy="4133446"/>
          </a:xfrm>
          <a:prstGeom prst="rect">
            <a:avLst/>
          </a:prstGeom>
        </p:spPr>
      </p:pic>
    </p:spTree>
    <p:extLst>
      <p:ext uri="{BB962C8B-B14F-4D97-AF65-F5344CB8AC3E}">
        <p14:creationId xmlns:p14="http://schemas.microsoft.com/office/powerpoint/2010/main" val="44171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8906EF2-062C-F891-84FD-92BBB058251A}"/>
              </a:ext>
            </a:extLst>
          </p:cNvPr>
          <p:cNvSpPr txBox="1"/>
          <p:nvPr/>
        </p:nvSpPr>
        <p:spPr>
          <a:xfrm>
            <a:off x="553321" y="2461885"/>
            <a:ext cx="11123454" cy="646986"/>
          </a:xfrm>
          <a:prstGeom prst="roundRect">
            <a:avLst/>
          </a:prstGeom>
          <a:noFill/>
          <a:ln>
            <a:solidFill>
              <a:srgbClr val="00B0F0"/>
            </a:solidFill>
            <a:prstDash val="lgDash"/>
          </a:ln>
        </p:spPr>
        <p:txBody>
          <a:bodyPr wrap="square">
            <a:spAutoFit/>
          </a:bodyPr>
          <a:lstStyle/>
          <a:p>
            <a:pPr>
              <a:spcBef>
                <a:spcPts val="1200"/>
              </a:spcBef>
              <a:spcAft>
                <a:spcPts val="1200"/>
              </a:spcAft>
            </a:pPr>
            <a:r>
              <a:rPr lang="en-US" sz="3200" b="1" dirty="0" err="1" smtClean="0">
                <a:solidFill>
                  <a:srgbClr val="C00000"/>
                </a:solidFill>
                <a:latin typeface="Times New Roman" panose="02020603050405020304" pitchFamily="18" charset="0"/>
                <a:cs typeface="Times New Roman" panose="02020603050405020304" pitchFamily="18" charset="0"/>
              </a:rPr>
              <a:t>Viết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các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đơn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vị</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đo</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diện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tích</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đã</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học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theo</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thứ</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tự</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từ</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lớn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đến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bé</a:t>
            </a:r>
            <a:r>
              <a:rPr lang="en-US" sz="3200" b="1" dirty="0" smtClean="0">
                <a:solidFill>
                  <a:srgbClr val="C00000"/>
                </a:solidFill>
                <a:latin typeface="Times New Roman" panose="02020603050405020304" pitchFamily="18" charset="0"/>
                <a:cs typeface="Times New Roman" panose="02020603050405020304" pitchFamily="18" charset="0"/>
              </a:rPr>
              <a:t>.</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B8184CD6-DE5C-0077-1400-6F751F346F92}"/>
              </a:ext>
            </a:extLst>
          </p:cNvPr>
          <p:cNvPicPr>
            <a:picLocks noChangeAspect="1"/>
          </p:cNvPicPr>
          <p:nvPr/>
        </p:nvPicPr>
        <p:blipFill>
          <a:blip r:embed="rId3"/>
          <a:stretch>
            <a:fillRect/>
          </a:stretch>
        </p:blipFill>
        <p:spPr>
          <a:xfrm>
            <a:off x="2000250" y="-495098"/>
            <a:ext cx="9248434" cy="4133446"/>
          </a:xfrm>
          <a:prstGeom prst="rect">
            <a:avLst/>
          </a:prstGeom>
        </p:spPr>
      </p:pic>
      <p:sp>
        <p:nvSpPr>
          <p:cNvPr id="16" name="TextBox 15">
            <a:extLst>
              <a:ext uri="{FF2B5EF4-FFF2-40B4-BE49-F238E27FC236}">
                <a16:creationId xmlns:a16="http://schemas.microsoft.com/office/drawing/2014/main" id="{78906EF2-062C-F891-84FD-92BBB058251A}"/>
              </a:ext>
            </a:extLst>
          </p:cNvPr>
          <p:cNvSpPr txBox="1"/>
          <p:nvPr/>
        </p:nvSpPr>
        <p:spPr>
          <a:xfrm>
            <a:off x="458071" y="3383543"/>
            <a:ext cx="11123454" cy="966648"/>
          </a:xfrm>
          <a:prstGeom prst="roundRect">
            <a:avLst/>
          </a:prstGeom>
          <a:noFill/>
          <a:ln>
            <a:solidFill>
              <a:srgbClr val="00B0F0"/>
            </a:solidFill>
            <a:prstDash val="lgDash"/>
          </a:ln>
        </p:spPr>
        <p:txBody>
          <a:bodyPr wrap="square">
            <a:spAutoFit/>
          </a:bodyPr>
          <a:lstStyle/>
          <a:p>
            <a:pPr algn="ctr">
              <a:lnSpc>
                <a:spcPct val="115000"/>
              </a:lnSpc>
            </a:pPr>
            <a:r>
              <a:rPr lang="en-US" sz="4800" dirty="0" smtClean="0">
                <a:latin typeface="Times New Roman" panose="02020603050405020304" pitchFamily="18" charset="0"/>
                <a:ea typeface="Cambria" panose="02040503050406030204" pitchFamily="18" charset="0"/>
                <a:cs typeface="Times New Roman" panose="02020603050405020304" pitchFamily="18" charset="0"/>
              </a:rPr>
              <a:t>m</a:t>
            </a:r>
            <a:r>
              <a:rPr lang="en-US" sz="4800" baseline="30000" dirty="0" smtClean="0">
                <a:latin typeface="Times New Roman" panose="02020603050405020304" pitchFamily="18" charset="0"/>
                <a:ea typeface="Cambria" panose="02040503050406030204" pitchFamily="18" charset="0"/>
                <a:cs typeface="Times New Roman" panose="02020603050405020304" pitchFamily="18" charset="0"/>
              </a:rPr>
              <a:t>2</a:t>
            </a:r>
            <a:r>
              <a:rPr lang="en-US" sz="4800" dirty="0" smtClean="0">
                <a:latin typeface="Times New Roman" panose="02020603050405020304" pitchFamily="18" charset="0"/>
                <a:ea typeface="Cambria" panose="02040503050406030204" pitchFamily="18" charset="0"/>
                <a:cs typeface="Times New Roman" panose="02020603050405020304" pitchFamily="18" charset="0"/>
              </a:rPr>
              <a:t>, dm</a:t>
            </a:r>
            <a:r>
              <a:rPr lang="en-US" sz="4800" baseline="30000" dirty="0" smtClean="0">
                <a:latin typeface="Times New Roman" panose="02020603050405020304" pitchFamily="18" charset="0"/>
                <a:ea typeface="Cambria" panose="02040503050406030204" pitchFamily="18" charset="0"/>
                <a:cs typeface="Times New Roman" panose="02020603050405020304" pitchFamily="18" charset="0"/>
              </a:rPr>
              <a:t>2 </a:t>
            </a:r>
            <a:r>
              <a:rPr lang="en-US" sz="4800" dirty="0">
                <a:latin typeface="Times New Roman" panose="02020603050405020304" pitchFamily="18" charset="0"/>
                <a:ea typeface="Cambria" panose="02040503050406030204" pitchFamily="18" charset="0"/>
                <a:cs typeface="Times New Roman" panose="02020603050405020304" pitchFamily="18" charset="0"/>
              </a:rPr>
              <a:t>, </a:t>
            </a:r>
            <a:r>
              <a:rPr lang="en-US" sz="4800" dirty="0" smtClean="0">
                <a:latin typeface="Times New Roman" panose="02020603050405020304" pitchFamily="18" charset="0"/>
                <a:ea typeface="Cambria" panose="02040503050406030204" pitchFamily="18" charset="0"/>
                <a:cs typeface="Times New Roman" panose="02020603050405020304" pitchFamily="18" charset="0"/>
              </a:rPr>
              <a:t>cm</a:t>
            </a:r>
            <a:r>
              <a:rPr lang="en-US" sz="4800" baseline="30000" dirty="0" smtClean="0">
                <a:latin typeface="Times New Roman" panose="02020603050405020304" pitchFamily="18" charset="0"/>
                <a:ea typeface="Cambria" panose="02040503050406030204" pitchFamily="18" charset="0"/>
                <a:cs typeface="Times New Roman" panose="02020603050405020304" pitchFamily="18" charset="0"/>
              </a:rPr>
              <a:t>2</a:t>
            </a:r>
            <a:r>
              <a:rPr lang="en-US" sz="4800" dirty="0">
                <a:latin typeface="Times New Roman" panose="02020603050405020304" pitchFamily="18" charset="0"/>
                <a:ea typeface="Cambria" panose="02040503050406030204" pitchFamily="18" charset="0"/>
                <a:cs typeface="Times New Roman" panose="02020603050405020304" pitchFamily="18" charset="0"/>
              </a:rPr>
              <a:t> , </a:t>
            </a:r>
            <a:r>
              <a:rPr lang="en-US" sz="4800" dirty="0" smtClean="0">
                <a:latin typeface="Times New Roman" panose="02020603050405020304" pitchFamily="18" charset="0"/>
                <a:ea typeface="Cambria" panose="02040503050406030204" pitchFamily="18" charset="0"/>
                <a:cs typeface="Times New Roman" panose="02020603050405020304" pitchFamily="18" charset="0"/>
              </a:rPr>
              <a:t>mm</a:t>
            </a:r>
            <a:r>
              <a:rPr lang="en-US" sz="4800" baseline="30000" dirty="0" smtClean="0">
                <a:latin typeface="Times New Roman" panose="02020603050405020304" pitchFamily="18" charset="0"/>
                <a:ea typeface="Cambria" panose="02040503050406030204" pitchFamily="18" charset="0"/>
                <a:cs typeface="Times New Roman" panose="02020603050405020304" pitchFamily="18" charset="0"/>
              </a:rPr>
              <a:t>2</a:t>
            </a:r>
            <a:endParaRPr lang="en-US" sz="4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8906EF2-062C-F891-84FD-92BBB058251A}"/>
              </a:ext>
            </a:extLst>
          </p:cNvPr>
          <p:cNvSpPr txBox="1"/>
          <p:nvPr/>
        </p:nvSpPr>
        <p:spPr>
          <a:xfrm>
            <a:off x="343771" y="4613512"/>
            <a:ext cx="11123454" cy="1901727"/>
          </a:xfrm>
          <a:prstGeom prst="roundRect">
            <a:avLst/>
          </a:prstGeom>
          <a:noFill/>
          <a:ln>
            <a:solidFill>
              <a:srgbClr val="00B0F0"/>
            </a:solidFill>
            <a:prstDash val="lgDash"/>
          </a:ln>
        </p:spPr>
        <p:txBody>
          <a:bodyPr wrap="square">
            <a:spAutoFit/>
          </a:bodyPr>
          <a:lstStyle/>
          <a:p>
            <a:pPr>
              <a:lnSpc>
                <a:spcPct val="115000"/>
              </a:lnSpc>
            </a:pPr>
            <a:r>
              <a:rPr lang="en-US" sz="4800" dirty="0" smtClean="0">
                <a:latin typeface="Times New Roman" panose="02020603050405020304" pitchFamily="18" charset="0"/>
                <a:ea typeface="Cambria" panose="02040503050406030204" pitchFamily="18" charset="0"/>
                <a:cs typeface="Times New Roman" panose="02020603050405020304" pitchFamily="18" charset="0"/>
              </a:rPr>
              <a:t>1dm</a:t>
            </a:r>
            <a:r>
              <a:rPr lang="en-US" sz="4800" baseline="30000" dirty="0" smtClean="0">
                <a:latin typeface="Times New Roman" panose="02020603050405020304" pitchFamily="18" charset="0"/>
                <a:ea typeface="Cambria" panose="02040503050406030204" pitchFamily="18" charset="0"/>
                <a:cs typeface="Times New Roman" panose="02020603050405020304" pitchFamily="18" charset="0"/>
              </a:rPr>
              <a:t>2 </a:t>
            </a:r>
            <a:r>
              <a:rPr lang="en-US" sz="4800" dirty="0" smtClean="0">
                <a:latin typeface="Times New Roman" panose="02020603050405020304" pitchFamily="18" charset="0"/>
                <a:ea typeface="Cambria" panose="02040503050406030204" pitchFamily="18" charset="0"/>
                <a:cs typeface="Times New Roman" panose="02020603050405020304" pitchFamily="18" charset="0"/>
              </a:rPr>
              <a:t>= 100 cm</a:t>
            </a:r>
            <a:r>
              <a:rPr lang="en-US" sz="4800" baseline="30000" dirty="0" smtClean="0">
                <a:latin typeface="Times New Roman" panose="02020603050405020304" pitchFamily="18" charset="0"/>
                <a:ea typeface="Cambria" panose="02040503050406030204" pitchFamily="18" charset="0"/>
                <a:cs typeface="Times New Roman" panose="02020603050405020304" pitchFamily="18" charset="0"/>
              </a:rPr>
              <a:t>2 </a:t>
            </a:r>
            <a:r>
              <a:rPr lang="en-US" sz="4800" dirty="0">
                <a:latin typeface="Times New Roman" panose="02020603050405020304" pitchFamily="18" charset="0"/>
                <a:ea typeface="Cambria" panose="02040503050406030204" pitchFamily="18" charset="0"/>
                <a:cs typeface="Times New Roman" panose="02020603050405020304" pitchFamily="18" charset="0"/>
              </a:rPr>
              <a:t>, </a:t>
            </a:r>
            <a:r>
              <a:rPr lang="en-US" sz="4800" dirty="0" smtClean="0">
                <a:latin typeface="Times New Roman" panose="02020603050405020304" pitchFamily="18" charset="0"/>
                <a:ea typeface="Cambria" panose="02040503050406030204" pitchFamily="18" charset="0"/>
                <a:cs typeface="Times New Roman" panose="02020603050405020304" pitchFamily="18" charset="0"/>
              </a:rPr>
              <a:t>1m</a:t>
            </a:r>
            <a:r>
              <a:rPr lang="en-US" sz="4800" baseline="30000" dirty="0" smtClean="0">
                <a:latin typeface="Times New Roman" panose="02020603050405020304" pitchFamily="18" charset="0"/>
                <a:ea typeface="Cambria" panose="02040503050406030204" pitchFamily="18" charset="0"/>
                <a:cs typeface="Times New Roman" panose="02020603050405020304" pitchFamily="18" charset="0"/>
              </a:rPr>
              <a:t>2 </a:t>
            </a:r>
            <a:r>
              <a:rPr lang="en-US" sz="4800" dirty="0">
                <a:latin typeface="Times New Roman" panose="02020603050405020304" pitchFamily="18" charset="0"/>
                <a:ea typeface="Cambria" panose="02040503050406030204" pitchFamily="18" charset="0"/>
                <a:cs typeface="Times New Roman" panose="02020603050405020304" pitchFamily="18" charset="0"/>
              </a:rPr>
              <a:t>= 100 </a:t>
            </a:r>
            <a:r>
              <a:rPr lang="en-US" sz="4800" dirty="0" smtClean="0">
                <a:latin typeface="Times New Roman" panose="02020603050405020304" pitchFamily="18" charset="0"/>
                <a:ea typeface="Cambria" panose="02040503050406030204" pitchFamily="18" charset="0"/>
                <a:cs typeface="Times New Roman" panose="02020603050405020304" pitchFamily="18" charset="0"/>
              </a:rPr>
              <a:t>dm</a:t>
            </a:r>
            <a:r>
              <a:rPr lang="en-US" sz="4800" baseline="30000" dirty="0" smtClean="0">
                <a:latin typeface="Times New Roman" panose="02020603050405020304" pitchFamily="18" charset="0"/>
                <a:ea typeface="Cambria" panose="02040503050406030204" pitchFamily="18" charset="0"/>
                <a:cs typeface="Times New Roman" panose="02020603050405020304" pitchFamily="18" charset="0"/>
              </a:rPr>
              <a:t>2 </a:t>
            </a:r>
            <a:r>
              <a:rPr lang="en-US" sz="4800" dirty="0" smtClean="0">
                <a:latin typeface="Times New Roman" panose="02020603050405020304" pitchFamily="18" charset="0"/>
                <a:ea typeface="Cambria" panose="02040503050406030204" pitchFamily="18" charset="0"/>
                <a:cs typeface="Times New Roman" panose="02020603050405020304" pitchFamily="18" charset="0"/>
              </a:rPr>
              <a:t>, </a:t>
            </a:r>
          </a:p>
          <a:p>
            <a:pPr>
              <a:lnSpc>
                <a:spcPct val="115000"/>
              </a:lnSpc>
            </a:pPr>
            <a:r>
              <a:rPr lang="en-US" sz="4800" dirty="0" smtClean="0">
                <a:latin typeface="Times New Roman" panose="02020603050405020304" pitchFamily="18" charset="0"/>
                <a:ea typeface="Cambria" panose="02040503050406030204" pitchFamily="18" charset="0"/>
                <a:cs typeface="Times New Roman" panose="02020603050405020304" pitchFamily="18" charset="0"/>
              </a:rPr>
              <a:t>100 mm</a:t>
            </a:r>
            <a:r>
              <a:rPr lang="en-US" sz="4800" baseline="30000" dirty="0" smtClean="0">
                <a:latin typeface="Times New Roman" panose="02020603050405020304" pitchFamily="18" charset="0"/>
                <a:ea typeface="Cambria" panose="02040503050406030204" pitchFamily="18" charset="0"/>
                <a:cs typeface="Times New Roman" panose="02020603050405020304" pitchFamily="18" charset="0"/>
              </a:rPr>
              <a:t>2 </a:t>
            </a:r>
            <a:r>
              <a:rPr lang="en-US" sz="4800" dirty="0">
                <a:latin typeface="Times New Roman" panose="02020603050405020304" pitchFamily="18" charset="0"/>
                <a:ea typeface="Cambria" panose="02040503050406030204" pitchFamily="18" charset="0"/>
                <a:cs typeface="Times New Roman" panose="02020603050405020304" pitchFamily="18" charset="0"/>
              </a:rPr>
              <a:t>= </a:t>
            </a:r>
            <a:r>
              <a:rPr lang="en-US" sz="4800" dirty="0" smtClean="0">
                <a:latin typeface="Times New Roman" panose="02020603050405020304" pitchFamily="18" charset="0"/>
                <a:ea typeface="Cambria" panose="02040503050406030204" pitchFamily="18" charset="0"/>
                <a:cs typeface="Times New Roman" panose="02020603050405020304" pitchFamily="18" charset="0"/>
              </a:rPr>
              <a:t>1 cm</a:t>
            </a:r>
            <a:r>
              <a:rPr lang="en-US" sz="4800" baseline="30000" dirty="0" smtClean="0">
                <a:latin typeface="Times New Roman" panose="02020603050405020304" pitchFamily="18" charset="0"/>
                <a:ea typeface="Cambria" panose="02040503050406030204" pitchFamily="18" charset="0"/>
                <a:cs typeface="Times New Roman" panose="02020603050405020304" pitchFamily="18" charset="0"/>
              </a:rPr>
              <a:t>2 </a:t>
            </a:r>
          </a:p>
        </p:txBody>
      </p:sp>
    </p:spTree>
    <p:extLst>
      <p:ext uri="{BB962C8B-B14F-4D97-AF65-F5344CB8AC3E}">
        <p14:creationId xmlns:p14="http://schemas.microsoft.com/office/powerpoint/2010/main" val="28291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9C857232-83CB-F779-D512-DB15052F8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740" y="-1620373"/>
            <a:ext cx="9330713" cy="6677022"/>
          </a:xfrm>
          <a:prstGeom prst="rect">
            <a:avLst/>
          </a:prstGeom>
        </p:spPr>
      </p:pic>
      <p:pic>
        <p:nvPicPr>
          <p:cNvPr id="9" name="Picture 8">
            <a:extLst>
              <a:ext uri="{FF2B5EF4-FFF2-40B4-BE49-F238E27FC236}">
                <a16:creationId xmlns:a16="http://schemas.microsoft.com/office/drawing/2014/main" id="{E862544D-6EFC-FF7E-A75B-8888F6A93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66" y="-661305"/>
            <a:ext cx="6607860" cy="2942671"/>
          </a:xfrm>
          <a:prstGeom prst="rect">
            <a:avLst/>
          </a:prstGeom>
        </p:spPr>
      </p:pic>
      <p:pic>
        <p:nvPicPr>
          <p:cNvPr id="2" name="Picture 1">
            <a:extLst>
              <a:ext uri="{FF2B5EF4-FFF2-40B4-BE49-F238E27FC236}">
                <a16:creationId xmlns:a16="http://schemas.microsoft.com/office/drawing/2014/main" id="{037524B8-A4A2-5A09-C0DB-FE76C400BC46}"/>
              </a:ext>
            </a:extLst>
          </p:cNvPr>
          <p:cNvPicPr>
            <a:picLocks noChangeAspect="1"/>
          </p:cNvPicPr>
          <p:nvPr/>
        </p:nvPicPr>
        <p:blipFill rotWithShape="1">
          <a:blip r:embed="rId4">
            <a:extLst>
              <a:ext uri="{28A0092B-C50C-407E-A947-70E740481C1C}">
                <a14:useLocalDpi xmlns:a14="http://schemas.microsoft.com/office/drawing/2010/main" val="0"/>
              </a:ext>
            </a:extLst>
          </a:blip>
          <a:srcRect t="31064" r="86536" b="47943"/>
          <a:stretch/>
        </p:blipFill>
        <p:spPr>
          <a:xfrm>
            <a:off x="693905" y="1313983"/>
            <a:ext cx="2563174" cy="3122579"/>
          </a:xfrm>
          <a:prstGeom prst="rect">
            <a:avLst/>
          </a:prstGeom>
        </p:spPr>
      </p:pic>
      <p:pic>
        <p:nvPicPr>
          <p:cNvPr id="3" name="Picture 2">
            <a:extLst>
              <a:ext uri="{FF2B5EF4-FFF2-40B4-BE49-F238E27FC236}">
                <a16:creationId xmlns:a16="http://schemas.microsoft.com/office/drawing/2014/main" id="{1D45B288-7FB1-49FB-56A6-1421B4A5048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595" t="401" r="61267" b="3746"/>
          <a:stretch/>
        </p:blipFill>
        <p:spPr>
          <a:xfrm>
            <a:off x="-102976" y="3155661"/>
            <a:ext cx="3732435" cy="3702339"/>
          </a:xfrm>
          <a:prstGeom prst="rect">
            <a:avLst/>
          </a:prstGeom>
        </p:spPr>
      </p:pic>
      <p:pic>
        <p:nvPicPr>
          <p:cNvPr id="4" name="Picture 3">
            <a:extLst>
              <a:ext uri="{FF2B5EF4-FFF2-40B4-BE49-F238E27FC236}">
                <a16:creationId xmlns:a16="http://schemas.microsoft.com/office/drawing/2014/main" id="{6283FEF8-C68D-8F4D-C033-6940A87CCFA4}"/>
              </a:ext>
            </a:extLst>
          </p:cNvPr>
          <p:cNvPicPr>
            <a:picLocks noChangeAspect="1"/>
          </p:cNvPicPr>
          <p:nvPr/>
        </p:nvPicPr>
        <p:blipFill rotWithShape="1">
          <a:blip r:embed="rId4">
            <a:extLst>
              <a:ext uri="{28A0092B-C50C-407E-A947-70E740481C1C}">
                <a14:useLocalDpi xmlns:a14="http://schemas.microsoft.com/office/drawing/2010/main" val="0"/>
              </a:ext>
            </a:extLst>
          </a:blip>
          <a:srcRect l="79918" t="69295" r="4649" b="299"/>
          <a:stretch/>
        </p:blipFill>
        <p:spPr>
          <a:xfrm>
            <a:off x="9815840" y="2116556"/>
            <a:ext cx="2596747" cy="3997534"/>
          </a:xfrm>
          <a:prstGeom prst="rect">
            <a:avLst/>
          </a:prstGeom>
        </p:spPr>
      </p:pic>
      <p:pic>
        <p:nvPicPr>
          <p:cNvPr id="6" name="Picture 5">
            <a:extLst>
              <a:ext uri="{FF2B5EF4-FFF2-40B4-BE49-F238E27FC236}">
                <a16:creationId xmlns:a16="http://schemas.microsoft.com/office/drawing/2014/main" id="{EF7ACABC-A49A-2145-90A6-002049F03CEC}"/>
              </a:ext>
            </a:extLst>
          </p:cNvPr>
          <p:cNvPicPr>
            <a:picLocks noChangeAspect="1"/>
          </p:cNvPicPr>
          <p:nvPr/>
        </p:nvPicPr>
        <p:blipFill rotWithShape="1">
          <a:blip r:embed="rId6">
            <a:extLst>
              <a:ext uri="{28A0092B-C50C-407E-A947-70E740481C1C}">
                <a14:useLocalDpi xmlns:a14="http://schemas.microsoft.com/office/drawing/2010/main" val="0"/>
              </a:ext>
            </a:extLst>
          </a:blip>
          <a:srcRect l="2739" t="72827" r="82083" b="4184"/>
          <a:stretch/>
        </p:blipFill>
        <p:spPr>
          <a:xfrm>
            <a:off x="7161466" y="3429000"/>
            <a:ext cx="2924654" cy="3475743"/>
          </a:xfrm>
          <a:prstGeom prst="rect">
            <a:avLst/>
          </a:prstGeom>
        </p:spPr>
      </p:pic>
      <p:pic>
        <p:nvPicPr>
          <p:cNvPr id="11" name="Picture 10">
            <a:extLst>
              <a:ext uri="{FF2B5EF4-FFF2-40B4-BE49-F238E27FC236}">
                <a16:creationId xmlns:a16="http://schemas.microsoft.com/office/drawing/2014/main" id="{1DFB16E8-5767-9E83-FCF2-8C65192113ED}"/>
              </a:ext>
            </a:extLst>
          </p:cNvPr>
          <p:cNvPicPr>
            <a:picLocks noChangeAspect="1"/>
          </p:cNvPicPr>
          <p:nvPr/>
        </p:nvPicPr>
        <p:blipFill rotWithShape="1">
          <a:blip r:embed="rId4">
            <a:extLst>
              <a:ext uri="{28A0092B-C50C-407E-A947-70E740481C1C}">
                <a14:useLocalDpi xmlns:a14="http://schemas.microsoft.com/office/drawing/2010/main" val="0"/>
              </a:ext>
            </a:extLst>
          </a:blip>
          <a:srcRect l="22216" t="-427" r="62351" b="81415"/>
          <a:stretch/>
        </p:blipFill>
        <p:spPr>
          <a:xfrm>
            <a:off x="3580870" y="3848790"/>
            <a:ext cx="3146088" cy="3028328"/>
          </a:xfrm>
          <a:prstGeom prst="rect">
            <a:avLst/>
          </a:prstGeom>
        </p:spPr>
      </p:pic>
      <p:pic>
        <p:nvPicPr>
          <p:cNvPr id="17" name="Picture 16">
            <a:extLst>
              <a:ext uri="{FF2B5EF4-FFF2-40B4-BE49-F238E27FC236}">
                <a16:creationId xmlns:a16="http://schemas.microsoft.com/office/drawing/2014/main" id="{5B658223-D41C-1B18-E7A0-1806D69624C9}"/>
              </a:ext>
            </a:extLst>
          </p:cNvPr>
          <p:cNvPicPr>
            <a:picLocks noChangeAspect="1"/>
          </p:cNvPicPr>
          <p:nvPr/>
        </p:nvPicPr>
        <p:blipFill>
          <a:blip r:embed="rId7"/>
          <a:stretch>
            <a:fillRect/>
          </a:stretch>
        </p:blipFill>
        <p:spPr>
          <a:xfrm>
            <a:off x="2439000" y="417789"/>
            <a:ext cx="9973587" cy="4517807"/>
          </a:xfrm>
          <a:prstGeom prst="rect">
            <a:avLst/>
          </a:prstGeom>
        </p:spPr>
      </p:pic>
    </p:spTree>
    <p:extLst>
      <p:ext uri="{BB962C8B-B14F-4D97-AF65-F5344CB8AC3E}">
        <p14:creationId xmlns:p14="http://schemas.microsoft.com/office/powerpoint/2010/main" val="4011828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09408-C2DC-6DF7-3FC2-64AF52CE4F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7971" y="4314701"/>
            <a:ext cx="2524029" cy="2362546"/>
          </a:xfrm>
          <a:prstGeom prst="rect">
            <a:avLst/>
          </a:prstGeom>
        </p:spPr>
      </p:pic>
      <p:sp>
        <p:nvSpPr>
          <p:cNvPr id="3" name="Oval 2">
            <a:extLst>
              <a:ext uri="{FF2B5EF4-FFF2-40B4-BE49-F238E27FC236}">
                <a16:creationId xmlns:a16="http://schemas.microsoft.com/office/drawing/2014/main" id="{8FFC475A-634F-906A-1F6C-70044080997D}"/>
              </a:ext>
            </a:extLst>
          </p:cNvPr>
          <p:cNvSpPr/>
          <p:nvPr/>
        </p:nvSpPr>
        <p:spPr>
          <a:xfrm>
            <a:off x="552893" y="701749"/>
            <a:ext cx="680484" cy="60605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C35025FA-9721-6295-66B0-09E1C8B007A0}"/>
              </a:ext>
            </a:extLst>
          </p:cNvPr>
          <p:cNvSpPr txBox="1"/>
          <p:nvPr/>
        </p:nvSpPr>
        <p:spPr>
          <a:xfrm>
            <a:off x="1265273" y="701749"/>
            <a:ext cx="5007935" cy="646331"/>
          </a:xfrm>
          <a:prstGeom prst="rect">
            <a:avLst/>
          </a:prstGeom>
          <a:noFill/>
        </p:spPr>
        <p:txBody>
          <a:bodyPr wrap="square" rtlCol="0">
            <a:spAutoFit/>
          </a:bodyPr>
          <a:lstStyle/>
          <a:p>
            <a:r>
              <a:rPr lang="en-US" sz="3600" b="1" dirty="0" err="1">
                <a:latin typeface="Times New Roman" panose="02020603050405020304" pitchFamily="18" charset="0"/>
                <a:ea typeface="Cambria" panose="02040503050406030204" pitchFamily="18" charset="0"/>
                <a:cs typeface="Times New Roman" panose="02020603050405020304" pitchFamily="18" charset="0"/>
              </a:rPr>
              <a:t>Chọn</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trả</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lời</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đúng</a:t>
            </a:r>
            <a:endParaRPr lang="en-US" sz="36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4DB4F6-9AA2-AC51-AB4E-E8C630D01F50}"/>
              </a:ext>
            </a:extLst>
          </p:cNvPr>
          <p:cNvSpPr txBox="1"/>
          <p:nvPr/>
        </p:nvSpPr>
        <p:spPr>
          <a:xfrm>
            <a:off x="808073" y="1392866"/>
            <a:ext cx="10568763" cy="3539430"/>
          </a:xfrm>
          <a:prstGeom prst="rect">
            <a:avLst/>
          </a:prstGeom>
          <a:noFill/>
        </p:spPr>
        <p:txBody>
          <a:bodyPr wrap="square" rtlCol="0">
            <a:spAutoFit/>
          </a:bodyPr>
          <a:lstStyle/>
          <a:p>
            <a:pPr algn="just"/>
            <a:r>
              <a:rPr lang="vi-VN" sz="320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Chú Tư có hai tấm pin mặt trời hình vuông cạnh 1 m. Chú đã ghép hai tấm pin đó thành một tấm pin hình chữ nhật có chiều dài là 2 m. Diện tích của tấm pin hình chữ nhật đó là:</a:t>
            </a:r>
          </a:p>
          <a:p>
            <a:pPr algn="just"/>
            <a:r>
              <a:rPr lang="vi-VN"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 200 m</a:t>
            </a:r>
            <a:r>
              <a:rPr lang="vi-VN" sz="3200" b="1"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a:t>
            </a:r>
            <a:endParaRPr lang="vi-VN"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 200 dm</a:t>
            </a:r>
            <a:r>
              <a:rPr lang="vi-VN" sz="3200" b="1"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a:t>
            </a:r>
            <a:endParaRPr lang="vi-VN"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 200 cm</a:t>
            </a:r>
            <a:r>
              <a:rPr lang="vi-VN" sz="3200" b="1"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a:t>
            </a:r>
            <a:endParaRPr lang="vi-VN"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 200 mm</a:t>
            </a:r>
            <a:r>
              <a:rPr lang="vi-VN" sz="3200" b="1"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a:t>
            </a:r>
            <a:endParaRPr lang="vi-VN" sz="32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17EF167-0810-96EB-1712-542696CB7296}"/>
              </a:ext>
            </a:extLst>
          </p:cNvPr>
          <p:cNvSpPr/>
          <p:nvPr/>
        </p:nvSpPr>
        <p:spPr>
          <a:xfrm>
            <a:off x="5050465" y="3051546"/>
            <a:ext cx="1477926" cy="125464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60CFAA-2865-B0CB-26BD-87342B980AFC}"/>
              </a:ext>
            </a:extLst>
          </p:cNvPr>
          <p:cNvSpPr/>
          <p:nvPr/>
        </p:nvSpPr>
        <p:spPr>
          <a:xfrm>
            <a:off x="7666074" y="3040912"/>
            <a:ext cx="1414131" cy="125464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7B3AAD-E76D-9677-3338-975A169766E3}"/>
              </a:ext>
            </a:extLst>
          </p:cNvPr>
          <p:cNvSpPr txBox="1"/>
          <p:nvPr/>
        </p:nvSpPr>
        <p:spPr>
          <a:xfrm>
            <a:off x="5433238" y="4327452"/>
            <a:ext cx="1424762" cy="523220"/>
          </a:xfrm>
          <a:prstGeom prst="rect">
            <a:avLst/>
          </a:prstGeom>
          <a:noFill/>
        </p:spPr>
        <p:txBody>
          <a:bodyPr wrap="square" rtlCol="0">
            <a:spAutoFit/>
          </a:bodyPr>
          <a:lstStyle/>
          <a:p>
            <a:r>
              <a:rPr lang="en-US" sz="2800" b="1" dirty="0">
                <a:latin typeface="Times New Roman" panose="02020603050405020304" pitchFamily="18" charset="0"/>
                <a:ea typeface="Cambria" panose="02040503050406030204" pitchFamily="18" charset="0"/>
                <a:cs typeface="Times New Roman" panose="02020603050405020304" pitchFamily="18" charset="0"/>
              </a:rPr>
              <a:t>1 m</a:t>
            </a:r>
          </a:p>
        </p:txBody>
      </p:sp>
      <p:sp>
        <p:nvSpPr>
          <p:cNvPr id="12" name="TextBox 11">
            <a:extLst>
              <a:ext uri="{FF2B5EF4-FFF2-40B4-BE49-F238E27FC236}">
                <a16:creationId xmlns:a16="http://schemas.microsoft.com/office/drawing/2014/main" id="{4CD20D8B-2DA7-B1BC-8933-EECA84C5CDF2}"/>
              </a:ext>
            </a:extLst>
          </p:cNvPr>
          <p:cNvSpPr txBox="1"/>
          <p:nvPr/>
        </p:nvSpPr>
        <p:spPr>
          <a:xfrm>
            <a:off x="8187071" y="4316819"/>
            <a:ext cx="1424762"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1 m</a:t>
            </a:r>
          </a:p>
        </p:txBody>
      </p:sp>
      <p:sp>
        <p:nvSpPr>
          <p:cNvPr id="35" name="TextBox 34">
            <a:extLst>
              <a:ext uri="{FF2B5EF4-FFF2-40B4-BE49-F238E27FC236}">
                <a16:creationId xmlns:a16="http://schemas.microsoft.com/office/drawing/2014/main" id="{9068B5A2-1D64-9396-2614-BF116DD3C502}"/>
              </a:ext>
            </a:extLst>
          </p:cNvPr>
          <p:cNvSpPr txBox="1"/>
          <p:nvPr/>
        </p:nvSpPr>
        <p:spPr>
          <a:xfrm>
            <a:off x="7049386" y="4401880"/>
            <a:ext cx="1679944" cy="646331"/>
          </a:xfrm>
          <a:prstGeom prst="rect">
            <a:avLst/>
          </a:prstGeom>
          <a:noFill/>
        </p:spPr>
        <p:txBody>
          <a:bodyPr wrap="square" rtlCol="0">
            <a:spAutoFit/>
          </a:bodyPr>
          <a:lstStyle/>
          <a:p>
            <a:r>
              <a:rPr lang="en-US" sz="3600" b="1" dirty="0">
                <a:latin typeface="Times New Roman" panose="02020603050405020304" pitchFamily="18" charset="0"/>
                <a:ea typeface="Cambria" panose="02040503050406030204" pitchFamily="18" charset="0"/>
                <a:cs typeface="Times New Roman" panose="02020603050405020304" pitchFamily="18" charset="0"/>
              </a:rPr>
              <a:t>2 m</a:t>
            </a:r>
          </a:p>
        </p:txBody>
      </p:sp>
      <p:sp>
        <p:nvSpPr>
          <p:cNvPr id="36" name="TextBox 35">
            <a:extLst>
              <a:ext uri="{FF2B5EF4-FFF2-40B4-BE49-F238E27FC236}">
                <a16:creationId xmlns:a16="http://schemas.microsoft.com/office/drawing/2014/main" id="{CE7A8835-B930-4422-D7D6-BBC37A2326F4}"/>
              </a:ext>
            </a:extLst>
          </p:cNvPr>
          <p:cNvSpPr txBox="1"/>
          <p:nvPr/>
        </p:nvSpPr>
        <p:spPr>
          <a:xfrm>
            <a:off x="1403498" y="5135526"/>
            <a:ext cx="7623543" cy="1384995"/>
          </a:xfrm>
          <a:prstGeom prst="rect">
            <a:avLst/>
          </a:prstGeom>
          <a:noFill/>
        </p:spPr>
        <p:txBody>
          <a:bodyPr wrap="square" rtlCol="0">
            <a:spAutoFit/>
          </a:bodyPr>
          <a:lstStyle/>
          <a:p>
            <a:pPr algn="ct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tấm</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pin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chữ</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nhật</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đó</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 × 1 = 2 (m</a:t>
            </a:r>
            <a:r>
              <a:rPr lang="en-US" sz="2800" b="1"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Đổi</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2 m</a:t>
            </a:r>
            <a:r>
              <a:rPr lang="en-US" sz="2800" b="1"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 200 dm</a:t>
            </a:r>
            <a:r>
              <a:rPr lang="en-US" sz="2800" b="1"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endPar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C8818773-F3C4-973E-E8B4-37FEF3A23675}"/>
              </a:ext>
            </a:extLst>
          </p:cNvPr>
          <p:cNvSpPr/>
          <p:nvPr/>
        </p:nvSpPr>
        <p:spPr>
          <a:xfrm>
            <a:off x="808075" y="3370521"/>
            <a:ext cx="531628" cy="542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738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4.16667E-7 -2.59259E-6 L 0.09297 -0.00162 " pathEditMode="relative" rAng="0" ptsTypes="AA">
                                      <p:cBhvr>
                                        <p:cTn id="26" dur="2000" fill="hold"/>
                                        <p:tgtEl>
                                          <p:spTgt spid="9"/>
                                        </p:tgtEl>
                                        <p:attrNameLst>
                                          <p:attrName>ppt_x</p:attrName>
                                          <p:attrName>ppt_y</p:attrName>
                                        </p:attrNameLst>
                                      </p:cBhvr>
                                      <p:rCtr x="4648" y="-93"/>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500"/>
                                        <p:tgtEl>
                                          <p:spTgt spid="3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barn(inVertical)">
                                      <p:cBhvr>
                                        <p:cTn id="44" dur="500"/>
                                        <p:tgtEl>
                                          <p:spTgt spid="3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xEl>
                                              <p:pRg st="1" end="1"/>
                                            </p:txEl>
                                          </p:spTgt>
                                        </p:tgtEl>
                                        <p:attrNameLst>
                                          <p:attrName>style.visibility</p:attrName>
                                        </p:attrNameLst>
                                      </p:cBhvr>
                                      <p:to>
                                        <p:strVal val="visible"/>
                                      </p:to>
                                    </p:set>
                                    <p:animEffect transition="in" filter="barn(inVertical)">
                                      <p:cBhvr>
                                        <p:cTn id="49" dur="500"/>
                                        <p:tgtEl>
                                          <p:spTgt spid="3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6">
                                            <p:txEl>
                                              <p:pRg st="2" end="2"/>
                                            </p:txEl>
                                          </p:spTgt>
                                        </p:tgtEl>
                                        <p:attrNameLst>
                                          <p:attrName>style.visibility</p:attrName>
                                        </p:attrNameLst>
                                      </p:cBhvr>
                                      <p:to>
                                        <p:strVal val="visible"/>
                                      </p:to>
                                    </p:set>
                                    <p:animEffect transition="in" filter="barn(inVertical)">
                                      <p:cBhvr>
                                        <p:cTn id="54" dur="500"/>
                                        <p:tgtEl>
                                          <p:spTgt spid="3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0" grpId="0" animBg="1"/>
      <p:bldP spid="11" grpId="0"/>
      <p:bldP spid="11" grpId="1"/>
      <p:bldP spid="12" grpId="0"/>
      <p:bldP spid="12" grpId="1"/>
      <p:bldP spid="36" grpId="0" build="p"/>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F96BF4-C76E-51C3-E1E9-6452074B3A95}"/>
              </a:ext>
            </a:extLst>
          </p:cNvPr>
          <p:cNvSpPr/>
          <p:nvPr/>
        </p:nvSpPr>
        <p:spPr>
          <a:xfrm>
            <a:off x="552893" y="701749"/>
            <a:ext cx="680484" cy="60605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sp>
        <p:nvSpPr>
          <p:cNvPr id="5" name="TextBox 4">
            <a:extLst>
              <a:ext uri="{FF2B5EF4-FFF2-40B4-BE49-F238E27FC236}">
                <a16:creationId xmlns:a16="http://schemas.microsoft.com/office/drawing/2014/main" id="{27B12F2A-86FC-C501-C296-1856D99C0886}"/>
              </a:ext>
            </a:extLst>
          </p:cNvPr>
          <p:cNvSpPr txBox="1"/>
          <p:nvPr/>
        </p:nvSpPr>
        <p:spPr>
          <a:xfrm>
            <a:off x="1265273" y="701749"/>
            <a:ext cx="10249787" cy="1384995"/>
          </a:xfrm>
          <a:prstGeom prst="rect">
            <a:avLst/>
          </a:prstGeom>
          <a:noFill/>
        </p:spPr>
        <p:txBody>
          <a:bodyPr wrap="square" rtlCol="0">
            <a:spAutoFit/>
          </a:bodyPr>
          <a:lstStyle/>
          <a:p>
            <a:r>
              <a:rPr lang="vi-VN" sz="2800" b="1" dirty="0">
                <a:latin typeface="Times New Roman" panose="02020603050405020304" pitchFamily="18" charset="0"/>
                <a:ea typeface="Cambria" panose="02040503050406030204" pitchFamily="18" charset="0"/>
                <a:cs typeface="Times New Roman" panose="02020603050405020304" pitchFamily="18" charset="0"/>
              </a:rPr>
              <a:t>Dưới đây là hình vẽ phòng khách nhà Mai, Việt và Nam. Biết diện tích phòng khách nhà Mai bằng diện tích phòng khách nhà Việt. Hỏi hình vẽ nào là hình vẽ phòng khách nhà Nam?</a:t>
            </a:r>
          </a:p>
        </p:txBody>
      </p:sp>
      <p:pic>
        <p:nvPicPr>
          <p:cNvPr id="7" name="Picture 6">
            <a:extLst>
              <a:ext uri="{FF2B5EF4-FFF2-40B4-BE49-F238E27FC236}">
                <a16:creationId xmlns:a16="http://schemas.microsoft.com/office/drawing/2014/main" id="{63533420-CF5C-6EE9-3C03-17E37A49A8FE}"/>
              </a:ext>
            </a:extLst>
          </p:cNvPr>
          <p:cNvPicPr>
            <a:picLocks noChangeAspect="1"/>
          </p:cNvPicPr>
          <p:nvPr/>
        </p:nvPicPr>
        <p:blipFill>
          <a:blip r:embed="rId2"/>
          <a:stretch>
            <a:fillRect/>
          </a:stretch>
        </p:blipFill>
        <p:spPr>
          <a:xfrm>
            <a:off x="710941" y="2170703"/>
            <a:ext cx="3114675" cy="2771775"/>
          </a:xfrm>
          <a:prstGeom prst="rect">
            <a:avLst/>
          </a:prstGeom>
        </p:spPr>
      </p:pic>
      <p:pic>
        <p:nvPicPr>
          <p:cNvPr id="9" name="Picture 8">
            <a:extLst>
              <a:ext uri="{FF2B5EF4-FFF2-40B4-BE49-F238E27FC236}">
                <a16:creationId xmlns:a16="http://schemas.microsoft.com/office/drawing/2014/main" id="{9002D835-434F-5029-542B-7155C96829ED}"/>
              </a:ext>
            </a:extLst>
          </p:cNvPr>
          <p:cNvPicPr>
            <a:picLocks noChangeAspect="1"/>
          </p:cNvPicPr>
          <p:nvPr/>
        </p:nvPicPr>
        <p:blipFill>
          <a:blip r:embed="rId3"/>
          <a:stretch>
            <a:fillRect/>
          </a:stretch>
        </p:blipFill>
        <p:spPr>
          <a:xfrm>
            <a:off x="4545750" y="2236049"/>
            <a:ext cx="2505075" cy="2981325"/>
          </a:xfrm>
          <a:prstGeom prst="rect">
            <a:avLst/>
          </a:prstGeom>
        </p:spPr>
      </p:pic>
      <p:pic>
        <p:nvPicPr>
          <p:cNvPr id="15" name="Picture 14">
            <a:extLst>
              <a:ext uri="{FF2B5EF4-FFF2-40B4-BE49-F238E27FC236}">
                <a16:creationId xmlns:a16="http://schemas.microsoft.com/office/drawing/2014/main" id="{77B4D2CF-EB18-D93A-5ABD-D9B63CE72935}"/>
              </a:ext>
            </a:extLst>
          </p:cNvPr>
          <p:cNvPicPr>
            <a:picLocks noChangeAspect="1"/>
          </p:cNvPicPr>
          <p:nvPr/>
        </p:nvPicPr>
        <p:blipFill>
          <a:blip r:embed="rId4"/>
          <a:stretch>
            <a:fillRect/>
          </a:stretch>
        </p:blipFill>
        <p:spPr>
          <a:xfrm>
            <a:off x="7168559" y="2710859"/>
            <a:ext cx="4000500" cy="2095500"/>
          </a:xfrm>
          <a:prstGeom prst="rect">
            <a:avLst/>
          </a:prstGeom>
        </p:spPr>
      </p:pic>
    </p:spTree>
    <p:extLst>
      <p:ext uri="{BB962C8B-B14F-4D97-AF65-F5344CB8AC3E}">
        <p14:creationId xmlns:p14="http://schemas.microsoft.com/office/powerpoint/2010/main" val="284372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F894C3-3013-BC17-603F-AA971AD57016}"/>
              </a:ext>
            </a:extLst>
          </p:cNvPr>
          <p:cNvPicPr>
            <a:picLocks noChangeAspect="1"/>
          </p:cNvPicPr>
          <p:nvPr/>
        </p:nvPicPr>
        <p:blipFill>
          <a:blip r:embed="rId2"/>
          <a:stretch>
            <a:fillRect/>
          </a:stretch>
        </p:blipFill>
        <p:spPr>
          <a:xfrm>
            <a:off x="3111697" y="788449"/>
            <a:ext cx="6702154" cy="1953981"/>
          </a:xfrm>
          <a:prstGeom prst="rect">
            <a:avLst/>
          </a:prstGeom>
        </p:spPr>
      </p:pic>
      <p:sp>
        <p:nvSpPr>
          <p:cNvPr id="5" name="TextBox 4">
            <a:extLst>
              <a:ext uri="{FF2B5EF4-FFF2-40B4-BE49-F238E27FC236}">
                <a16:creationId xmlns:a16="http://schemas.microsoft.com/office/drawing/2014/main" id="{5A7252DE-FCBD-4E97-8ABA-FF06F62C668C}"/>
              </a:ext>
            </a:extLst>
          </p:cNvPr>
          <p:cNvSpPr txBox="1"/>
          <p:nvPr/>
        </p:nvSpPr>
        <p:spPr>
          <a:xfrm>
            <a:off x="711200" y="2870791"/>
            <a:ext cx="10985500" cy="3539430"/>
          </a:xfrm>
          <a:prstGeom prst="rect">
            <a:avLst/>
          </a:prstGeom>
          <a:noFill/>
        </p:spPr>
        <p:txBody>
          <a:bodyPr wrap="square" rtlCol="0">
            <a:spAutoFit/>
          </a:bodyPr>
          <a:lstStyle/>
          <a:p>
            <a:pPr algn="ct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phòng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khách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7 × 5 = 35 (m</a:t>
            </a:r>
            <a:r>
              <a:rPr lang="en-US" sz="2800" b="1"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phòng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khách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B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6 × 6 = 36 (m</a:t>
            </a:r>
            <a:r>
              <a:rPr lang="en-US" sz="2800" b="1"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phòng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khách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C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9 × 4 = 36 (m</a:t>
            </a:r>
            <a:r>
              <a:rPr lang="en-US" sz="2800" b="1"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2800" b="1" i="0"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Vì</a:t>
            </a:r>
            <a:r>
              <a:rPr lang="en-US" sz="2800" b="1" i="0"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phòng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khách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Mai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bằng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phòng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khách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Việt</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nên</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B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C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vẽ</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phòng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khách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Việt</a:t>
            </a:r>
            <a:endPar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05141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up)">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113C98-A7DB-17C5-4707-BA7162A7516C}"/>
              </a:ext>
            </a:extLst>
          </p:cNvPr>
          <p:cNvSpPr txBox="1"/>
          <p:nvPr/>
        </p:nvSpPr>
        <p:spPr>
          <a:xfrm>
            <a:off x="2139621" y="878284"/>
            <a:ext cx="9237216" cy="1692771"/>
          </a:xfrm>
          <a:prstGeom prst="rect">
            <a:avLst/>
          </a:prstGeom>
          <a:noFill/>
        </p:spPr>
        <p:txBody>
          <a:bodyPr wrap="square" rtlCol="0">
            <a:spAutoFit/>
          </a:bodyPr>
          <a:lstStyle/>
          <a:p>
            <a:pPr lvl="0" algn="just"/>
            <a:r>
              <a:rPr lang="en-US" sz="2600" b="1" dirty="0" err="1">
                <a:solidFill>
                  <a:srgbClr val="5B9BD5">
                    <a:lumMod val="10000"/>
                  </a:srgbClr>
                </a:solidFill>
                <a:latin typeface="Times New Roman" panose="02020603050405020304" pitchFamily="18" charset="0"/>
                <a:cs typeface="Times New Roman" panose="02020603050405020304" pitchFamily="18" charset="0"/>
              </a:rPr>
              <a:t>Mặt</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sàn</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căn</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phòng</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của</a:t>
            </a:r>
            <a:r>
              <a:rPr lang="en-US" sz="2600" b="1" dirty="0">
                <a:solidFill>
                  <a:srgbClr val="5B9BD5">
                    <a:lumMod val="10000"/>
                  </a:srgbClr>
                </a:solidFill>
                <a:latin typeface="Times New Roman" panose="02020603050405020304" pitchFamily="18" charset="0"/>
                <a:cs typeface="Times New Roman" panose="02020603050405020304" pitchFamily="18" charset="0"/>
              </a:rPr>
              <a:t> Nam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có</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dạng</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hình</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vuông</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cạnh</a:t>
            </a:r>
            <a:r>
              <a:rPr lang="en-US" sz="2600" b="1" dirty="0">
                <a:solidFill>
                  <a:srgbClr val="5B9BD5">
                    <a:lumMod val="10000"/>
                  </a:srgbClr>
                </a:solidFill>
                <a:latin typeface="Times New Roman" panose="02020603050405020304" pitchFamily="18" charset="0"/>
                <a:cs typeface="Times New Roman" panose="02020603050405020304" pitchFamily="18" charset="0"/>
              </a:rPr>
              <a:t> 3 m. </a:t>
            </a:r>
            <a:r>
              <a:rPr lang="en-US" sz="2600" b="1" dirty="0" err="1">
                <a:solidFill>
                  <a:srgbClr val="5B9BD5">
                    <a:lumMod val="10000"/>
                  </a:srgbClr>
                </a:solidFill>
                <a:latin typeface="Times New Roman" panose="02020603050405020304" pitchFamily="18" charset="0"/>
                <a:cs typeface="Times New Roman" panose="02020603050405020304" pitchFamily="18" charset="0"/>
              </a:rPr>
              <a:t>Bố</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của</a:t>
            </a:r>
            <a:r>
              <a:rPr lang="en-US" sz="2600" b="1" dirty="0">
                <a:solidFill>
                  <a:srgbClr val="5B9BD5">
                    <a:lumMod val="10000"/>
                  </a:srgbClr>
                </a:solidFill>
                <a:latin typeface="Times New Roman" panose="02020603050405020304" pitchFamily="18" charset="0"/>
                <a:cs typeface="Times New Roman" panose="02020603050405020304" pitchFamily="18" charset="0"/>
              </a:rPr>
              <a:t> Nam </a:t>
            </a:r>
            <a:r>
              <a:rPr lang="en-US" sz="2600" b="1" dirty="0" err="1">
                <a:solidFill>
                  <a:srgbClr val="5B9BD5">
                    <a:lumMod val="10000"/>
                  </a:srgbClr>
                </a:solidFill>
                <a:latin typeface="Times New Roman" panose="02020603050405020304" pitchFamily="18" charset="0"/>
                <a:cs typeface="Times New Roman" panose="02020603050405020304" pitchFamily="18" charset="0"/>
              </a:rPr>
              <a:t>dự</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định</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lát</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sàn</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căn</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phòng</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bằng</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các</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tấm</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gỗ</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hình</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chữ</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nhật</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có</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chiều</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dài</a:t>
            </a:r>
            <a:r>
              <a:rPr lang="en-US" sz="2600" b="1" dirty="0">
                <a:solidFill>
                  <a:srgbClr val="5B9BD5">
                    <a:lumMod val="10000"/>
                  </a:srgbClr>
                </a:solidFill>
                <a:latin typeface="Times New Roman" panose="02020603050405020304" pitchFamily="18" charset="0"/>
                <a:cs typeface="Times New Roman" panose="02020603050405020304" pitchFamily="18" charset="0"/>
              </a:rPr>
              <a:t> 5 dm </a:t>
            </a:r>
            <a:r>
              <a:rPr lang="en-US" sz="2600" b="1" dirty="0" err="1">
                <a:solidFill>
                  <a:srgbClr val="5B9BD5">
                    <a:lumMod val="10000"/>
                  </a:srgbClr>
                </a:solidFill>
                <a:latin typeface="Times New Roman" panose="02020603050405020304" pitchFamily="18" charset="0"/>
                <a:cs typeface="Times New Roman" panose="02020603050405020304" pitchFamily="18" charset="0"/>
              </a:rPr>
              <a:t>và</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chiều</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rộng</a:t>
            </a:r>
            <a:r>
              <a:rPr lang="en-US" sz="2600" b="1" dirty="0">
                <a:solidFill>
                  <a:srgbClr val="5B9BD5">
                    <a:lumMod val="10000"/>
                  </a:srgbClr>
                </a:solidFill>
                <a:latin typeface="Times New Roman" panose="02020603050405020304" pitchFamily="18" charset="0"/>
                <a:cs typeface="Times New Roman" panose="02020603050405020304" pitchFamily="18" charset="0"/>
              </a:rPr>
              <a:t> 1 dm. </a:t>
            </a:r>
            <a:r>
              <a:rPr lang="en-US" sz="2600" b="1" dirty="0" err="1">
                <a:solidFill>
                  <a:srgbClr val="5B9BD5">
                    <a:lumMod val="10000"/>
                  </a:srgbClr>
                </a:solidFill>
                <a:latin typeface="Times New Roman" panose="02020603050405020304" pitchFamily="18" charset="0"/>
                <a:cs typeface="Times New Roman" panose="02020603050405020304" pitchFamily="18" charset="0"/>
              </a:rPr>
              <a:t>Hỏi</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bố</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cần</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dùng</a:t>
            </a:r>
            <a:r>
              <a:rPr lang="en-US" sz="2600" b="1" dirty="0">
                <a:solidFill>
                  <a:srgbClr val="5B9BD5">
                    <a:lumMod val="10000"/>
                  </a:srgbClr>
                </a:solidFill>
                <a:latin typeface="Times New Roman" panose="02020603050405020304" pitchFamily="18" charset="0"/>
                <a:cs typeface="Times New Roman" panose="02020603050405020304" pitchFamily="18" charset="0"/>
              </a:rPr>
              <a:t> bao </a:t>
            </a:r>
            <a:r>
              <a:rPr lang="en-US" sz="2600" b="1" dirty="0" err="1">
                <a:solidFill>
                  <a:srgbClr val="5B9BD5">
                    <a:lumMod val="10000"/>
                  </a:srgbClr>
                </a:solidFill>
                <a:latin typeface="Times New Roman" panose="02020603050405020304" pitchFamily="18" charset="0"/>
                <a:cs typeface="Times New Roman" panose="02020603050405020304" pitchFamily="18" charset="0"/>
              </a:rPr>
              <a:t>nhiêu</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tấm</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gỗ</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để</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lát</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kín</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sàn</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căn</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phòng</a:t>
            </a:r>
            <a:r>
              <a:rPr lang="en-US" sz="2600" b="1" dirty="0">
                <a:solidFill>
                  <a:srgbClr val="5B9BD5">
                    <a:lumMod val="10000"/>
                  </a:srgbClr>
                </a:solidFill>
                <a:latin typeface="Times New Roman" panose="02020603050405020304" pitchFamily="18" charset="0"/>
                <a:cs typeface="Times New Roman" panose="02020603050405020304" pitchFamily="18" charset="0"/>
              </a:rPr>
              <a:t> </a:t>
            </a:r>
            <a:r>
              <a:rPr lang="en-US" sz="2600" b="1" dirty="0" err="1">
                <a:solidFill>
                  <a:srgbClr val="5B9BD5">
                    <a:lumMod val="10000"/>
                  </a:srgbClr>
                </a:solidFill>
                <a:latin typeface="Times New Roman" panose="02020603050405020304" pitchFamily="18" charset="0"/>
                <a:cs typeface="Times New Roman" panose="02020603050405020304" pitchFamily="18" charset="0"/>
              </a:rPr>
              <a:t>đó</a:t>
            </a:r>
            <a:r>
              <a:rPr lang="en-US" sz="2600" b="1" dirty="0">
                <a:solidFill>
                  <a:srgbClr val="5B9BD5">
                    <a:lumMod val="10000"/>
                  </a:srgbClr>
                </a:solidFill>
                <a:latin typeface="Times New Roman" panose="02020603050405020304" pitchFamily="18" charset="0"/>
                <a:cs typeface="Times New Roman" panose="02020603050405020304" pitchFamily="18" charset="0"/>
              </a:rPr>
              <a:t>?</a:t>
            </a:r>
            <a:endParaRPr kumimoji="0" lang="en-US" sz="2600" b="1" i="0" u="none" strike="noStrike" kern="1200" cap="none" spc="0" normalizeH="0" baseline="0" noProof="0" dirty="0">
              <a:ln>
                <a:noFill/>
              </a:ln>
              <a:solidFill>
                <a:srgbClr val="5B9BD5">
                  <a:lumMod val="10000"/>
                </a:srgbClr>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F6DC5A9-0DF0-5BC5-1610-DF232597DC29}"/>
              </a:ext>
            </a:extLst>
          </p:cNvPr>
          <p:cNvPicPr>
            <a:picLocks noChangeAspect="1"/>
          </p:cNvPicPr>
          <p:nvPr/>
        </p:nvPicPr>
        <p:blipFill>
          <a:blip r:embed="rId2"/>
          <a:stretch>
            <a:fillRect/>
          </a:stretch>
        </p:blipFill>
        <p:spPr>
          <a:xfrm>
            <a:off x="645972" y="534656"/>
            <a:ext cx="1493649" cy="1774090"/>
          </a:xfrm>
          <a:prstGeom prst="rect">
            <a:avLst/>
          </a:prstGeom>
        </p:spPr>
      </p:pic>
      <p:sp>
        <p:nvSpPr>
          <p:cNvPr id="4" name="Rectangle: Rounded Corners 3">
            <a:extLst>
              <a:ext uri="{FF2B5EF4-FFF2-40B4-BE49-F238E27FC236}">
                <a16:creationId xmlns:a16="http://schemas.microsoft.com/office/drawing/2014/main" id="{4DDCA2D8-A711-D593-5B86-72C1EF52C220}"/>
              </a:ext>
            </a:extLst>
          </p:cNvPr>
          <p:cNvSpPr/>
          <p:nvPr/>
        </p:nvSpPr>
        <p:spPr>
          <a:xfrm>
            <a:off x="1799725" y="2914683"/>
            <a:ext cx="8875364" cy="1051262"/>
          </a:xfrm>
          <a:prstGeom prst="roundRect">
            <a:avLst/>
          </a:prstGeom>
          <a:solidFill>
            <a:srgbClr val="EDF6FD"/>
          </a:solidFill>
          <a:ln w="19050">
            <a:solidFill>
              <a:srgbClr val="1C1D8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Muốn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cần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dùng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bao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nhiêu</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tấm</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gỗ</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lát</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kín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sàn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căn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phòng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đó</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thế</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220A5DD-FFB8-5028-618C-83B9D61A8670}"/>
              </a:ext>
            </a:extLst>
          </p:cNvPr>
          <p:cNvSpPr txBox="1"/>
          <p:nvPr/>
        </p:nvSpPr>
        <p:spPr>
          <a:xfrm>
            <a:off x="2030819" y="4263656"/>
            <a:ext cx="8112641" cy="1077218"/>
          </a:xfrm>
          <a:prstGeom prst="rect">
            <a:avLst/>
          </a:prstGeom>
          <a:noFill/>
        </p:spPr>
        <p:txBody>
          <a:bodyPr wrap="square" rtlCol="0">
            <a:spAutoFit/>
          </a:bodyPr>
          <a:lstStyle/>
          <a:p>
            <a:pPr algn="just"/>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=&gt;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Tính</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1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tấm</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gỗ</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rồi</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tính</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căn</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phòng</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chia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cho</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1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tấm</a:t>
            </a:r>
            <a:r>
              <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gỗ</a:t>
            </a:r>
            <a:endParaRPr lang="en-US" sz="32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12848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DC50F1E-4857-10E2-ACFD-6FACE0E4E5D3}"/>
              </a:ext>
            </a:extLst>
          </p:cNvPr>
          <p:cNvSpPr txBox="1"/>
          <p:nvPr/>
        </p:nvSpPr>
        <p:spPr>
          <a:xfrm>
            <a:off x="5195225" y="560100"/>
            <a:ext cx="216985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sng"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giải</a:t>
            </a: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E9C1EC72-3268-0E0F-7368-BBFB4B5336F6}"/>
              </a:ext>
            </a:extLst>
          </p:cNvPr>
          <p:cNvSpPr txBox="1"/>
          <p:nvPr/>
        </p:nvSpPr>
        <p:spPr>
          <a:xfrm>
            <a:off x="2122299" y="1099094"/>
            <a:ext cx="8973879" cy="646331"/>
          </a:xfrm>
          <a:prstGeom prst="rect">
            <a:avLst/>
          </a:prstGeom>
          <a:noFill/>
        </p:spPr>
        <p:txBody>
          <a:bodyPr wrap="square" rtlCol="0">
            <a:spAutoFit/>
          </a:bodyPr>
          <a:lstStyle/>
          <a:p>
            <a:pPr lvl="0" algn="ct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Diện</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tích</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một</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tấm</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gỗ</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hình</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chữ</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nhật</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là</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A5A5A5">
                  <a:lumMod val="10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B2ACFF4-E8EC-4B24-EDC8-B2E91DE38DBA}"/>
              </a:ext>
            </a:extLst>
          </p:cNvPr>
          <p:cNvSpPr txBox="1"/>
          <p:nvPr/>
        </p:nvSpPr>
        <p:spPr>
          <a:xfrm>
            <a:off x="3997542" y="1806599"/>
            <a:ext cx="4899192" cy="646331"/>
          </a:xfrm>
          <a:prstGeom prst="rect">
            <a:avLst/>
          </a:prstGeom>
          <a:noFill/>
        </p:spPr>
        <p:txBody>
          <a:bodyPr wrap="square" rtlCol="0">
            <a:spAutoFit/>
          </a:bodyPr>
          <a:lstStyle/>
          <a:p>
            <a:pPr lvl="0" algn="ct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5 × 1 = 5 (dm</a:t>
            </a:r>
            <a:r>
              <a:rPr lang="en-US" sz="3600" b="1" baseline="30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a:t>
            </a: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A5A5A5">
                  <a:lumMod val="10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DC742D4-1536-C35C-7056-B0702627CE00}"/>
              </a:ext>
            </a:extLst>
          </p:cNvPr>
          <p:cNvSpPr txBox="1"/>
          <p:nvPr/>
        </p:nvSpPr>
        <p:spPr>
          <a:xfrm>
            <a:off x="2209177" y="2360605"/>
            <a:ext cx="9186531" cy="646331"/>
          </a:xfrm>
          <a:prstGeom prst="rect">
            <a:avLst/>
          </a:prstGeom>
          <a:noFill/>
        </p:spPr>
        <p:txBody>
          <a:bodyPr wrap="square" rtlCol="0">
            <a:spAutoFit/>
          </a:bodyPr>
          <a:lstStyle/>
          <a:p>
            <a:pPr lvl="0" algn="ct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Diện</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tích</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mặt</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sàn</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căn</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phòng</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Nam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là</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strike="noStrike" kern="1200" cap="none" spc="0" normalizeH="0" baseline="0" noProof="0" dirty="0">
              <a:ln>
                <a:noFill/>
              </a:ln>
              <a:solidFill>
                <a:srgbClr val="A5A5A5">
                  <a:lumMod val="10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ED50C293-4F2F-0B4E-CD86-41C7E325BB87}"/>
              </a:ext>
            </a:extLst>
          </p:cNvPr>
          <p:cNvGrpSpPr/>
          <p:nvPr/>
        </p:nvGrpSpPr>
        <p:grpSpPr>
          <a:xfrm>
            <a:off x="9711159" y="-75927"/>
            <a:ext cx="2480841" cy="1392466"/>
            <a:chOff x="9041702" y="52390"/>
            <a:chExt cx="3241053" cy="1762716"/>
          </a:xfrm>
        </p:grpSpPr>
        <p:pic>
          <p:nvPicPr>
            <p:cNvPr id="19" name="Picture 18">
              <a:extLst>
                <a:ext uri="{FF2B5EF4-FFF2-40B4-BE49-F238E27FC236}">
                  <a16:creationId xmlns:a16="http://schemas.microsoft.com/office/drawing/2014/main" id="{A1CC4D91-9EF7-8386-9E5D-4F75C9697815}"/>
                </a:ext>
              </a:extLst>
            </p:cNvPr>
            <p:cNvPicPr>
              <a:picLocks noChangeAspect="1"/>
            </p:cNvPicPr>
            <p:nvPr/>
          </p:nvPicPr>
          <p:blipFill rotWithShape="1">
            <a:blip r:embed="rId2">
              <a:extLst>
                <a:ext uri="{28A0092B-C50C-407E-A947-70E740481C1C}">
                  <a14:useLocalDpi xmlns:a14="http://schemas.microsoft.com/office/drawing/2010/main" val="0"/>
                </a:ext>
              </a:extLst>
            </a:blip>
            <a:srcRect l="61265" t="-1976" r="5635" b="78498"/>
            <a:stretch/>
          </p:blipFill>
          <p:spPr>
            <a:xfrm>
              <a:off x="9937361" y="285068"/>
              <a:ext cx="2345394" cy="1362605"/>
            </a:xfrm>
            <a:prstGeom prst="rect">
              <a:avLst/>
            </a:prstGeom>
          </p:spPr>
        </p:pic>
        <p:pic>
          <p:nvPicPr>
            <p:cNvPr id="20" name="Picture 19">
              <a:extLst>
                <a:ext uri="{FF2B5EF4-FFF2-40B4-BE49-F238E27FC236}">
                  <a16:creationId xmlns:a16="http://schemas.microsoft.com/office/drawing/2014/main" id="{1028FB81-2C90-50FA-09AA-D833CF1439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9041702" y="52390"/>
              <a:ext cx="1809435" cy="1762716"/>
            </a:xfrm>
            <a:prstGeom prst="rect">
              <a:avLst/>
            </a:prstGeom>
          </p:spPr>
        </p:pic>
      </p:grpSp>
      <p:sp>
        <p:nvSpPr>
          <p:cNvPr id="4" name="TextBox 3">
            <a:extLst>
              <a:ext uri="{FF2B5EF4-FFF2-40B4-BE49-F238E27FC236}">
                <a16:creationId xmlns:a16="http://schemas.microsoft.com/office/drawing/2014/main" id="{81DD00DF-0D73-6E4D-5C00-B84A8B865BBA}"/>
              </a:ext>
            </a:extLst>
          </p:cNvPr>
          <p:cNvSpPr txBox="1"/>
          <p:nvPr/>
        </p:nvSpPr>
        <p:spPr>
          <a:xfrm>
            <a:off x="4112138" y="2996591"/>
            <a:ext cx="4899192" cy="646331"/>
          </a:xfrm>
          <a:prstGeom prst="rect">
            <a:avLst/>
          </a:prstGeom>
          <a:noFill/>
        </p:spPr>
        <p:txBody>
          <a:bodyPr wrap="square" rtlCol="0">
            <a:spAutoFit/>
          </a:bodyPr>
          <a:lstStyle/>
          <a:p>
            <a:pPr lvl="0" algn="ct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3 × 3 = 9 (m</a:t>
            </a:r>
            <a:r>
              <a:rPr lang="en-US" sz="3600" b="1" baseline="30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a:t>
            </a: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A5A5A5">
                  <a:lumMod val="10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F2B6F6-4027-EDEB-751B-A6F0A505142D}"/>
              </a:ext>
            </a:extLst>
          </p:cNvPr>
          <p:cNvSpPr txBox="1"/>
          <p:nvPr/>
        </p:nvSpPr>
        <p:spPr>
          <a:xfrm>
            <a:off x="4159642" y="3681146"/>
            <a:ext cx="4899192" cy="646331"/>
          </a:xfrm>
          <a:prstGeom prst="rect">
            <a:avLst/>
          </a:prstGeom>
          <a:noFill/>
        </p:spPr>
        <p:txBody>
          <a:bodyPr wrap="square" rtlCol="0">
            <a:spAutoFit/>
          </a:bodyPr>
          <a:lstStyle/>
          <a:p>
            <a:pPr lvl="0" algn="ctr"/>
            <a:r>
              <a:rPr lang="en-US" sz="36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Đổi</a:t>
            </a: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9 m</a:t>
            </a:r>
            <a:r>
              <a:rPr lang="en-US" sz="3600" b="1" baseline="30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a:t>
            </a: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900 dm</a:t>
            </a:r>
            <a:r>
              <a:rPr lang="en-US" sz="3600" b="1" baseline="30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a:t>
            </a:r>
            <a:endParaRPr kumimoji="0" lang="en-US" sz="3600" b="1" i="0" u="none" strike="noStrike" kern="1200" cap="none" spc="0" normalizeH="0" baseline="0" noProof="0" dirty="0">
              <a:ln>
                <a:noFill/>
              </a:ln>
              <a:solidFill>
                <a:srgbClr val="A5A5A5">
                  <a:lumMod val="10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82AED01-4D40-15A6-A701-906443F506FE}"/>
              </a:ext>
            </a:extLst>
          </p:cNvPr>
          <p:cNvSpPr txBox="1"/>
          <p:nvPr/>
        </p:nvSpPr>
        <p:spPr>
          <a:xfrm>
            <a:off x="713088" y="4365701"/>
            <a:ext cx="11468100" cy="646331"/>
          </a:xfrm>
          <a:prstGeom prst="rect">
            <a:avLst/>
          </a:prstGeom>
          <a:noFill/>
        </p:spPr>
        <p:txBody>
          <a:bodyPr wrap="square" rtlCol="0">
            <a:spAutoFit/>
          </a:bodyPr>
          <a:lstStyle/>
          <a:p>
            <a:pPr lvl="0" algn="ct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Bố</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cần</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dùng</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số</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tấm</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gỗ</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để</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lát</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kín</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sàn</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căn</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phòng</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đó</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là</a:t>
            </a:r>
            <a:r>
              <a:rPr lang="en-US" sz="3600" b="1" dirty="0">
                <a:solidFill>
                  <a:srgbClr val="A5A5A5">
                    <a:lumMod val="10000"/>
                  </a:srgbClr>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strike="noStrike" kern="1200" cap="none" spc="0" normalizeH="0" baseline="0" noProof="0" dirty="0">
              <a:ln>
                <a:noFill/>
              </a:ln>
              <a:solidFill>
                <a:srgbClr val="A5A5A5">
                  <a:lumMod val="10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44051E2-D228-16EF-CEC0-369A29403011}"/>
              </a:ext>
            </a:extLst>
          </p:cNvPr>
          <p:cNvSpPr txBox="1"/>
          <p:nvPr/>
        </p:nvSpPr>
        <p:spPr>
          <a:xfrm>
            <a:off x="4352846" y="4980881"/>
            <a:ext cx="4899192" cy="646331"/>
          </a:xfrm>
          <a:prstGeom prst="rect">
            <a:avLst/>
          </a:prstGeom>
          <a:noFill/>
        </p:spPr>
        <p:txBody>
          <a:bodyPr wrap="square" rtlCol="0">
            <a:spAutoFit/>
          </a:bodyPr>
          <a:lstStyle/>
          <a:p>
            <a:pPr lvl="0" algn="ct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900 : 5 = 180 (</a:t>
            </a:r>
            <a:r>
              <a:rPr lang="en-US" sz="36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tấm</a:t>
            </a: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A5A5A5">
                  <a:lumMod val="10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EBBD31C5-AEC3-C56F-4D8A-E5C89FACE597}"/>
              </a:ext>
            </a:extLst>
          </p:cNvPr>
          <p:cNvSpPr txBox="1"/>
          <p:nvPr/>
        </p:nvSpPr>
        <p:spPr>
          <a:xfrm>
            <a:off x="5711747" y="5734811"/>
            <a:ext cx="4899192" cy="646331"/>
          </a:xfrm>
          <a:prstGeom prst="rect">
            <a:avLst/>
          </a:prstGeom>
          <a:noFill/>
        </p:spPr>
        <p:txBody>
          <a:bodyPr wrap="square" rtlCol="0">
            <a:spAutoFit/>
          </a:bodyPr>
          <a:lstStyle/>
          <a:p>
            <a:pPr lvl="0" algn="ctr"/>
            <a:r>
              <a:rPr lang="en-US" sz="36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Đáp</a:t>
            </a: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180 </a:t>
            </a:r>
            <a:r>
              <a:rPr lang="en-US" sz="36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tấm</a:t>
            </a: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gỗ</a:t>
            </a:r>
            <a:r>
              <a:rPr lang="en-US"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A5A5A5">
                  <a:lumMod val="10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22714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0-#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 grpId="0"/>
      <p:bldP spid="5" grpId="0"/>
      <p:bldP spid="6" grpId="0"/>
      <p:bldP spid="17" grpId="0"/>
      <p:bldP spid="2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56</TotalTime>
  <Words>570</Words>
  <Application>Microsoft Office PowerPoint</Application>
  <PresentationFormat>Widescreen</PresentationFormat>
  <Paragraphs>51</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Cambria</vt:lpstr>
      <vt:lpstr>等线</vt:lpstr>
      <vt:lpstr>Time nes New Roman</vt:lpstr>
      <vt:lpstr>Times New Roman</vt:lpstr>
      <vt:lpstr>字魂105号-简雅黑</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HaiPhong</cp:lastModifiedBy>
  <cp:revision>27</cp:revision>
  <dcterms:created xsi:type="dcterms:W3CDTF">2023-08-13T14:26:06Z</dcterms:created>
  <dcterms:modified xsi:type="dcterms:W3CDTF">2024-11-02T16:12:09Z</dcterms:modified>
  <cp:category>9Slide.vn</cp:category>
</cp:coreProperties>
</file>