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7"/>
  </p:notesMasterIdLst>
  <p:sldIdLst>
    <p:sldId id="257" r:id="rId2"/>
    <p:sldId id="12420" r:id="rId3"/>
    <p:sldId id="12440" r:id="rId4"/>
    <p:sldId id="258" r:id="rId5"/>
    <p:sldId id="12423" r:id="rId6"/>
    <p:sldId id="12424" r:id="rId7"/>
    <p:sldId id="12441" r:id="rId8"/>
    <p:sldId id="12442" r:id="rId9"/>
    <p:sldId id="12443" r:id="rId10"/>
    <p:sldId id="12425" r:id="rId11"/>
    <p:sldId id="12426" r:id="rId12"/>
    <p:sldId id="12427" r:id="rId13"/>
    <p:sldId id="12428" r:id="rId14"/>
    <p:sldId id="12444" r:id="rId15"/>
    <p:sldId id="12445" r:id="rId16"/>
    <p:sldId id="12446" r:id="rId17"/>
    <p:sldId id="12447" r:id="rId18"/>
    <p:sldId id="12451" r:id="rId19"/>
    <p:sldId id="12449" r:id="rId20"/>
    <p:sldId id="12450" r:id="rId21"/>
    <p:sldId id="12438" r:id="rId22"/>
    <p:sldId id="12452" r:id="rId23"/>
    <p:sldId id="3944" r:id="rId24"/>
    <p:sldId id="12453" r:id="rId25"/>
    <p:sldId id="1243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66" autoAdjust="0"/>
  </p:normalViewPr>
  <p:slideViewPr>
    <p:cSldViewPr snapToGrid="0">
      <p:cViewPr varScale="1">
        <p:scale>
          <a:sx n="65" d="100"/>
          <a:sy n="65" d="100"/>
        </p:scale>
        <p:origin x="1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B1BF179-E510-46BE-8533-E1E4E787B7B9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dirty="0">
            <a:solidFill>
              <a:srgbClr val="7030A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dirty="0">
            <a:solidFill>
              <a:srgbClr val="7030A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dirty="0">
            <a:solidFill>
              <a:srgbClr val="7030A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A8379-AE9F-4C8F-8EC8-3926F5D8AA54}" type="pres">
      <dgm:prSet presAssocID="{BF6B18BE-CD44-48F9-866B-46FC2F7D26F1}" presName="sibTrans" presStyleLbl="sibTrans2D1" presStyleIdx="0" presStyleCnt="2" custScaleX="151665" custLinFactNeighborX="10979" custLinFactNeighborY="-7400"/>
      <dgm:spPr/>
      <dgm:t>
        <a:bodyPr/>
        <a:lstStyle/>
        <a:p>
          <a:endParaRPr lang="en-US"/>
        </a:p>
      </dgm:t>
    </dgm:pt>
    <dgm:pt modelId="{AB0C291D-DD77-4856-92E4-359FA2DF7806}" type="pres">
      <dgm:prSet presAssocID="{BF6B18BE-CD44-48F9-866B-46FC2F7D26F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2C80635-FE4B-4157-ADC9-A487A5765F68}" type="pres">
      <dgm:prSet presAssocID="{41D17070-0E49-4B42-B8F2-7B710FC7278F}" presName="node" presStyleLbl="node1" presStyleIdx="1" presStyleCnt="3" custLinFactNeighborX="-40470" custLinFactNeighborY="5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95D6C-1414-48FF-A652-A788517E9E44}" type="pres">
      <dgm:prSet presAssocID="{40341EE8-C72E-4DAF-BEBC-9F3CDA671F3E}" presName="sibTrans" presStyleLbl="sibTrans2D1" presStyleIdx="1" presStyleCnt="2" custLinFactNeighborX="-26691" custLinFactNeighborY="12061"/>
      <dgm:spPr/>
      <dgm:t>
        <a:bodyPr/>
        <a:lstStyle/>
        <a:p>
          <a:endParaRPr lang="en-US"/>
        </a:p>
      </dgm:t>
    </dgm:pt>
    <dgm:pt modelId="{FC3C6755-2B72-4862-8ADC-FB1A794AA890}" type="pres">
      <dgm:prSet presAssocID="{40341EE8-C72E-4DAF-BEBC-9F3CDA671F3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F41AC18-5176-4E4B-BA1D-FBDF0F150077}" type="pres">
      <dgm:prSet presAssocID="{0859FEC6-EFCB-4FDF-9B1D-81E3B5B266B0}" presName="node" presStyleLbl="node1" presStyleIdx="2" presStyleCnt="3" custLinFactNeighborX="-80890" custLinFactNeighborY="5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B1BF179-E510-46BE-8533-E1E4E787B7B9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dirty="0">
            <a:solidFill>
              <a:srgbClr val="FF000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>
            <a:solidFill>
              <a:srgbClr val="FF000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dirty="0">
            <a:solidFill>
              <a:srgbClr val="FF000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A8379-AE9F-4C8F-8EC8-3926F5D8AA54}" type="pres">
      <dgm:prSet presAssocID="{BF6B18BE-CD44-48F9-866B-46FC2F7D26F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B0C291D-DD77-4856-92E4-359FA2DF7806}" type="pres">
      <dgm:prSet presAssocID="{BF6B18BE-CD44-48F9-866B-46FC2F7D26F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2C80635-FE4B-4157-ADC9-A487A5765F68}" type="pres">
      <dgm:prSet presAssocID="{41D17070-0E49-4B42-B8F2-7B710FC7278F}" presName="node" presStyleLbl="node1" presStyleIdx="1" presStyleCnt="3" custScaleX="116882" custLinFactNeighborX="1699" custLinFactNeighborY="1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95D6C-1414-48FF-A652-A788517E9E44}" type="pres">
      <dgm:prSet presAssocID="{40341EE8-C72E-4DAF-BEBC-9F3CDA671F3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C3C6755-2B72-4862-8ADC-FB1A794AA890}" type="pres">
      <dgm:prSet presAssocID="{40341EE8-C72E-4DAF-BEBC-9F3CDA671F3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F41AC18-5176-4E4B-BA1D-FBDF0F150077}" type="pres">
      <dgm:prSet presAssocID="{0859FEC6-EFCB-4FDF-9B1D-81E3B5B266B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9542" y="231366"/>
          <a:ext cx="2851999" cy="2460685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81613" y="303437"/>
        <a:ext cx="2707857" cy="2316543"/>
      </dsp:txXfrm>
    </dsp:sp>
    <dsp:sp modelId="{AF3A8379-AE9F-4C8F-8EC8-3926F5D8AA54}">
      <dsp:nvSpPr>
        <dsp:cNvPr id="0" name=""/>
        <dsp:cNvSpPr/>
      </dsp:nvSpPr>
      <dsp:spPr>
        <a:xfrm rot="130714">
          <a:off x="2977690" y="1123273"/>
          <a:ext cx="546286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2977749" y="1261617"/>
        <a:ext cx="382400" cy="424377"/>
      </dsp:txXfrm>
    </dsp:sp>
    <dsp:sp modelId="{92C80635-FE4B-4157-ADC9-A487A5765F68}">
      <dsp:nvSpPr>
        <dsp:cNvPr id="0" name=""/>
        <dsp:cNvSpPr/>
      </dsp:nvSpPr>
      <dsp:spPr>
        <a:xfrm>
          <a:off x="3540660" y="365695"/>
          <a:ext cx="2851999" cy="2460685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3612731" y="437766"/>
        <a:ext cx="2707857" cy="2316543"/>
      </dsp:txXfrm>
    </dsp:sp>
    <dsp:sp modelId="{8DB95D6C-1414-48FF-A652-A788517E9E44}">
      <dsp:nvSpPr>
        <dsp:cNvPr id="0" name=""/>
        <dsp:cNvSpPr/>
      </dsp:nvSpPr>
      <dsp:spPr>
        <a:xfrm>
          <a:off x="6466432" y="1327697"/>
          <a:ext cx="360234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466432" y="1469156"/>
        <a:ext cx="252164" cy="424377"/>
      </dsp:txXfrm>
    </dsp:sp>
    <dsp:sp modelId="{FF41AC18-5176-4E4B-BA1D-FBDF0F150077}">
      <dsp:nvSpPr>
        <dsp:cNvPr id="0" name=""/>
        <dsp:cNvSpPr/>
      </dsp:nvSpPr>
      <dsp:spPr>
        <a:xfrm>
          <a:off x="7072348" y="365695"/>
          <a:ext cx="2851999" cy="2460685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144419" y="437766"/>
        <a:ext cx="2707857" cy="2316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5536" y="379573"/>
          <a:ext cx="2732704" cy="2164271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8925" y="442962"/>
        <a:ext cx="2605926" cy="2037493"/>
      </dsp:txXfrm>
    </dsp:sp>
    <dsp:sp modelId="{AF3A8379-AE9F-4C8F-8EC8-3926F5D8AA54}">
      <dsp:nvSpPr>
        <dsp:cNvPr id="0" name=""/>
        <dsp:cNvSpPr/>
      </dsp:nvSpPr>
      <dsp:spPr>
        <a:xfrm rot="20686">
          <a:off x="3016148" y="1134521"/>
          <a:ext cx="589186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3016150" y="1269531"/>
        <a:ext cx="412430" cy="406626"/>
      </dsp:txXfrm>
    </dsp:sp>
    <dsp:sp modelId="{92C80635-FE4B-4157-ADC9-A487A5765F68}">
      <dsp:nvSpPr>
        <dsp:cNvPr id="0" name=""/>
        <dsp:cNvSpPr/>
      </dsp:nvSpPr>
      <dsp:spPr>
        <a:xfrm>
          <a:off x="3849894" y="404094"/>
          <a:ext cx="3194039" cy="2164271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913283" y="467483"/>
        <a:ext cx="3067261" cy="2037493"/>
      </dsp:txXfrm>
    </dsp:sp>
    <dsp:sp modelId="{8DB95D6C-1414-48FF-A652-A788517E9E44}">
      <dsp:nvSpPr>
        <dsp:cNvPr id="0" name=""/>
        <dsp:cNvSpPr/>
      </dsp:nvSpPr>
      <dsp:spPr>
        <a:xfrm rot="21579124">
          <a:off x="7312556" y="1134316"/>
          <a:ext cx="569500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7312558" y="1270377"/>
        <a:ext cx="398650" cy="406626"/>
      </dsp:txXfrm>
    </dsp:sp>
    <dsp:sp modelId="{FF41AC18-5176-4E4B-BA1D-FBDF0F150077}">
      <dsp:nvSpPr>
        <dsp:cNvPr id="0" name=""/>
        <dsp:cNvSpPr/>
      </dsp:nvSpPr>
      <dsp:spPr>
        <a:xfrm>
          <a:off x="8118444" y="379573"/>
          <a:ext cx="2732704" cy="2164271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8181833" y="442962"/>
        <a:ext cx="2605926" cy="2037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492D-B3D6-4AE2-8133-CDD7A7DE2D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204DD-40C9-4B59-A5C5-45D8032D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1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6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4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26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60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8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00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2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0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81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59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04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74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7005-9DF1-4E0F-BD9B-73F2E6C1A7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5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35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3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3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3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3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0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7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65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0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90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083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5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2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6443973-63F2-0B12-34A1-49D8A508EF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F97229-E741-8396-226E-B27821A70081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00F6B2-BD53-4434-4EB6-A75816DA08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D5D38D9-E2C5-3DCC-CF03-EA9BD24020C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C75BA5-0FD4-A6A1-8BFE-636758406298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44F126-DE24-3732-0020-34059113A514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49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5" r:id="rId13"/>
    <p:sldLayoutId id="2147483696" r:id="rId14"/>
    <p:sldLayoutId id="2147483697" r:id="rId15"/>
    <p:sldLayoutId id="214748369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8.jp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36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8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jp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5C8D1-2573-4F0B-A64E-D154D90B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41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0C6FB-BA99-90A6-9FAA-DFA45C70B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999" y="2151777"/>
            <a:ext cx="9826579" cy="2554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FDBBA-E3DE-4E8D-A676-07DB35D3D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8994" y="4339671"/>
            <a:ext cx="3070975" cy="1072989"/>
          </a:xfrm>
          <a:prstGeom prst="rect">
            <a:avLst/>
          </a:prstGeom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368999" y="192243"/>
            <a:ext cx="98265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HUYỆN AN LÃO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QUANG TRUNG</a:t>
            </a:r>
          </a:p>
          <a:p>
            <a:pPr algn="ctr">
              <a:defRPr/>
            </a:pP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2" y="-76959"/>
            <a:ext cx="2317778" cy="23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28788" y="6187681"/>
            <a:ext cx="4499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CC"/>
                </a:solidFill>
                <a:latin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3333CC"/>
                </a:solidFill>
                <a:latin typeface="Times New Roman" pitchFamily="18" charset="0"/>
              </a:rPr>
              <a:t>: </a:t>
            </a:r>
            <a:r>
              <a:rPr lang="en-GB" sz="3200" b="1" i="1" dirty="0" err="1">
                <a:solidFill>
                  <a:srgbClr val="3333CC"/>
                </a:solidFill>
                <a:latin typeface="Times New Roman" pitchFamily="18" charset="0"/>
              </a:rPr>
              <a:t>Lê</a:t>
            </a:r>
            <a:r>
              <a:rPr lang="en-GB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sz="3200" b="1" i="1" dirty="0" err="1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GB" sz="3200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GB" sz="3200" b="1" i="1" dirty="0" err="1">
                <a:solidFill>
                  <a:srgbClr val="3333CC"/>
                </a:solidFill>
                <a:latin typeface="Times New Roman" pitchFamily="18" charset="0"/>
              </a:rPr>
              <a:t>Hường</a:t>
            </a:r>
            <a:endParaRPr lang="en-US" sz="3200" b="1" i="1" dirty="0">
              <a:solidFill>
                <a:srgbClr val="33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dirty="0">
                <a:ln w="0"/>
                <a:solidFill>
                  <a:srgbClr val="002060"/>
                </a:solidFill>
                <a:latin typeface="+mj-lt"/>
              </a:rPr>
              <a:t>N</a:t>
            </a:r>
            <a:r>
              <a:rPr lang="vi-VN" sz="4400" dirty="0">
                <a:ln w="0"/>
                <a:solidFill>
                  <a:srgbClr val="002060"/>
                </a:solidFill>
                <a:latin typeface="+mj-lt"/>
              </a:rPr>
              <a:t>êu thêm ví dụ khác về tác dụng của ánh sáng đối với đời sống con người.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6159A4B8-7B7C-4D6C-AA88-1D302A7E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425483B-C06B-619D-752B-AAFA24EA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990599"/>
            <a:ext cx="10644740" cy="4342423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216F112F-97A7-2CBC-01FB-4CB1B71EE8C3}"/>
              </a:ext>
            </a:extLst>
          </p:cNvPr>
          <p:cNvSpPr txBox="1"/>
          <p:nvPr/>
        </p:nvSpPr>
        <p:spPr>
          <a:xfrm>
            <a:off x="1314739" y="2682078"/>
            <a:ext cx="1014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 sáng rất cần cho sự sống và các hoạt động của con người.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0F6F5-BF5B-1A2F-E869-84C0B879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4535055"/>
            <a:ext cx="3234580" cy="3234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CF9DB-6CA6-23BA-9485-CD7E849AB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322" y="1169981"/>
            <a:ext cx="47309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7DFC2-DBE3-7D16-C242-C502666B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6" y="1914524"/>
            <a:ext cx="9429937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A1EF00-3548-A29A-0D08-7689AF8FE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50" y="4401809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6EC97A-4320-44CC-266E-AA38D3E7E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5" y="1943101"/>
            <a:ext cx="3301546" cy="358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Đeo kính hàn, không đứng gần để xem.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ội mũ rộng vành, đeo kính râm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49F54-B8D7-BB6A-0DB7-3D2436B81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" y="1990725"/>
            <a:ext cx="3403591" cy="348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14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86349" y="1877481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E45FE-F5A5-16D1-55B5-E3BA6958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1838325"/>
            <a:ext cx="3438300" cy="35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9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67299" y="1791756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đèn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ánh</a:t>
            </a:r>
            <a:r>
              <a:rPr lang="en-US" sz="4000" b="1" dirty="0"/>
              <a:t> </a:t>
            </a:r>
            <a:r>
              <a:rPr lang="en-US" sz="4000" b="1" dirty="0" err="1"/>
              <a:t>sáng</a:t>
            </a:r>
            <a:r>
              <a:rPr lang="en-US" sz="4000" b="1" dirty="0"/>
              <a:t> </a:t>
            </a:r>
            <a:r>
              <a:rPr lang="en-US" sz="4000" b="1" dirty="0" err="1"/>
              <a:t>chiếu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mắt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lái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43C99-A72B-8FA8-E056-E9572A9BC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75" y="1752601"/>
            <a:ext cx="3355454" cy="3529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3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thêm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ví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khác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sáng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đối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với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mắt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và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cách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phòng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tránh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.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C20944F1-F8CD-20C3-D0AE-F373EAE0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633" y="-221435"/>
            <a:ext cx="2310063" cy="3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153AE8-2D96-A19E-4FF2-6BF05D2D9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988885"/>
              </p:ext>
            </p:extLst>
          </p:nvPr>
        </p:nvGraphicFramePr>
        <p:xfrm>
          <a:off x="1760814" y="776560"/>
          <a:ext cx="10856684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0505FB-3098-F6AF-D796-972003276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711215"/>
              </p:ext>
            </p:extLst>
          </p:nvPr>
        </p:nvGraphicFramePr>
        <p:xfrm>
          <a:off x="1151213" y="3858748"/>
          <a:ext cx="10856685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5788971-4B8B-E970-5F4D-265F657C959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421" flipH="1">
            <a:off x="640108" y="3255405"/>
            <a:ext cx="1586934" cy="7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 khi ngồi học? Vì sao?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72C77-2964-5547-6828-9C47ED48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199" y="1881187"/>
            <a:ext cx="5686425" cy="4423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91F0F-F297-2114-0CA6-D5BD25D74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642" y="3876115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6B144E-5120-EB75-07A6-5E7211CE2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108" y="2442824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400050" y="289161"/>
            <a:ext cx="11363325" cy="64698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rường hợp cần tránh để không gây hại cho mắt khi ngồi 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83A31-4126-A6AD-E3DB-794488ED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" y="1400175"/>
            <a:ext cx="343586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A5D59-9445-23AD-9C61-23D465B8D5D0}"/>
              </a:ext>
            </a:extLst>
          </p:cNvPr>
          <p:cNvSpPr txBox="1"/>
          <p:nvPr/>
        </p:nvSpPr>
        <p:spPr>
          <a:xfrm>
            <a:off x="0" y="4289661"/>
            <a:ext cx="4344042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ặt đèn chưa đúng nên gây ra hiện tượng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sấp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 khi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5AA64-DBC4-25D2-B7E3-24223DD71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962" y="1524000"/>
            <a:ext cx="3382184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1B2A3-A867-68A0-D887-DE5CE580A7FD}"/>
              </a:ext>
            </a:extLst>
          </p:cNvPr>
          <p:cNvSpPr txBox="1"/>
          <p:nvPr/>
        </p:nvSpPr>
        <p:spPr>
          <a:xfrm>
            <a:off x="4495800" y="4337286"/>
            <a:ext cx="37909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C4CD8-B069-B1D8-6E92-265FBF3E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075" y="1624012"/>
            <a:ext cx="3250888" cy="249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322CD6-DC40-E108-9F1A-57242EF59C09}"/>
              </a:ext>
            </a:extLst>
          </p:cNvPr>
          <p:cNvSpPr txBox="1"/>
          <p:nvPr/>
        </p:nvSpPr>
        <p:spPr>
          <a:xfrm>
            <a:off x="8467725" y="4356336"/>
            <a:ext cx="3790950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8845B5-0E20-5869-9E93-4AEDFEEB67E0}"/>
              </a:ext>
            </a:extLst>
          </p:cNvPr>
          <p:cNvGrpSpPr/>
          <p:nvPr/>
        </p:nvGrpSpPr>
        <p:grpSpPr>
          <a:xfrm>
            <a:off x="3252278" y="1304818"/>
            <a:ext cx="836838" cy="851861"/>
            <a:chOff x="5409850" y="605100"/>
            <a:chExt cx="2486527" cy="248652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1CDD614-F5C8-88FD-F9AA-1DE8720E69C6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CF74C6-FD8E-D75D-9BE7-6F80C78D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77602-B1CC-10C3-E880-B0397E04D503}"/>
              </a:ext>
            </a:extLst>
          </p:cNvPr>
          <p:cNvGrpSpPr/>
          <p:nvPr/>
        </p:nvGrpSpPr>
        <p:grpSpPr>
          <a:xfrm>
            <a:off x="7473404" y="1262287"/>
            <a:ext cx="836838" cy="851861"/>
            <a:chOff x="5409850" y="605100"/>
            <a:chExt cx="2486527" cy="248652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02E937-5836-AA67-4EC6-6FD5FCCB9F38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1E08DF-BEB6-D67A-9528-05E3346F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03819-B618-C4C3-B4C5-4BFF75D84504}"/>
              </a:ext>
            </a:extLst>
          </p:cNvPr>
          <p:cNvGrpSpPr/>
          <p:nvPr/>
        </p:nvGrpSpPr>
        <p:grpSpPr>
          <a:xfrm>
            <a:off x="11194800" y="1262287"/>
            <a:ext cx="836838" cy="851861"/>
            <a:chOff x="5409850" y="605100"/>
            <a:chExt cx="2486527" cy="248652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8DC262-AB5E-746C-2F68-EC8193356A43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AE58DE-9766-A08E-8620-E30DCFAF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37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3397100" y="1916124"/>
            <a:ext cx="8317455" cy="1905863"/>
            <a:chOff x="3124238" y="-183994"/>
            <a:chExt cx="4731156" cy="172731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solidFill>
              <a:srgbClr val="00B0F0">
                <a:alpha val="85000"/>
              </a:srgbClr>
            </a:solidFill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69"/>
              <a:ext cx="4470856" cy="158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sách ở nơi thiếu ánh sáng có hại cho mắt. Vì mắt phải làm việc quá mức mới nhìn thấy chữ.</a:t>
              </a:r>
              <a:endParaRPr lang="vi-VN" sz="8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 sách ở nơi thiếu ánh sáng có hại cho mắt không? Vì sao? </a:t>
            </a:r>
            <a:endParaRPr lang="vi-VN" sz="4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DB6D0E-89BE-6DF4-E4F9-9055E73C1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13" l="4610" r="89894">
                        <a14:backgroundMark x1="48050" y1="79787" x2="47872" y2="8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00" y="1806129"/>
            <a:ext cx="4852737" cy="48527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ại sao không nên đọc sách ở nơi thiếu ánh sáng hoặc trên ...">
            <a:extLst>
              <a:ext uri="{FF2B5EF4-FFF2-40B4-BE49-F238E27FC236}">
                <a16:creationId xmlns:a16="http://schemas.microsoft.com/office/drawing/2014/main" id="{90946E16-35FF-DB85-C32F-33E2CEB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36" y="4022360"/>
            <a:ext cx="4161033" cy="2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746606" y="184024"/>
            <a:ext cx="10233061" cy="116955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5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tránh bị cận thị thì tư thế ngồi học vào khoảng cách từ mắt đến sách cần phải như thế nào?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6"/>
            <a:ext cx="1575742" cy="1575742"/>
          </a:xfrm>
          <a:prstGeom prst="rect">
            <a:avLst/>
          </a:prstGeom>
        </p:spPr>
      </p:pic>
      <p:pic>
        <p:nvPicPr>
          <p:cNvPr id="2" name="Picture 2" descr="Hệ Thống Bài Tập Vật Lý 11 Theo Chuyên Đề: Cường Độ Điện Trường Tại Một Điểm">
            <a:extLst>
              <a:ext uri="{FF2B5EF4-FFF2-40B4-BE49-F238E27FC236}">
                <a16:creationId xmlns:a16="http://schemas.microsoft.com/office/drawing/2014/main" id="{1647194B-C799-8338-CE0E-C83A7BAC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76" y="1728314"/>
            <a:ext cx="7769995" cy="44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64" y="-91474"/>
            <a:ext cx="12388363" cy="69629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581" y="753943"/>
            <a:ext cx="11001176" cy="250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NGỒI HỌC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Khi đọc và viết, cần ngồi thẳng.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Sau 45 phút cần nghỉ mắt mà vận động tay chân, nhìn xa.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Không được đọc sách, viết chữ ở nơi có ánh sáng yếu hoặc nơi có ánh sáng Mặt trời trực tiếp chiếu vào.</a:t>
            </a:r>
          </a:p>
        </p:txBody>
      </p:sp>
      <p:pic>
        <p:nvPicPr>
          <p:cNvPr id="8194" name="Picture 2" descr="Hệ Thống Bài Tập Vật Lý 11 Theo Chuyên Đề: Cường Độ Điện Trường Tại Một Điể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71" y="3176970"/>
            <a:ext cx="6703594" cy="38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2641" y="3358697"/>
            <a:ext cx="7969220" cy="201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Khoảng cách giữa mắt và sách giữ cự li khoảng 30cm.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Không được đọc trong tư thế đang nằm, đang đi trên đường hoặc trên xe chạy lắc lư.</a:t>
            </a:r>
          </a:p>
        </p:txBody>
      </p:sp>
    </p:spTree>
    <p:extLst>
      <p:ext uri="{BB962C8B-B14F-4D97-AF65-F5344CB8AC3E}">
        <p14:creationId xmlns:p14="http://schemas.microsoft.com/office/powerpoint/2010/main" val="10286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1907347" y="1916125"/>
            <a:ext cx="9887385" cy="1176398"/>
            <a:chOff x="3124238" y="-183994"/>
            <a:chExt cx="4731156" cy="172731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70"/>
              <a:ext cx="4470856" cy="13464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nên xem tivi liên tục trong thời gian dài vì ánh sáng xanh có hại cho mắt.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bảo vệ mắt em cần làm những việc gì? Vì sao?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8C3BAA-4B67-EE5B-A0A6-A5ED773B341C}"/>
              </a:ext>
            </a:extLst>
          </p:cNvPr>
          <p:cNvGrpSpPr/>
          <p:nvPr/>
        </p:nvGrpSpPr>
        <p:grpSpPr>
          <a:xfrm>
            <a:off x="2051186" y="3385328"/>
            <a:ext cx="9887385" cy="1546267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99E465BB-4671-C933-2BF4-46C2E89AD643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FB6BA1-80B1-A5E6-2EF2-AE55ADE00C3B}"/>
                </a:ext>
              </a:extLst>
            </p:cNvPr>
            <p:cNvSpPr/>
            <p:nvPr/>
          </p:nvSpPr>
          <p:spPr>
            <a:xfrm>
              <a:off x="3278196" y="-105170"/>
              <a:ext cx="4470856" cy="19620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đi ngoài trời nắng, nên đeo kính râm hoặc đội mũ rộng vành để tránh ánh sáng mặt trời làm mắt tổn thương.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EA8121-090A-1F47-0887-68D1DE028B26}"/>
              </a:ext>
            </a:extLst>
          </p:cNvPr>
          <p:cNvGrpSpPr/>
          <p:nvPr/>
        </p:nvGrpSpPr>
        <p:grpSpPr>
          <a:xfrm>
            <a:off x="2571744" y="5409338"/>
            <a:ext cx="9151069" cy="1176398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A81E3E6-7DD5-814F-3D23-D0244916B8C7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9E2775-9032-91D5-E210-4B61653E4CA6}"/>
                </a:ext>
              </a:extLst>
            </p:cNvPr>
            <p:cNvSpPr/>
            <p:nvPr/>
          </p:nvSpPr>
          <p:spPr>
            <a:xfrm>
              <a:off x="3278196" y="-105170"/>
              <a:ext cx="4470856" cy="16417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Học, đọc sách ở nơi đủ ánh sáng. Tránh bị sấp bóng khi đọc và viết.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15" descr="A cartoon of a child sitting in a chair watching television&#10;&#10;Description automatically generated">
            <a:extLst>
              <a:ext uri="{FF2B5EF4-FFF2-40B4-BE49-F238E27FC236}">
                <a16:creationId xmlns:a16="http://schemas.microsoft.com/office/drawing/2014/main" id="{45611996-C8E4-51E9-90FE-64DC9F456D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8" y="1952089"/>
            <a:ext cx="1741472" cy="1160981"/>
          </a:xfrm>
          <a:prstGeom prst="rect">
            <a:avLst/>
          </a:prstGeom>
        </p:spPr>
      </p:pic>
      <p:pic>
        <p:nvPicPr>
          <p:cNvPr id="18" name="Picture 17" descr="Cartoon of a child in a red dress and sunglasses holding an ice cream cone&#10;&#10;Description automatically generated">
            <a:extLst>
              <a:ext uri="{FF2B5EF4-FFF2-40B4-BE49-F238E27FC236}">
                <a16:creationId xmlns:a16="http://schemas.microsoft.com/office/drawing/2014/main" id="{AE547473-0FA8-8277-C074-EB30DA55AB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3004335"/>
            <a:ext cx="2446106" cy="24461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A4B7A4-251D-145E-FEB8-133E75585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52" y="5318074"/>
            <a:ext cx="1532776" cy="1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A09DFC69-67BD-4452-B3CC-3A184888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698F67-94EC-2075-50DC-FA9184B5EE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4378" y="1798827"/>
            <a:ext cx="10479932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A52D0-A430-CA52-1C7B-B7E7D79202F1}"/>
              </a:ext>
            </a:extLst>
          </p:cNvPr>
          <p:cNvSpPr txBox="1"/>
          <p:nvPr/>
        </p:nvSpPr>
        <p:spPr>
          <a:xfrm>
            <a:off x="4743450" y="2609850"/>
            <a:ext cx="6238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89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995D14C-B7D8-4045-8885-D06DE992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31F1C500-5466-4972-BA3F-6E1AAE350B18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D989488-FE06-4372-8DF8-F8E24A2FC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798DAAD-5932-4318-9A27-0FD7F6EE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7208F01-CEBE-4D94-9DCA-7F60E89E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084E602-0593-45A2-A007-41C79DA052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3007"/>
            <a:ext cx="2687123" cy="22524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15719E6-0755-7D72-D0AE-44AA49659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38576" y="1851489"/>
            <a:ext cx="1194250" cy="1156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59F26-A975-7DB0-C623-1A7291708434}"/>
              </a:ext>
            </a:extLst>
          </p:cNvPr>
          <p:cNvSpPr txBox="1"/>
          <p:nvPr/>
        </p:nvSpPr>
        <p:spPr>
          <a:xfrm>
            <a:off x="3890680" y="18843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38B9A7-B603-8DC3-0B57-F8EA9B788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526766" y="3345836"/>
            <a:ext cx="3072370" cy="2385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59E571-EA92-9778-15ED-3A310EEF89BF}"/>
              </a:ext>
            </a:extLst>
          </p:cNvPr>
          <p:cNvSpPr txBox="1"/>
          <p:nvPr/>
        </p:nvSpPr>
        <p:spPr>
          <a:xfrm>
            <a:off x="828675" y="3305175"/>
            <a:ext cx="721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 sáng đối với đời sống của con người </a:t>
            </a:r>
            <a:endParaRPr lang="en-US" sz="5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713733" y="289161"/>
            <a:ext cx="11049642" cy="119181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5 SGK và cho biết tác dụng của ánh sáng đối với đời sống con người.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9FEC2-2C02-C09C-9DCA-4445BDF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2176462"/>
            <a:ext cx="10644636" cy="32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9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4621B1-BDC1-025C-1EB8-29DE733B9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1497351"/>
            <a:ext cx="3371850" cy="3712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1629831"/>
            <a:ext cx="62960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của đèn xe ô tô hoặc đèn điện bên đường giúp con người di chuyển vào ban đêm.</a:t>
            </a:r>
            <a:endParaRPr lang="vi-VN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14924" y="1934631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ánh sáng mặt trời làm pin mặt trời để thắp đèn, đun nước.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A0761-40A6-0093-F9A8-BB8FD87E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62" y="1562101"/>
            <a:ext cx="3314165" cy="3624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2401356"/>
            <a:ext cx="5686426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giúp con người ngắm được phong cảnh.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6000B-6995-2801-58FD-4FA972325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450" y="1866900"/>
            <a:ext cx="3051008" cy="340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7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4772025" y="2401356"/>
            <a:ext cx="7200900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mặt trời giúp con người di chuyển vào ban ngày.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AC93-A161-66CB-9A6D-615D2F925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87" y="1697528"/>
            <a:ext cx="2957513" cy="336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6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</TotalTime>
  <Words>659</Words>
  <Application>Microsoft Office PowerPoint</Application>
  <PresentationFormat>Widescreen</PresentationFormat>
  <Paragraphs>72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微软雅黑</vt:lpstr>
      <vt:lpstr>2005_iannnnnMTV</vt:lpstr>
      <vt:lpstr>Algerian</vt:lpstr>
      <vt:lpstr>Arial</vt:lpstr>
      <vt:lpstr>Calibri</vt:lpstr>
      <vt:lpstr>Cambria</vt:lpstr>
      <vt:lpstr>等线</vt:lpstr>
      <vt:lpstr>等线 Light</vt:lpstr>
      <vt:lpstr>Tahoma</vt:lpstr>
      <vt:lpstr>Times New Roman</vt:lpstr>
      <vt:lpstr>UTM Showcard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53</cp:revision>
  <dcterms:created xsi:type="dcterms:W3CDTF">2023-08-09T14:02:11Z</dcterms:created>
  <dcterms:modified xsi:type="dcterms:W3CDTF">2024-10-31T13:29:38Z</dcterms:modified>
  <cp:category>9Slide.vn</cp:category>
</cp:coreProperties>
</file>