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5"/>
  </p:notesMasterIdLst>
  <p:sldIdLst>
    <p:sldId id="511" r:id="rId2"/>
    <p:sldId id="275" r:id="rId3"/>
    <p:sldId id="293" r:id="rId4"/>
    <p:sldId id="324" r:id="rId5"/>
    <p:sldId id="501" r:id="rId6"/>
    <p:sldId id="497" r:id="rId7"/>
    <p:sldId id="500" r:id="rId8"/>
    <p:sldId id="502" r:id="rId9"/>
    <p:sldId id="503" r:id="rId10"/>
    <p:sldId id="504" r:id="rId11"/>
    <p:sldId id="505" r:id="rId12"/>
    <p:sldId id="506" r:id="rId13"/>
    <p:sldId id="510"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032" autoAdjust="0"/>
  </p:normalViewPr>
  <p:slideViewPr>
    <p:cSldViewPr snapToGrid="0">
      <p:cViewPr varScale="1">
        <p:scale>
          <a:sx n="38" d="100"/>
          <a:sy n="38" d="100"/>
        </p:scale>
        <p:origin x="94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4969F-8F65-48F1-BB6A-4A89DB7029DA}"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4C4A4-FA71-46B1-B652-82DBE7FD6869}" type="slidenum">
              <a:rPr lang="en-US" smtClean="0"/>
              <a:t>‹#›</a:t>
            </a:fld>
            <a:endParaRPr lang="en-US"/>
          </a:p>
        </p:txBody>
      </p:sp>
    </p:spTree>
    <p:extLst>
      <p:ext uri="{BB962C8B-B14F-4D97-AF65-F5344CB8AC3E}">
        <p14:creationId xmlns:p14="http://schemas.microsoft.com/office/powerpoint/2010/main" val="409219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44C4A4-FA71-46B1-B652-82DBE7FD6869}" type="slidenum">
              <a:rPr lang="en-US" smtClean="0"/>
              <a:t>4</a:t>
            </a:fld>
            <a:endParaRPr lang="en-US"/>
          </a:p>
        </p:txBody>
      </p:sp>
    </p:spTree>
    <p:extLst>
      <p:ext uri="{BB962C8B-B14F-4D97-AF65-F5344CB8AC3E}">
        <p14:creationId xmlns:p14="http://schemas.microsoft.com/office/powerpoint/2010/main" val="311041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44C4A4-FA71-46B1-B652-82DBE7FD6869}" type="slidenum">
              <a:rPr lang="en-US" smtClean="0"/>
              <a:t>8</a:t>
            </a:fld>
            <a:endParaRPr lang="en-US"/>
          </a:p>
        </p:txBody>
      </p:sp>
    </p:spTree>
    <p:extLst>
      <p:ext uri="{BB962C8B-B14F-4D97-AF65-F5344CB8AC3E}">
        <p14:creationId xmlns:p14="http://schemas.microsoft.com/office/powerpoint/2010/main" val="159450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1036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8227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3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82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398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281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69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1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395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456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5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42709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501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382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76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098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056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04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54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241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57926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38152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598392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102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66384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302086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2565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49041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336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8374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5928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3876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3371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882449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7"/>
          <a:stretch>
            <a:fillRect/>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86589145-2A0B-BF16-36EB-5F53C4684C4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grpSp>
        <p:nvGrpSpPr>
          <p:cNvPr id="7" name="Group 6">
            <a:extLst>
              <a:ext uri="{FF2B5EF4-FFF2-40B4-BE49-F238E27FC236}">
                <a16:creationId xmlns:a16="http://schemas.microsoft.com/office/drawing/2014/main" id="{266E469F-8852-3926-065A-11F38BE622D4}"/>
              </a:ext>
            </a:extLst>
          </p:cNvPr>
          <p:cNvGrpSpPr/>
          <p:nvPr userDrawn="1"/>
        </p:nvGrpSpPr>
        <p:grpSpPr>
          <a:xfrm>
            <a:off x="-3773121" y="0"/>
            <a:ext cx="4326052" cy="2928084"/>
            <a:chOff x="6278216" y="1917262"/>
            <a:chExt cx="4339742" cy="2928084"/>
          </a:xfrm>
        </p:grpSpPr>
        <p:pic>
          <p:nvPicPr>
            <p:cNvPr id="8" name="Picture 7">
              <a:extLst>
                <a:ext uri="{FF2B5EF4-FFF2-40B4-BE49-F238E27FC236}">
                  <a16:creationId xmlns:a16="http://schemas.microsoft.com/office/drawing/2014/main" id="{2CB815A9-4AA8-4049-06B0-03A360B2771F}"/>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10" name="Freeform: Shape 9">
              <a:extLst>
                <a:ext uri="{FF2B5EF4-FFF2-40B4-BE49-F238E27FC236}">
                  <a16:creationId xmlns:a16="http://schemas.microsoft.com/office/drawing/2014/main" id="{ADD2FA17-21CC-3757-E571-CCF542E09F6D}"/>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9B073C05-C4E8-7066-3DAB-A1E70E02D462}"/>
                </a:ext>
              </a:extLst>
            </p:cNvPr>
            <p:cNvSpPr txBox="1"/>
            <p:nvPr userDrawn="1"/>
          </p:nvSpPr>
          <p:spPr>
            <a:xfrm>
              <a:off x="7055892" y="4133718"/>
              <a:ext cx="3562066" cy="369332"/>
            </a:xfrm>
            <a:prstGeom prst="rect">
              <a:avLst/>
            </a:prstGeom>
            <a:noFill/>
          </p:spPr>
          <p:txBody>
            <a:bodyPr wrap="square" rtlCol="0">
              <a:spAutoFit/>
            </a:bodyPr>
            <a:lstStyle/>
            <a:p>
              <a:r>
                <a:rPr lang="en-US" b="1"/>
                <a:t>GIÁO ÁN ĐƯỢC CHIA SẺ TẠI</a:t>
              </a:r>
            </a:p>
          </p:txBody>
        </p:sp>
        <p:sp>
          <p:nvSpPr>
            <p:cNvPr id="12" name="TextBox 11">
              <a:extLst>
                <a:ext uri="{FF2B5EF4-FFF2-40B4-BE49-F238E27FC236}">
                  <a16:creationId xmlns:a16="http://schemas.microsoft.com/office/drawing/2014/main" id="{F54DB9D0-C903-FB5B-3378-BC95B342C8CF}"/>
                </a:ext>
              </a:extLst>
            </p:cNvPr>
            <p:cNvSpPr txBox="1"/>
            <p:nvPr userDrawn="1"/>
          </p:nvSpPr>
          <p:spPr>
            <a:xfrm>
              <a:off x="6278216" y="4476014"/>
              <a:ext cx="4326340" cy="369332"/>
            </a:xfrm>
            <a:prstGeom prst="rect">
              <a:avLst/>
            </a:prstGeom>
            <a:noFill/>
          </p:spPr>
          <p:txBody>
            <a:bodyPr wrap="square" rtlCol="0">
              <a:spAutoFit/>
            </a:bodyPr>
            <a:lstStyle/>
            <a:p>
              <a:r>
                <a:rPr lang="en-US" b="1">
                  <a:solidFill>
                    <a:srgbClr val="FF0000"/>
                  </a:solidFill>
                </a:rPr>
                <a:t>https://www.hanhtranggiaovien.com</a:t>
              </a:r>
            </a:p>
          </p:txBody>
        </p:sp>
      </p:grpSp>
    </p:spTree>
    <p:extLst>
      <p:ext uri="{BB962C8B-B14F-4D97-AF65-F5344CB8AC3E}">
        <p14:creationId xmlns:p14="http://schemas.microsoft.com/office/powerpoint/2010/main" val="509756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73" r:id="rId29"/>
    <p:sldLayoutId id="2147483674" r:id="rId30"/>
    <p:sldLayoutId id="2147483675" r:id="rId31"/>
    <p:sldLayoutId id="2147483676" r:id="rId32"/>
    <p:sldLayoutId id="2147483677" r:id="rId33"/>
    <p:sldLayoutId id="2147483678" r:id="rId34"/>
    <p:sldLayoutId id="2147483679"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7.png"/><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7.png"/><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1230335" y="133350"/>
            <a:ext cx="98265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b="1" dirty="0" smtClean="0">
                <a:solidFill>
                  <a:prstClr val="black"/>
                </a:solidFill>
                <a:latin typeface="Times New Roman" pitchFamily="18" charset="0"/>
                <a:cs typeface="Times New Roman" pitchFamily="18" charset="0"/>
              </a:rPr>
              <a:t>UBND HUYỆN AN LÃO</a:t>
            </a:r>
          </a:p>
          <a:p>
            <a:pPr algn="ctr">
              <a:defRPr/>
            </a:pPr>
            <a:r>
              <a:rPr lang="en-US" sz="2800" b="1" dirty="0" smtClean="0">
                <a:solidFill>
                  <a:prstClr val="black"/>
                </a:solidFill>
                <a:latin typeface="Times New Roman" pitchFamily="18" charset="0"/>
                <a:cs typeface="Times New Roman" pitchFamily="18" charset="0"/>
              </a:rPr>
              <a:t>TRƯỜNG TIỂU HỌC QUANG TRUNG</a:t>
            </a:r>
          </a:p>
          <a:p>
            <a:pPr algn="ctr">
              <a:defRPr/>
            </a:pPr>
            <a:endParaRPr lang="en-US" sz="2800" b="1" dirty="0" smtClean="0">
              <a:solidFill>
                <a:prstClr val="black"/>
              </a:solidFill>
              <a:latin typeface="Times New Roman" pitchFamily="18" charset="0"/>
              <a:cs typeface="Times New Roman" pitchFamily="18" charset="0"/>
            </a:endParaRPr>
          </a:p>
        </p:txBody>
      </p:sp>
      <p:sp>
        <p:nvSpPr>
          <p:cNvPr id="16" name="Rectangle 15"/>
          <p:cNvSpPr/>
          <p:nvPr/>
        </p:nvSpPr>
        <p:spPr>
          <a:xfrm>
            <a:off x="6320169" y="5764893"/>
            <a:ext cx="4499951" cy="584775"/>
          </a:xfrm>
          <a:prstGeom prst="rect">
            <a:avLst/>
          </a:prstGeom>
        </p:spPr>
        <p:txBody>
          <a:bodyPr wrap="none">
            <a:spAutoFit/>
          </a:bodyPr>
          <a:lstStyle/>
          <a:p>
            <a:pPr algn="ctr">
              <a:spcBef>
                <a:spcPct val="50000"/>
              </a:spcBef>
              <a:defRPr/>
            </a:pPr>
            <a:r>
              <a:rPr lang="en-US" sz="3200" b="1" i="1" dirty="0" err="1">
                <a:solidFill>
                  <a:srgbClr val="3333CC"/>
                </a:solidFill>
                <a:latin typeface="Times New Roman" pitchFamily="18" charset="0"/>
              </a:rPr>
              <a:t>Giáo</a:t>
            </a:r>
            <a:r>
              <a:rPr lang="en-US" sz="3200" b="1" i="1" dirty="0">
                <a:solidFill>
                  <a:srgbClr val="3333CC"/>
                </a:solidFill>
                <a:latin typeface="Times New Roman" pitchFamily="18" charset="0"/>
              </a:rPr>
              <a:t> </a:t>
            </a:r>
            <a:r>
              <a:rPr lang="en-US" sz="3200" b="1" i="1" dirty="0" err="1">
                <a:solidFill>
                  <a:srgbClr val="3333CC"/>
                </a:solidFill>
                <a:latin typeface="Times New Roman" pitchFamily="18" charset="0"/>
              </a:rPr>
              <a:t>viên</a:t>
            </a:r>
            <a:r>
              <a:rPr lang="en-US" sz="3200" b="1" i="1" dirty="0">
                <a:solidFill>
                  <a:srgbClr val="3333CC"/>
                </a:solidFill>
                <a:latin typeface="Times New Roman" pitchFamily="18" charset="0"/>
              </a:rPr>
              <a:t>: </a:t>
            </a:r>
            <a:r>
              <a:rPr lang="en-GB" sz="3200" b="1" i="1" dirty="0" err="1">
                <a:solidFill>
                  <a:srgbClr val="3333CC"/>
                </a:solidFill>
                <a:latin typeface="Times New Roman" pitchFamily="18" charset="0"/>
              </a:rPr>
              <a:t>Lê</a:t>
            </a:r>
            <a:r>
              <a:rPr lang="en-GB" sz="3200" b="1" i="1" dirty="0">
                <a:solidFill>
                  <a:srgbClr val="3333CC"/>
                </a:solidFill>
                <a:latin typeface="Times New Roman" pitchFamily="18" charset="0"/>
              </a:rPr>
              <a:t> </a:t>
            </a:r>
            <a:r>
              <a:rPr lang="en-GB" sz="3200" b="1" i="1" dirty="0" err="1">
                <a:solidFill>
                  <a:srgbClr val="3333CC"/>
                </a:solidFill>
                <a:latin typeface="Times New Roman" pitchFamily="18" charset="0"/>
              </a:rPr>
              <a:t>Thị</a:t>
            </a:r>
            <a:r>
              <a:rPr lang="en-GB" sz="3200" b="1" i="1" dirty="0">
                <a:solidFill>
                  <a:srgbClr val="3333CC"/>
                </a:solidFill>
                <a:latin typeface="Times New Roman" pitchFamily="18" charset="0"/>
              </a:rPr>
              <a:t> </a:t>
            </a:r>
            <a:r>
              <a:rPr lang="en-GB" sz="3200" b="1" i="1" dirty="0" err="1">
                <a:solidFill>
                  <a:srgbClr val="3333CC"/>
                </a:solidFill>
                <a:latin typeface="Times New Roman" pitchFamily="18" charset="0"/>
              </a:rPr>
              <a:t>Hường</a:t>
            </a:r>
            <a:endParaRPr lang="en-US" sz="3200" b="1" i="1" dirty="0">
              <a:solidFill>
                <a:srgbClr val="3333CC"/>
              </a:solidFill>
              <a:latin typeface="Times New Roman" pitchFamily="18" charset="0"/>
            </a:endParaRPr>
          </a:p>
        </p:txBody>
      </p:sp>
      <p:pic>
        <p:nvPicPr>
          <p:cNvPr id="17" name="Picture 2" descr="Danh mục 5 bộ sách giáo khoa lớp 1 mới | Bộ sách lớp 1 mới"/>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2262" y="-76959"/>
            <a:ext cx="2317778" cy="23177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304C71A-5F09-4903-9544-782DC07551C9}"/>
              </a:ext>
            </a:extLst>
          </p:cNvPr>
          <p:cNvPicPr>
            <a:picLocks noChangeAspect="1"/>
          </p:cNvPicPr>
          <p:nvPr/>
        </p:nvPicPr>
        <p:blipFill>
          <a:blip r:embed="rId4"/>
          <a:stretch>
            <a:fillRect/>
          </a:stretch>
        </p:blipFill>
        <p:spPr>
          <a:xfrm>
            <a:off x="2592142" y="2577775"/>
            <a:ext cx="7456054" cy="2127688"/>
          </a:xfrm>
          <a:prstGeom prst="rect">
            <a:avLst/>
          </a:prstGeom>
        </p:spPr>
      </p:pic>
      <p:pic>
        <p:nvPicPr>
          <p:cNvPr id="8" name="Picture 7">
            <a:extLst>
              <a:ext uri="{FF2B5EF4-FFF2-40B4-BE49-F238E27FC236}">
                <a16:creationId xmlns:a16="http://schemas.microsoft.com/office/drawing/2014/main" id="{8F6BC1D8-CE86-45D4-B0CC-1C73E799657D}"/>
              </a:ext>
            </a:extLst>
          </p:cNvPr>
          <p:cNvPicPr>
            <a:picLocks noChangeAspect="1"/>
          </p:cNvPicPr>
          <p:nvPr/>
        </p:nvPicPr>
        <p:blipFill>
          <a:blip r:embed="rId5"/>
          <a:stretch>
            <a:fillRect/>
          </a:stretch>
        </p:blipFill>
        <p:spPr>
          <a:xfrm>
            <a:off x="4448789" y="1598601"/>
            <a:ext cx="3389670" cy="774259"/>
          </a:xfrm>
          <a:prstGeom prst="rect">
            <a:avLst/>
          </a:prstGeom>
        </p:spPr>
      </p:pic>
    </p:spTree>
    <p:custDataLst>
      <p:tags r:id="rId1"/>
    </p:custDataLst>
    <p:extLst>
      <p:ext uri="{BB962C8B-B14F-4D97-AF65-F5344CB8AC3E}">
        <p14:creationId xmlns:p14="http://schemas.microsoft.com/office/powerpoint/2010/main" val="2039749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733933" y="1976718"/>
            <a:ext cx="3829557" cy="4881282"/>
          </a:xfrm>
          <a:prstGeom prst="rect">
            <a:avLst/>
          </a:prstGeom>
        </p:spPr>
      </p:pic>
      <p:pic>
        <p:nvPicPr>
          <p:cNvPr id="29" name="图片 37">
            <a:extLst>
              <a:ext uri="{FF2B5EF4-FFF2-40B4-BE49-F238E27FC236}">
                <a16:creationId xmlns:a16="http://schemas.microsoft.com/office/drawing/2014/main" id="{C4C16444-6FD3-75FF-168E-F58C2EFE81D1}"/>
              </a:ext>
            </a:extLst>
          </p:cNvPr>
          <p:cNvPicPr>
            <a:picLocks noChangeAspect="1"/>
          </p:cNvPicPr>
          <p:nvPr/>
        </p:nvPicPr>
        <p:blipFill>
          <a:blip r:embed="rId7"/>
          <a:stretch>
            <a:fillRect/>
          </a:stretch>
        </p:blipFill>
        <p:spPr>
          <a:xfrm>
            <a:off x="9566368" y="3054581"/>
            <a:ext cx="551250" cy="2621250"/>
          </a:xfrm>
          <a:prstGeom prst="rect">
            <a:avLst/>
          </a:prstGeom>
        </p:spPr>
      </p:pic>
      <p:grpSp>
        <p:nvGrpSpPr>
          <p:cNvPr id="30" name="Group 29">
            <a:extLst>
              <a:ext uri="{FF2B5EF4-FFF2-40B4-BE49-F238E27FC236}">
                <a16:creationId xmlns:a16="http://schemas.microsoft.com/office/drawing/2014/main" id="{8BE900B8-AD74-3EFD-89AC-97481E986DB5}"/>
              </a:ext>
            </a:extLst>
          </p:cNvPr>
          <p:cNvGrpSpPr/>
          <p:nvPr/>
        </p:nvGrpSpPr>
        <p:grpSpPr>
          <a:xfrm>
            <a:off x="2841757" y="781234"/>
            <a:ext cx="7121393" cy="4339147"/>
            <a:chOff x="4651376" y="2060575"/>
            <a:chExt cx="2735263" cy="3294064"/>
          </a:xfrm>
        </p:grpSpPr>
        <p:sp>
          <p:nvSpPr>
            <p:cNvPr id="31" name="Freeform 5">
              <a:extLst>
                <a:ext uri="{FF2B5EF4-FFF2-40B4-BE49-F238E27FC236}">
                  <a16:creationId xmlns:a16="http://schemas.microsoft.com/office/drawing/2014/main" id="{80F55A3B-5A2B-CA21-E83B-3F1A33AB80DD}"/>
                </a:ext>
              </a:extLst>
            </p:cNvPr>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2" name="Freeform 6">
              <a:extLst>
                <a:ext uri="{FF2B5EF4-FFF2-40B4-BE49-F238E27FC236}">
                  <a16:creationId xmlns:a16="http://schemas.microsoft.com/office/drawing/2014/main" id="{969025BE-EB5D-EBC6-C8E2-FD25EFE3C5EE}"/>
                </a:ext>
              </a:extLst>
            </p:cNvPr>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3" name="Oval 7">
              <a:extLst>
                <a:ext uri="{FF2B5EF4-FFF2-40B4-BE49-F238E27FC236}">
                  <a16:creationId xmlns:a16="http://schemas.microsoft.com/office/drawing/2014/main" id="{E5C28416-1AE7-0377-C685-3AED5939A068}"/>
                </a:ext>
              </a:extLst>
            </p:cNvPr>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4" name="Oval 8">
              <a:extLst>
                <a:ext uri="{FF2B5EF4-FFF2-40B4-BE49-F238E27FC236}">
                  <a16:creationId xmlns:a16="http://schemas.microsoft.com/office/drawing/2014/main" id="{4715A1A4-AAC5-D232-0F89-2193F0CDE904}"/>
                </a:ext>
              </a:extLst>
            </p:cNvPr>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5" name="Oval 9">
              <a:extLst>
                <a:ext uri="{FF2B5EF4-FFF2-40B4-BE49-F238E27FC236}">
                  <a16:creationId xmlns:a16="http://schemas.microsoft.com/office/drawing/2014/main" id="{087756D8-59B7-4369-E53D-5B8A16E9E922}"/>
                </a:ext>
              </a:extLst>
            </p:cNvPr>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6" name="Oval 10">
              <a:extLst>
                <a:ext uri="{FF2B5EF4-FFF2-40B4-BE49-F238E27FC236}">
                  <a16:creationId xmlns:a16="http://schemas.microsoft.com/office/drawing/2014/main" id="{67E1F763-4641-C74D-D8EA-60D23D1AA43F}"/>
                </a:ext>
              </a:extLst>
            </p:cNvPr>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7" name="Oval 11">
              <a:extLst>
                <a:ext uri="{FF2B5EF4-FFF2-40B4-BE49-F238E27FC236}">
                  <a16:creationId xmlns:a16="http://schemas.microsoft.com/office/drawing/2014/main" id="{13B49909-5B22-64F7-E6E5-6DBB31B71700}"/>
                </a:ext>
              </a:extLst>
            </p:cNvPr>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8" name="Oval 12">
              <a:extLst>
                <a:ext uri="{FF2B5EF4-FFF2-40B4-BE49-F238E27FC236}">
                  <a16:creationId xmlns:a16="http://schemas.microsoft.com/office/drawing/2014/main" id="{BBF72660-BAEE-C50C-7F90-56ADA5079B30}"/>
                </a:ext>
              </a:extLst>
            </p:cNvPr>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39" name="Oval 13">
              <a:extLst>
                <a:ext uri="{FF2B5EF4-FFF2-40B4-BE49-F238E27FC236}">
                  <a16:creationId xmlns:a16="http://schemas.microsoft.com/office/drawing/2014/main" id="{37B64DE4-8240-50BC-5795-6DA9C3212B60}"/>
                </a:ext>
              </a:extLst>
            </p:cNvPr>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0" name="Freeform 14">
              <a:extLst>
                <a:ext uri="{FF2B5EF4-FFF2-40B4-BE49-F238E27FC236}">
                  <a16:creationId xmlns:a16="http://schemas.microsoft.com/office/drawing/2014/main" id="{818AFC76-6BB6-E6FC-C2DC-DF04FD10A068}"/>
                </a:ext>
              </a:extLst>
            </p:cNvPr>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1" name="Freeform 15">
              <a:extLst>
                <a:ext uri="{FF2B5EF4-FFF2-40B4-BE49-F238E27FC236}">
                  <a16:creationId xmlns:a16="http://schemas.microsoft.com/office/drawing/2014/main" id="{94D7B093-DB1C-D27F-CAB8-B009ED4DD6D3}"/>
                </a:ext>
              </a:extLst>
            </p:cNvPr>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2" name="Freeform 16">
              <a:extLst>
                <a:ext uri="{FF2B5EF4-FFF2-40B4-BE49-F238E27FC236}">
                  <a16:creationId xmlns:a16="http://schemas.microsoft.com/office/drawing/2014/main" id="{B29E0982-408A-05EB-B0B7-A6BF3047A1DD}"/>
                </a:ext>
              </a:extLst>
            </p:cNvPr>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3" name="Freeform 17">
              <a:extLst>
                <a:ext uri="{FF2B5EF4-FFF2-40B4-BE49-F238E27FC236}">
                  <a16:creationId xmlns:a16="http://schemas.microsoft.com/office/drawing/2014/main" id="{98C6BB0A-A7D1-71A6-005E-3797CDAD78CF}"/>
                </a:ext>
              </a:extLst>
            </p:cNvPr>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4" name="Freeform 18">
              <a:extLst>
                <a:ext uri="{FF2B5EF4-FFF2-40B4-BE49-F238E27FC236}">
                  <a16:creationId xmlns:a16="http://schemas.microsoft.com/office/drawing/2014/main" id="{121D5E3B-3369-D3CB-665F-B5F13AC1213F}"/>
                </a:ext>
              </a:extLst>
            </p:cNvPr>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5" name="Freeform 19">
              <a:extLst>
                <a:ext uri="{FF2B5EF4-FFF2-40B4-BE49-F238E27FC236}">
                  <a16:creationId xmlns:a16="http://schemas.microsoft.com/office/drawing/2014/main" id="{13C11232-35C4-2D7B-B490-929B6D60AA20}"/>
                </a:ext>
              </a:extLst>
            </p:cNvPr>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6" name="Freeform 20">
              <a:extLst>
                <a:ext uri="{FF2B5EF4-FFF2-40B4-BE49-F238E27FC236}">
                  <a16:creationId xmlns:a16="http://schemas.microsoft.com/office/drawing/2014/main" id="{ECB0D60B-A904-290A-1A01-B84E0C96EDBF}"/>
                </a:ext>
              </a:extLst>
            </p:cNvPr>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sp>
          <p:nvSpPr>
            <p:cNvPr id="47" name="Freeform 21">
              <a:extLst>
                <a:ext uri="{FF2B5EF4-FFF2-40B4-BE49-F238E27FC236}">
                  <a16:creationId xmlns:a16="http://schemas.microsoft.com/office/drawing/2014/main" id="{4CB32511-7958-889B-F9E9-0E2058A3674F}"/>
                </a:ext>
              </a:extLst>
            </p:cNvPr>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等线"/>
                <a:ea typeface="+mn-ea"/>
                <a:cs typeface="+mn-cs"/>
              </a:endParaRPr>
            </a:p>
          </p:txBody>
        </p:sp>
      </p:grpSp>
      <p:sp>
        <p:nvSpPr>
          <p:cNvPr id="48" name="TextBox 47">
            <a:extLst>
              <a:ext uri="{FF2B5EF4-FFF2-40B4-BE49-F238E27FC236}">
                <a16:creationId xmlns:a16="http://schemas.microsoft.com/office/drawing/2014/main" id="{99FF38ED-EC50-1367-A0EF-66B980F4F1B6}"/>
              </a:ext>
            </a:extLst>
          </p:cNvPr>
          <p:cNvSpPr txBox="1"/>
          <p:nvPr/>
        </p:nvSpPr>
        <p:spPr>
          <a:xfrm rot="21279080">
            <a:off x="4208549" y="1808427"/>
            <a:ext cx="4381410" cy="2554545"/>
          </a:xfrm>
          <a:prstGeom prst="rect">
            <a:avLst/>
          </a:prstGeom>
          <a:noFill/>
        </p:spPr>
        <p:txBody>
          <a:bodyPr wrap="square" rtlCol="0">
            <a:spAutoFit/>
          </a:bodyPr>
          <a:lstStyle/>
          <a:p>
            <a:pPr lvl="0" algn="ctr" defTabSz="1218565"/>
            <a:r>
              <a:rPr lang="en-US" sz="4000" dirty="0">
                <a:solidFill>
                  <a:prstClr val="black"/>
                </a:solidFill>
                <a:latin typeface="Calibri" panose="020F0502020204030204" pitchFamily="34" charset="0"/>
                <a:cs typeface="Calibri" panose="020F0502020204030204" pitchFamily="34" charset="0"/>
              </a:rPr>
              <a:t>2. </a:t>
            </a:r>
            <a:r>
              <a:rPr lang="vi-VN" sz="4000" dirty="0">
                <a:solidFill>
                  <a:prstClr val="black"/>
                </a:solidFill>
                <a:latin typeface="Calibri" panose="020F0502020204030204" pitchFamily="34" charset="0"/>
                <a:cs typeface="Calibri" panose="020F0502020204030204" pitchFamily="34" charset="0"/>
              </a:rPr>
              <a:t>Tìm các động từ trong một đoạn văn (a, b hoặc c) ở bài tập 2.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9" name="图片 38">
            <a:extLst>
              <a:ext uri="{FF2B5EF4-FFF2-40B4-BE49-F238E27FC236}">
                <a16:creationId xmlns:a16="http://schemas.microsoft.com/office/drawing/2014/main" id="{FD39047B-A866-D19E-E9FF-22566AEA2566}"/>
              </a:ext>
            </a:extLst>
          </p:cNvPr>
          <p:cNvPicPr>
            <a:picLocks noChangeAspect="1"/>
          </p:cNvPicPr>
          <p:nvPr/>
        </p:nvPicPr>
        <p:blipFill>
          <a:blip r:embed="rId8"/>
          <a:stretch>
            <a:fillRect/>
          </a:stretch>
        </p:blipFill>
        <p:spPr>
          <a:xfrm rot="19747431">
            <a:off x="9665283" y="3088768"/>
            <a:ext cx="618750" cy="2610000"/>
          </a:xfrm>
          <a:prstGeom prst="rect">
            <a:avLst/>
          </a:prstGeom>
        </p:spPr>
      </p:pic>
    </p:spTree>
    <p:custDataLst>
      <p:tags r:id="rId1"/>
    </p:custDataLst>
    <p:extLst>
      <p:ext uri="{BB962C8B-B14F-4D97-AF65-F5344CB8AC3E}">
        <p14:creationId xmlns:p14="http://schemas.microsoft.com/office/powerpoint/2010/main" val="202026333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14:presetBounceEnd="52000">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14:bounceEnd="52000">
                                          <p:cBhvr additive="base">
                                            <p:cTn id="17" dur="75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14:presetBounceEnd="52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52000">
                                          <p:cBhvr additive="base">
                                            <p:cTn id="21" dur="75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750" fill="hold"/>
                                            <p:tgtEl>
                                              <p:spTgt spid="49"/>
                                            </p:tgtEl>
                                            <p:attrNameLst>
                                              <p:attrName>ppt_x</p:attrName>
                                            </p:attrNameLst>
                                          </p:cBhvr>
                                          <p:tavLst>
                                            <p:tav tm="0">
                                              <p:val>
                                                <p:strVal val="#ppt_x"/>
                                              </p:val>
                                            </p:tav>
                                            <p:tav tm="100000">
                                              <p:val>
                                                <p:strVal val="#ppt_x"/>
                                              </p:val>
                                            </p:tav>
                                          </p:tavLst>
                                        </p:anim>
                                        <p:anim calcmode="lin" valueType="num">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ppt_x"/>
                                              </p:val>
                                            </p:tav>
                                            <p:tav tm="100000">
                                              <p:val>
                                                <p:strVal val="#ppt_x"/>
                                              </p:val>
                                            </p:tav>
                                          </p:tavLst>
                                        </p:anim>
                                        <p:anim calcmode="lin" valueType="num">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190499"/>
            <a:ext cx="11993262" cy="640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744CFEA8-4251-88D9-FF32-75BB02152520}"/>
              </a:ext>
            </a:extLst>
          </p:cNvPr>
          <p:cNvSpPr/>
          <p:nvPr/>
        </p:nvSpPr>
        <p:spPr>
          <a:xfrm>
            <a:off x="523875" y="704851"/>
            <a:ext cx="10334625" cy="221932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2800" dirty="0">
                <a:latin typeface="Calibri" panose="020F0502020204030204" pitchFamily="34" charset="0"/>
                <a:cs typeface="Calibri" panose="020F0502020204030204" pitchFamily="34" charset="0"/>
              </a:rPr>
              <a:t>(Trần Nhật Thu)</a:t>
            </a:r>
            <a:endParaRPr lang="en-US" sz="2800" dirty="0">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6A02C64D-C6F2-A11B-C6E1-0216A5AAF550}"/>
              </a:ext>
            </a:extLst>
          </p:cNvPr>
          <p:cNvCxnSpPr/>
          <p:nvPr/>
        </p:nvCxnSpPr>
        <p:spPr>
          <a:xfrm>
            <a:off x="1819275" y="1143000"/>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D1AA02F-3BDB-A6B5-23CD-4D6C3E69F4F1}"/>
              </a:ext>
            </a:extLst>
          </p:cNvPr>
          <p:cNvCxnSpPr/>
          <p:nvPr/>
        </p:nvCxnSpPr>
        <p:spPr>
          <a:xfrm>
            <a:off x="3276600" y="1133475"/>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9A9E4C-F22C-B853-6DB7-3293D9BD7EB5}"/>
              </a:ext>
            </a:extLst>
          </p:cNvPr>
          <p:cNvCxnSpPr/>
          <p:nvPr/>
        </p:nvCxnSpPr>
        <p:spPr>
          <a:xfrm>
            <a:off x="8401050" y="1171575"/>
            <a:ext cx="733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50F3CE-6D25-C0AF-E99F-6AD95D3E5CF6}"/>
              </a:ext>
            </a:extLst>
          </p:cNvPr>
          <p:cNvCxnSpPr>
            <a:cxnSpLocks/>
          </p:cNvCxnSpPr>
          <p:nvPr/>
        </p:nvCxnSpPr>
        <p:spPr>
          <a:xfrm>
            <a:off x="4819650" y="156210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9F1DFC-98A7-91C0-984F-B2C65E1F35B6}"/>
              </a:ext>
            </a:extLst>
          </p:cNvPr>
          <p:cNvCxnSpPr>
            <a:cxnSpLocks/>
          </p:cNvCxnSpPr>
          <p:nvPr/>
        </p:nvCxnSpPr>
        <p:spPr>
          <a:xfrm>
            <a:off x="8439150" y="156210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E5F4B4-9B3E-A861-9A8D-8EABE9C65AD7}"/>
              </a:ext>
            </a:extLst>
          </p:cNvPr>
          <p:cNvCxnSpPr>
            <a:cxnSpLocks/>
          </p:cNvCxnSpPr>
          <p:nvPr/>
        </p:nvCxnSpPr>
        <p:spPr>
          <a:xfrm>
            <a:off x="1485900" y="2000250"/>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ADDE81-A7C9-19E6-0408-EC23FE61DAD5}"/>
              </a:ext>
            </a:extLst>
          </p:cNvPr>
          <p:cNvCxnSpPr>
            <a:cxnSpLocks/>
          </p:cNvCxnSpPr>
          <p:nvPr/>
        </p:nvCxnSpPr>
        <p:spPr>
          <a:xfrm>
            <a:off x="7848600" y="2019300"/>
            <a:ext cx="800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0B941046-FA5D-859F-134D-68FE2C5EDF1F}"/>
              </a:ext>
            </a:extLst>
          </p:cNvPr>
          <p:cNvSpPr/>
          <p:nvPr/>
        </p:nvSpPr>
        <p:spPr>
          <a:xfrm>
            <a:off x="657225" y="3209924"/>
            <a:ext cx="10334625" cy="317182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800" dirty="0">
                <a:latin typeface="Calibri" panose="020F0502020204030204" pitchFamily="34" charset="0"/>
                <a:cs typeface="Calibri" panose="020F0502020204030204" pitchFamily="34" charset="0"/>
              </a:rPr>
              <a:t>(Theo Thi Sảnh)</a:t>
            </a:r>
            <a:endParaRPr lang="en-US" sz="2800" dirty="0">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9E6250E4-DC81-4A31-2537-9CEB83651081}"/>
              </a:ext>
            </a:extLst>
          </p:cNvPr>
          <p:cNvCxnSpPr>
            <a:cxnSpLocks/>
          </p:cNvCxnSpPr>
          <p:nvPr/>
        </p:nvCxnSpPr>
        <p:spPr>
          <a:xfrm>
            <a:off x="3543300" y="3733800"/>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1F8678-5284-ED47-FF42-8A4875C528F0}"/>
              </a:ext>
            </a:extLst>
          </p:cNvPr>
          <p:cNvCxnSpPr>
            <a:cxnSpLocks/>
          </p:cNvCxnSpPr>
          <p:nvPr/>
        </p:nvCxnSpPr>
        <p:spPr>
          <a:xfrm>
            <a:off x="3486150" y="4124325"/>
            <a:ext cx="352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5AD92AB-5389-9E56-4D3F-8391CC1BEA2C}"/>
              </a:ext>
            </a:extLst>
          </p:cNvPr>
          <p:cNvCxnSpPr>
            <a:cxnSpLocks/>
          </p:cNvCxnSpPr>
          <p:nvPr/>
        </p:nvCxnSpPr>
        <p:spPr>
          <a:xfrm>
            <a:off x="4295775" y="4552950"/>
            <a:ext cx="790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4B53C0-4C9A-15FD-0434-B15BB7E2F16E}"/>
              </a:ext>
            </a:extLst>
          </p:cNvPr>
          <p:cNvCxnSpPr>
            <a:cxnSpLocks/>
          </p:cNvCxnSpPr>
          <p:nvPr/>
        </p:nvCxnSpPr>
        <p:spPr>
          <a:xfrm>
            <a:off x="6343650" y="4962525"/>
            <a:ext cx="628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4E88D7-BA4D-EA03-550E-125FC9A3EAC3}"/>
              </a:ext>
            </a:extLst>
          </p:cNvPr>
          <p:cNvCxnSpPr>
            <a:cxnSpLocks/>
          </p:cNvCxnSpPr>
          <p:nvPr/>
        </p:nvCxnSpPr>
        <p:spPr>
          <a:xfrm>
            <a:off x="7562850" y="4972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08985B-CE6F-3DF7-7529-CD7E8BFB45D8}"/>
              </a:ext>
            </a:extLst>
          </p:cNvPr>
          <p:cNvCxnSpPr>
            <a:cxnSpLocks/>
          </p:cNvCxnSpPr>
          <p:nvPr/>
        </p:nvCxnSpPr>
        <p:spPr>
          <a:xfrm>
            <a:off x="10106025" y="4981575"/>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FFFB717-A2CD-2D64-1AA5-4EA780057CA5}"/>
              </a:ext>
            </a:extLst>
          </p:cNvPr>
          <p:cNvCxnSpPr>
            <a:cxnSpLocks/>
          </p:cNvCxnSpPr>
          <p:nvPr/>
        </p:nvCxnSpPr>
        <p:spPr>
          <a:xfrm>
            <a:off x="2524125" y="5400675"/>
            <a:ext cx="428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1A37A1-1EED-CAE6-7AD9-3076A707DE85}"/>
              </a:ext>
            </a:extLst>
          </p:cNvPr>
          <p:cNvCxnSpPr>
            <a:cxnSpLocks/>
          </p:cNvCxnSpPr>
          <p:nvPr/>
        </p:nvCxnSpPr>
        <p:spPr>
          <a:xfrm>
            <a:off x="5667375" y="5838825"/>
            <a:ext cx="6381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48646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190499"/>
            <a:ext cx="11993262" cy="64008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62F8DDB6-644F-12A4-8187-D450DA62B59A}"/>
              </a:ext>
            </a:extLst>
          </p:cNvPr>
          <p:cNvSpPr/>
          <p:nvPr/>
        </p:nvSpPr>
        <p:spPr>
          <a:xfrm>
            <a:off x="828675" y="1209676"/>
            <a:ext cx="10334625" cy="38766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Trần Đức Tiến)</a:t>
            </a:r>
          </a:p>
        </p:txBody>
      </p:sp>
      <p:cxnSp>
        <p:nvCxnSpPr>
          <p:cNvPr id="7" name="Straight Connector 6">
            <a:extLst>
              <a:ext uri="{FF2B5EF4-FFF2-40B4-BE49-F238E27FC236}">
                <a16:creationId xmlns:a16="http://schemas.microsoft.com/office/drawing/2014/main" id="{92F8E0B6-F733-8A9C-1B44-5D8B485A9EB5}"/>
              </a:ext>
            </a:extLst>
          </p:cNvPr>
          <p:cNvCxnSpPr>
            <a:cxnSpLocks/>
          </p:cNvCxnSpPr>
          <p:nvPr/>
        </p:nvCxnSpPr>
        <p:spPr>
          <a:xfrm>
            <a:off x="4314825" y="1619250"/>
            <a:ext cx="600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F225D71-87A7-B87B-3971-7322A2181FA8}"/>
              </a:ext>
            </a:extLst>
          </p:cNvPr>
          <p:cNvCxnSpPr>
            <a:cxnSpLocks/>
          </p:cNvCxnSpPr>
          <p:nvPr/>
        </p:nvCxnSpPr>
        <p:spPr>
          <a:xfrm>
            <a:off x="8448675" y="1609725"/>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8F9454-392B-7E07-EA13-A734B433DA17}"/>
              </a:ext>
            </a:extLst>
          </p:cNvPr>
          <p:cNvCxnSpPr>
            <a:cxnSpLocks/>
          </p:cNvCxnSpPr>
          <p:nvPr/>
        </p:nvCxnSpPr>
        <p:spPr>
          <a:xfrm>
            <a:off x="9382125" y="1628775"/>
            <a:ext cx="609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3B62F7-ED76-D1D7-A987-48FCE1306AC2}"/>
              </a:ext>
            </a:extLst>
          </p:cNvPr>
          <p:cNvCxnSpPr>
            <a:cxnSpLocks/>
          </p:cNvCxnSpPr>
          <p:nvPr/>
        </p:nvCxnSpPr>
        <p:spPr>
          <a:xfrm>
            <a:off x="5781675" y="2886075"/>
            <a:ext cx="5238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8110BA-9E2B-5530-8EDE-BFF6FB3A27CC}"/>
              </a:ext>
            </a:extLst>
          </p:cNvPr>
          <p:cNvCxnSpPr>
            <a:cxnSpLocks/>
          </p:cNvCxnSpPr>
          <p:nvPr/>
        </p:nvCxnSpPr>
        <p:spPr>
          <a:xfrm>
            <a:off x="8039100" y="2905125"/>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1957B4-6B85-F66E-7914-2857C8C972F4}"/>
              </a:ext>
            </a:extLst>
          </p:cNvPr>
          <p:cNvCxnSpPr>
            <a:cxnSpLocks/>
          </p:cNvCxnSpPr>
          <p:nvPr/>
        </p:nvCxnSpPr>
        <p:spPr>
          <a:xfrm>
            <a:off x="4581525" y="3343275"/>
            <a:ext cx="76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54896A5-081B-F0D4-1671-9E9DD1EE6A71}"/>
              </a:ext>
            </a:extLst>
          </p:cNvPr>
          <p:cNvCxnSpPr>
            <a:cxnSpLocks/>
          </p:cNvCxnSpPr>
          <p:nvPr/>
        </p:nvCxnSpPr>
        <p:spPr>
          <a:xfrm>
            <a:off x="1143000" y="4638675"/>
            <a:ext cx="914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96748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9525" y="368492"/>
            <a:ext cx="12182475" cy="5796915"/>
          </a:xfrm>
          <a:prstGeom prst="rect">
            <a:avLst/>
          </a:prstGeom>
        </p:spPr>
      </p:pic>
      <p:pic>
        <p:nvPicPr>
          <p:cNvPr id="5" name="图片 4" descr="34"/>
          <p:cNvPicPr>
            <a:picLocks noChangeAspect="1"/>
          </p:cNvPicPr>
          <p:nvPr/>
        </p:nvPicPr>
        <p:blipFill>
          <a:blip r:embed="rId5"/>
          <a:stretch>
            <a:fillRect/>
          </a:stretch>
        </p:blipFill>
        <p:spPr>
          <a:xfrm>
            <a:off x="0" y="3188002"/>
            <a:ext cx="12182475" cy="3664585"/>
          </a:xfrm>
          <a:prstGeom prst="rect">
            <a:avLst/>
          </a:prstGeom>
        </p:spPr>
      </p:pic>
      <p:pic>
        <p:nvPicPr>
          <p:cNvPr id="6" name="图片 5" descr="33"/>
          <p:cNvPicPr>
            <a:picLocks noChangeAspect="1"/>
          </p:cNvPicPr>
          <p:nvPr/>
        </p:nvPicPr>
        <p:blipFill>
          <a:blip r:embed="rId6"/>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7"/>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8">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8">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8">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8">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sp>
        <p:nvSpPr>
          <p:cNvPr id="15" name="Rectangle: Rounded Corners 6">
            <a:extLst>
              <a:ext uri="{FF2B5EF4-FFF2-40B4-BE49-F238E27FC236}">
                <a16:creationId xmlns:a16="http://schemas.microsoft.com/office/drawing/2014/main" id="{3603320E-2F8F-44C6-8DF6-C491FE916098}"/>
              </a:ext>
            </a:extLst>
          </p:cNvPr>
          <p:cNvSpPr/>
          <p:nvPr/>
        </p:nvSpPr>
        <p:spPr>
          <a:xfrm>
            <a:off x="2031886" y="401329"/>
            <a:ext cx="8461212" cy="4117764"/>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C95142E-C187-64F9-ABE5-2980B59F957E}"/>
              </a:ext>
            </a:extLst>
          </p:cNvPr>
          <p:cNvPicPr>
            <a:picLocks noChangeAspect="1"/>
          </p:cNvPicPr>
          <p:nvPr/>
        </p:nvPicPr>
        <p:blipFill>
          <a:blip r:embed="rId9"/>
          <a:stretch>
            <a:fillRect/>
          </a:stretch>
        </p:blipFill>
        <p:spPr>
          <a:xfrm>
            <a:off x="2242974" y="825481"/>
            <a:ext cx="8163252" cy="3359187"/>
          </a:xfrm>
          <a:prstGeom prst="rect">
            <a:avLst/>
          </a:prstGeom>
        </p:spPr>
      </p:pic>
    </p:spTree>
    <p:custDataLst>
      <p:tags r:id="rId1"/>
    </p:custDataLst>
    <p:extLst>
      <p:ext uri="{BB962C8B-B14F-4D97-AF65-F5344CB8AC3E}">
        <p14:creationId xmlns:p14="http://schemas.microsoft.com/office/powerpoint/2010/main" val="127349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5"/>
          <a:stretch>
            <a:fillRect/>
          </a:stretch>
        </p:blipFill>
        <p:spPr>
          <a:xfrm>
            <a:off x="0" y="0"/>
            <a:ext cx="12182475" cy="5796915"/>
          </a:xfrm>
          <a:prstGeom prst="rect">
            <a:avLst/>
          </a:prstGeom>
        </p:spPr>
      </p:pic>
      <p:pic>
        <p:nvPicPr>
          <p:cNvPr id="5" name="图片 4" descr="34"/>
          <p:cNvPicPr>
            <a:picLocks noChangeAspect="1"/>
          </p:cNvPicPr>
          <p:nvPr/>
        </p:nvPicPr>
        <p:blipFill>
          <a:blip r:embed="rId6"/>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7">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7">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8"/>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7">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7">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9"/>
          <a:stretch>
            <a:fillRect/>
          </a:stretch>
        </p:blipFill>
        <p:spPr>
          <a:xfrm>
            <a:off x="5135772" y="327868"/>
            <a:ext cx="1353429" cy="1322947"/>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10"/>
          <a:srcRect l="8432" r="7434" b="24976"/>
          <a:stretch/>
        </p:blipFill>
        <p:spPr>
          <a:xfrm>
            <a:off x="1755227" y="1061085"/>
            <a:ext cx="8776139" cy="2511053"/>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6" name="Picture 5">
            <a:extLst>
              <a:ext uri="{FF2B5EF4-FFF2-40B4-BE49-F238E27FC236}">
                <a16:creationId xmlns:a16="http://schemas.microsoft.com/office/drawing/2014/main" id="{06ADA472-8CEC-AF3A-34A5-78FB21E9E1D8}"/>
              </a:ext>
            </a:extLst>
          </p:cNvPr>
          <p:cNvPicPr>
            <a:picLocks noChangeAspect="1"/>
          </p:cNvPicPr>
          <p:nvPr/>
        </p:nvPicPr>
        <p:blipFill>
          <a:blip r:embed="rId8"/>
          <a:stretch>
            <a:fillRect/>
          </a:stretch>
        </p:blipFill>
        <p:spPr>
          <a:xfrm>
            <a:off x="5114341" y="261901"/>
            <a:ext cx="1377815" cy="1322947"/>
          </a:xfrm>
          <a:prstGeom prst="rect">
            <a:avLst/>
          </a:prstGeom>
        </p:spPr>
      </p:pic>
      <p:sp>
        <p:nvSpPr>
          <p:cNvPr id="2" name="TextBox 1">
            <a:extLst>
              <a:ext uri="{FF2B5EF4-FFF2-40B4-BE49-F238E27FC236}">
                <a16:creationId xmlns:a16="http://schemas.microsoft.com/office/drawing/2014/main" id="{5DB83BB2-5539-8F7F-E020-BFAA836C3657}"/>
              </a:ext>
            </a:extLst>
          </p:cNvPr>
          <p:cNvSpPr txBox="1"/>
          <p:nvPr/>
        </p:nvSpPr>
        <p:spPr>
          <a:xfrm>
            <a:off x="2628900" y="1514475"/>
            <a:ext cx="6229350" cy="1446550"/>
          </a:xfrm>
          <a:prstGeom prst="rect">
            <a:avLst/>
          </a:prstGeom>
          <a:noFill/>
        </p:spPr>
        <p:txBody>
          <a:bodyPr wrap="square" rtlCol="0">
            <a:spAutoFit/>
          </a:bodyPr>
          <a:lstStyle/>
          <a:p>
            <a:pPr algn="ctr"/>
            <a:r>
              <a:rPr lang="en-US" sz="8800" b="1" dirty="0">
                <a:solidFill>
                  <a:srgbClr val="FF0000"/>
                </a:solidFill>
                <a:latin typeface="Cambria" panose="02040503050406030204" pitchFamily="18" charset="0"/>
                <a:ea typeface="Cambria" panose="02040503050406030204" pitchFamily="18" charset="0"/>
              </a:rPr>
              <a:t>LUYỆN TẬP</a:t>
            </a:r>
          </a:p>
        </p:txBody>
      </p:sp>
    </p:spTree>
    <p:custDataLst>
      <p:tags r:id="rId1"/>
    </p:custDataLst>
    <p:extLst>
      <p:ext uri="{BB962C8B-B14F-4D97-AF65-F5344CB8AC3E}">
        <p14:creationId xmlns:p14="http://schemas.microsoft.com/office/powerpoint/2010/main" val="22861872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sp>
        <p:nvSpPr>
          <p:cNvPr id="14" name="TextBox 13">
            <a:extLst>
              <a:ext uri="{FF2B5EF4-FFF2-40B4-BE49-F238E27FC236}">
                <a16:creationId xmlns:a16="http://schemas.microsoft.com/office/drawing/2014/main" id="{75FE2F5D-D2FC-772D-4644-1BCAC509395E}"/>
              </a:ext>
            </a:extLst>
          </p:cNvPr>
          <p:cNvSpPr txBox="1"/>
          <p:nvPr/>
        </p:nvSpPr>
        <p:spPr>
          <a:xfrm>
            <a:off x="1080700" y="595623"/>
            <a:ext cx="10556310" cy="1077218"/>
          </a:xfrm>
          <a:prstGeom prst="rect">
            <a:avLst/>
          </a:prstGeom>
          <a:noFill/>
        </p:spPr>
        <p:txBody>
          <a:bodyPr wrap="square">
            <a:spAutoFit/>
          </a:bodyPr>
          <a:lstStyle/>
          <a:p>
            <a:pPr lvl="0" algn="ctr">
              <a:defRPr/>
            </a:pPr>
            <a:r>
              <a:rPr lang="en-US" sz="3200" b="1" dirty="0">
                <a:solidFill>
                  <a:srgbClr val="224E4A"/>
                </a:solidFill>
                <a:latin typeface="Calibri" panose="020F0502020204030204" pitchFamily="34" charset="0"/>
                <a:cs typeface="Calibri" panose="020F0502020204030204" pitchFamily="34" charset="0"/>
              </a:rPr>
              <a:t>1. </a:t>
            </a:r>
            <a:r>
              <a:rPr lang="vi-VN" sz="3200" b="1" dirty="0">
                <a:solidFill>
                  <a:srgbClr val="224E4A"/>
                </a:solidFill>
                <a:latin typeface="Calibri" panose="020F0502020204030204" pitchFamily="34" charset="0"/>
                <a:cs typeface="Calibri" panose="020F0502020204030204" pitchFamily="34" charset="0"/>
              </a:rPr>
              <a:t>Dựa vào từng gợi ý dưới đây, nói tên bài thơ và tên tác giả. Đọc một đoạn thơ hoặc một bài thơ em thuộc. </a:t>
            </a:r>
            <a:endParaRPr kumimoji="0" lang="vi-VN" sz="3200" b="1" i="0" u="none" strike="noStrike" kern="1200" cap="none" spc="0" normalizeH="0" baseline="0" noProof="0" dirty="0">
              <a:ln>
                <a:noFill/>
              </a:ln>
              <a:solidFill>
                <a:srgbClr val="224E4A"/>
              </a:solidFill>
              <a:effectLst/>
              <a:uLnTx/>
              <a:uFillTx/>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7">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9" name="Picture 8">
            <a:extLst>
              <a:ext uri="{FF2B5EF4-FFF2-40B4-BE49-F238E27FC236}">
                <a16:creationId xmlns:a16="http://schemas.microsoft.com/office/drawing/2014/main" id="{B7991840-9E56-5722-1195-B180DE5BF535}"/>
              </a:ext>
            </a:extLst>
          </p:cNvPr>
          <p:cNvPicPr>
            <a:picLocks noChangeAspect="1"/>
          </p:cNvPicPr>
          <p:nvPr/>
        </p:nvPicPr>
        <p:blipFill>
          <a:blip r:embed="rId8"/>
          <a:stretch>
            <a:fillRect/>
          </a:stretch>
        </p:blipFill>
        <p:spPr>
          <a:xfrm>
            <a:off x="1057275" y="2105025"/>
            <a:ext cx="4897702" cy="2038350"/>
          </a:xfrm>
          <a:prstGeom prst="rect">
            <a:avLst/>
          </a:prstGeom>
        </p:spPr>
      </p:pic>
      <p:pic>
        <p:nvPicPr>
          <p:cNvPr id="11" name="Picture 10">
            <a:extLst>
              <a:ext uri="{FF2B5EF4-FFF2-40B4-BE49-F238E27FC236}">
                <a16:creationId xmlns:a16="http://schemas.microsoft.com/office/drawing/2014/main" id="{C64332F8-D68D-921D-675D-8E6558E29717}"/>
              </a:ext>
            </a:extLst>
          </p:cNvPr>
          <p:cNvPicPr>
            <a:picLocks noChangeAspect="1"/>
          </p:cNvPicPr>
          <p:nvPr/>
        </p:nvPicPr>
        <p:blipFill>
          <a:blip r:embed="rId9"/>
          <a:stretch>
            <a:fillRect/>
          </a:stretch>
        </p:blipFill>
        <p:spPr>
          <a:xfrm>
            <a:off x="6124574" y="2138362"/>
            <a:ext cx="4651551" cy="1995488"/>
          </a:xfrm>
          <a:prstGeom prst="rect">
            <a:avLst/>
          </a:prstGeom>
        </p:spPr>
      </p:pic>
      <p:sp>
        <p:nvSpPr>
          <p:cNvPr id="13" name="Rectangle: Rounded Corners 12">
            <a:extLst>
              <a:ext uri="{FF2B5EF4-FFF2-40B4-BE49-F238E27FC236}">
                <a16:creationId xmlns:a16="http://schemas.microsoft.com/office/drawing/2014/main" id="{7B09C0C8-A916-4780-C2D0-E46481C2FB70}"/>
              </a:ext>
            </a:extLst>
          </p:cNvPr>
          <p:cNvSpPr/>
          <p:nvPr/>
        </p:nvSpPr>
        <p:spPr>
          <a:xfrm>
            <a:off x="1413625" y="4429125"/>
            <a:ext cx="4596650" cy="99583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Arial" panose="020B0604020202020204" pitchFamily="34" charset="0"/>
                <a:cs typeface="Arial" panose="020B0604020202020204" pitchFamily="34" charset="0"/>
              </a:rPr>
              <a:t>Gặt</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chữ</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trên</a:t>
            </a:r>
            <a:r>
              <a:rPr lang="en-US" sz="3200" noProof="0" dirty="0">
                <a:solidFill>
                  <a:srgbClr val="C00000"/>
                </a:solidFill>
                <a:latin typeface="Arial" panose="020B0604020202020204" pitchFamily="34" charset="0"/>
                <a:cs typeface="Arial" panose="020B0604020202020204" pitchFamily="34" charset="0"/>
              </a:rPr>
              <a:t> 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dirty="0" err="1">
                <a:ln>
                  <a:noFill/>
                </a:ln>
                <a:solidFill>
                  <a:srgbClr val="C00000"/>
                </a:solidFill>
                <a:effectLst/>
                <a:uLnTx/>
                <a:uFillTx/>
                <a:latin typeface="Arial" panose="020B0604020202020204" pitchFamily="34" charset="0"/>
                <a:cs typeface="Arial" panose="020B0604020202020204" pitchFamily="34" charset="0"/>
              </a:rPr>
              <a:t>Tác</a:t>
            </a:r>
            <a:r>
              <a:rPr kumimoji="0" lang="en-US" sz="3200" b="0" i="0" u="none" strike="noStrike" kern="1200" cap="none" spc="0" normalizeH="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Arial" panose="020B0604020202020204" pitchFamily="34" charset="0"/>
                <a:cs typeface="Arial" panose="020B0604020202020204" pitchFamily="34" charset="0"/>
              </a:rPr>
              <a:t>giả</a:t>
            </a:r>
            <a:r>
              <a:rPr kumimoji="0" lang="en-US" sz="3200" b="0" i="0" u="none" strike="noStrike" kern="1200" cap="none" spc="0" normalizeH="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Arial" panose="020B0604020202020204" pitchFamily="34" charset="0"/>
                <a:cs typeface="Arial" panose="020B0604020202020204" pitchFamily="34" charset="0"/>
              </a:rPr>
              <a:t>Bích</a:t>
            </a:r>
            <a:r>
              <a:rPr kumimoji="0" lang="en-US" sz="3200" b="0" i="0" u="none" strike="noStrike" kern="1200" cap="none" spc="0" normalizeH="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dirty="0" err="1">
                <a:ln>
                  <a:noFill/>
                </a:ln>
                <a:solidFill>
                  <a:srgbClr val="C00000"/>
                </a:solidFill>
                <a:effectLst/>
                <a:uLnTx/>
                <a:uFillTx/>
                <a:latin typeface="Arial" panose="020B0604020202020204" pitchFamily="34" charset="0"/>
                <a:cs typeface="Arial" panose="020B0604020202020204" pitchFamily="34" charset="0"/>
              </a:rPr>
              <a:t>ngọc</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9D92C522-6BA2-91DD-8690-AAF1D620E7C5}"/>
              </a:ext>
            </a:extLst>
          </p:cNvPr>
          <p:cNvSpPr/>
          <p:nvPr/>
        </p:nvSpPr>
        <p:spPr>
          <a:xfrm>
            <a:off x="6404724" y="4391025"/>
            <a:ext cx="4930025" cy="995839"/>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a:solidFill>
                  <a:srgbClr val="C00000"/>
                </a:solidFill>
                <a:latin typeface="Arial" panose="020B0604020202020204" pitchFamily="34" charset="0"/>
                <a:cs typeface="Arial" panose="020B0604020202020204" pitchFamily="34" charset="0"/>
              </a:rPr>
              <a:t>Bầu</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trời</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trong</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quả</a:t>
            </a:r>
            <a:r>
              <a:rPr lang="en-US" sz="3200" noProof="0" dirty="0">
                <a:solidFill>
                  <a:srgbClr val="C00000"/>
                </a:solidFill>
                <a:latin typeface="Arial" panose="020B0604020202020204" pitchFamily="34" charset="0"/>
                <a:cs typeface="Arial" panose="020B0604020202020204" pitchFamily="34" charset="0"/>
              </a:rPr>
              <a:t> </a:t>
            </a:r>
            <a:r>
              <a:rPr lang="en-US" sz="3200" noProof="0" dirty="0" err="1">
                <a:solidFill>
                  <a:srgbClr val="C00000"/>
                </a:solidFill>
                <a:latin typeface="Arial" panose="020B0604020202020204" pitchFamily="34" charset="0"/>
                <a:cs typeface="Arial" panose="020B0604020202020204" pitchFamily="34" charset="0"/>
              </a:rPr>
              <a:t>trứng</a:t>
            </a:r>
            <a:endParaRPr lang="en-US" sz="3200" noProof="0" dirty="0">
              <a:solidFill>
                <a:srgbClr val="C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(Xuân</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srgbClr val="C00000"/>
                </a:solidFill>
                <a:effectLst/>
                <a:uLnTx/>
                <a:uFillTx/>
                <a:latin typeface="Arial" panose="020B0604020202020204" pitchFamily="34" charset="0"/>
                <a:cs typeface="Arial" panose="020B0604020202020204" pitchFamily="34" charset="0"/>
              </a:rPr>
              <a:t>Quỳnh</a:t>
            </a:r>
            <a:r>
              <a:rPr kumimoji="0" lang="en-US" sz="3200" b="0"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968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733933" y="1976718"/>
            <a:ext cx="3829557" cy="4881282"/>
          </a:xfrm>
          <a:prstGeom prst="rect">
            <a:avLst/>
          </a:prstGeom>
        </p:spPr>
      </p:pic>
      <p:pic>
        <p:nvPicPr>
          <p:cNvPr id="29" name="图片 37">
            <a:extLst>
              <a:ext uri="{FF2B5EF4-FFF2-40B4-BE49-F238E27FC236}">
                <a16:creationId xmlns:a16="http://schemas.microsoft.com/office/drawing/2014/main" id="{C4C16444-6FD3-75FF-168E-F58C2EFE81D1}"/>
              </a:ext>
            </a:extLst>
          </p:cNvPr>
          <p:cNvPicPr>
            <a:picLocks noChangeAspect="1"/>
          </p:cNvPicPr>
          <p:nvPr/>
        </p:nvPicPr>
        <p:blipFill>
          <a:blip r:embed="rId7"/>
          <a:stretch>
            <a:fillRect/>
          </a:stretch>
        </p:blipFill>
        <p:spPr>
          <a:xfrm>
            <a:off x="7623268" y="2711681"/>
            <a:ext cx="551250" cy="2621250"/>
          </a:xfrm>
          <a:prstGeom prst="rect">
            <a:avLst/>
          </a:prstGeom>
        </p:spPr>
      </p:pic>
      <p:grpSp>
        <p:nvGrpSpPr>
          <p:cNvPr id="30" name="Group 29">
            <a:extLst>
              <a:ext uri="{FF2B5EF4-FFF2-40B4-BE49-F238E27FC236}">
                <a16:creationId xmlns:a16="http://schemas.microsoft.com/office/drawing/2014/main" id="{8BE900B8-AD74-3EFD-89AC-97481E986DB5}"/>
              </a:ext>
            </a:extLst>
          </p:cNvPr>
          <p:cNvGrpSpPr/>
          <p:nvPr/>
        </p:nvGrpSpPr>
        <p:grpSpPr>
          <a:xfrm>
            <a:off x="2841757" y="781234"/>
            <a:ext cx="5254493" cy="4339147"/>
            <a:chOff x="4651376" y="2060575"/>
            <a:chExt cx="2735263" cy="3294064"/>
          </a:xfrm>
        </p:grpSpPr>
        <p:sp>
          <p:nvSpPr>
            <p:cNvPr id="31" name="Freeform 5">
              <a:extLst>
                <a:ext uri="{FF2B5EF4-FFF2-40B4-BE49-F238E27FC236}">
                  <a16:creationId xmlns:a16="http://schemas.microsoft.com/office/drawing/2014/main" id="{80F55A3B-5A2B-CA21-E83B-3F1A33AB80DD}"/>
                </a:ext>
              </a:extLst>
            </p:cNvPr>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2" name="Freeform 6">
              <a:extLst>
                <a:ext uri="{FF2B5EF4-FFF2-40B4-BE49-F238E27FC236}">
                  <a16:creationId xmlns:a16="http://schemas.microsoft.com/office/drawing/2014/main" id="{969025BE-EB5D-EBC6-C8E2-FD25EFE3C5EE}"/>
                </a:ext>
              </a:extLst>
            </p:cNvPr>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3" name="Oval 7">
              <a:extLst>
                <a:ext uri="{FF2B5EF4-FFF2-40B4-BE49-F238E27FC236}">
                  <a16:creationId xmlns:a16="http://schemas.microsoft.com/office/drawing/2014/main" id="{E5C28416-1AE7-0377-C685-3AED5939A068}"/>
                </a:ext>
              </a:extLst>
            </p:cNvPr>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4" name="Oval 8">
              <a:extLst>
                <a:ext uri="{FF2B5EF4-FFF2-40B4-BE49-F238E27FC236}">
                  <a16:creationId xmlns:a16="http://schemas.microsoft.com/office/drawing/2014/main" id="{4715A1A4-AAC5-D232-0F89-2193F0CDE904}"/>
                </a:ext>
              </a:extLst>
            </p:cNvPr>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5" name="Oval 9">
              <a:extLst>
                <a:ext uri="{FF2B5EF4-FFF2-40B4-BE49-F238E27FC236}">
                  <a16:creationId xmlns:a16="http://schemas.microsoft.com/office/drawing/2014/main" id="{087756D8-59B7-4369-E53D-5B8A16E9E922}"/>
                </a:ext>
              </a:extLst>
            </p:cNvPr>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6" name="Oval 10">
              <a:extLst>
                <a:ext uri="{FF2B5EF4-FFF2-40B4-BE49-F238E27FC236}">
                  <a16:creationId xmlns:a16="http://schemas.microsoft.com/office/drawing/2014/main" id="{67E1F763-4641-C74D-D8EA-60D23D1AA43F}"/>
                </a:ext>
              </a:extLst>
            </p:cNvPr>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7" name="Oval 11">
              <a:extLst>
                <a:ext uri="{FF2B5EF4-FFF2-40B4-BE49-F238E27FC236}">
                  <a16:creationId xmlns:a16="http://schemas.microsoft.com/office/drawing/2014/main" id="{13B49909-5B22-64F7-E6E5-6DBB31B71700}"/>
                </a:ext>
              </a:extLst>
            </p:cNvPr>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8" name="Oval 12">
              <a:extLst>
                <a:ext uri="{FF2B5EF4-FFF2-40B4-BE49-F238E27FC236}">
                  <a16:creationId xmlns:a16="http://schemas.microsoft.com/office/drawing/2014/main" id="{BBF72660-BAEE-C50C-7F90-56ADA5079B30}"/>
                </a:ext>
              </a:extLst>
            </p:cNvPr>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39" name="Oval 13">
              <a:extLst>
                <a:ext uri="{FF2B5EF4-FFF2-40B4-BE49-F238E27FC236}">
                  <a16:creationId xmlns:a16="http://schemas.microsoft.com/office/drawing/2014/main" id="{37B64DE4-8240-50BC-5795-6DA9C3212B60}"/>
                </a:ext>
              </a:extLst>
            </p:cNvPr>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0" name="Freeform 14">
              <a:extLst>
                <a:ext uri="{FF2B5EF4-FFF2-40B4-BE49-F238E27FC236}">
                  <a16:creationId xmlns:a16="http://schemas.microsoft.com/office/drawing/2014/main" id="{818AFC76-6BB6-E6FC-C2DC-DF04FD10A068}"/>
                </a:ext>
              </a:extLst>
            </p:cNvPr>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1" name="Freeform 15">
              <a:extLst>
                <a:ext uri="{FF2B5EF4-FFF2-40B4-BE49-F238E27FC236}">
                  <a16:creationId xmlns:a16="http://schemas.microsoft.com/office/drawing/2014/main" id="{94D7B093-DB1C-D27F-CAB8-B009ED4DD6D3}"/>
                </a:ext>
              </a:extLst>
            </p:cNvPr>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2" name="Freeform 16">
              <a:extLst>
                <a:ext uri="{FF2B5EF4-FFF2-40B4-BE49-F238E27FC236}">
                  <a16:creationId xmlns:a16="http://schemas.microsoft.com/office/drawing/2014/main" id="{B29E0982-408A-05EB-B0B7-A6BF3047A1DD}"/>
                </a:ext>
              </a:extLst>
            </p:cNvPr>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3" name="Freeform 17">
              <a:extLst>
                <a:ext uri="{FF2B5EF4-FFF2-40B4-BE49-F238E27FC236}">
                  <a16:creationId xmlns:a16="http://schemas.microsoft.com/office/drawing/2014/main" id="{98C6BB0A-A7D1-71A6-005E-3797CDAD78CF}"/>
                </a:ext>
              </a:extLst>
            </p:cNvPr>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4" name="Freeform 18">
              <a:extLst>
                <a:ext uri="{FF2B5EF4-FFF2-40B4-BE49-F238E27FC236}">
                  <a16:creationId xmlns:a16="http://schemas.microsoft.com/office/drawing/2014/main" id="{121D5E3B-3369-D3CB-665F-B5F13AC1213F}"/>
                </a:ext>
              </a:extLst>
            </p:cNvPr>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5" name="Freeform 19">
              <a:extLst>
                <a:ext uri="{FF2B5EF4-FFF2-40B4-BE49-F238E27FC236}">
                  <a16:creationId xmlns:a16="http://schemas.microsoft.com/office/drawing/2014/main" id="{13C11232-35C4-2D7B-B490-929B6D60AA20}"/>
                </a:ext>
              </a:extLst>
            </p:cNvPr>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6" name="Freeform 20">
              <a:extLst>
                <a:ext uri="{FF2B5EF4-FFF2-40B4-BE49-F238E27FC236}">
                  <a16:creationId xmlns:a16="http://schemas.microsoft.com/office/drawing/2014/main" id="{ECB0D60B-A904-290A-1A01-B84E0C96EDBF}"/>
                </a:ext>
              </a:extLst>
            </p:cNvPr>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sp>
          <p:nvSpPr>
            <p:cNvPr id="47" name="Freeform 21">
              <a:extLst>
                <a:ext uri="{FF2B5EF4-FFF2-40B4-BE49-F238E27FC236}">
                  <a16:creationId xmlns:a16="http://schemas.microsoft.com/office/drawing/2014/main" id="{4CB32511-7958-889B-F9E9-0E2058A3674F}"/>
                </a:ext>
              </a:extLst>
            </p:cNvPr>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endParaRPr lang="en-US" sz="2400">
                <a:solidFill>
                  <a:prstClr val="black"/>
                </a:solidFill>
              </a:endParaRPr>
            </a:p>
          </p:txBody>
        </p:sp>
      </p:grpSp>
      <p:sp>
        <p:nvSpPr>
          <p:cNvPr id="48" name="TextBox 47">
            <a:extLst>
              <a:ext uri="{FF2B5EF4-FFF2-40B4-BE49-F238E27FC236}">
                <a16:creationId xmlns:a16="http://schemas.microsoft.com/office/drawing/2014/main" id="{99FF38ED-EC50-1367-A0EF-66B980F4F1B6}"/>
              </a:ext>
            </a:extLst>
          </p:cNvPr>
          <p:cNvSpPr txBox="1"/>
          <p:nvPr/>
        </p:nvSpPr>
        <p:spPr>
          <a:xfrm rot="21279080">
            <a:off x="3399899" y="2089462"/>
            <a:ext cx="3933303" cy="1938992"/>
          </a:xfrm>
          <a:prstGeom prst="rect">
            <a:avLst/>
          </a:prstGeom>
          <a:noFill/>
        </p:spPr>
        <p:txBody>
          <a:bodyPr wrap="square" rtlCol="0">
            <a:spAutoFit/>
          </a:bodyPr>
          <a:lstStyle/>
          <a:p>
            <a:pPr algn="ctr" defTabSz="1218565"/>
            <a:r>
              <a:rPr lang="vi-VN" sz="4000" dirty="0">
                <a:solidFill>
                  <a:prstClr val="black"/>
                </a:solidFill>
                <a:latin typeface="Calibri" panose="020F0502020204030204" pitchFamily="34" charset="0"/>
                <a:cs typeface="Calibri" panose="020F0502020204030204" pitchFamily="34" charset="0"/>
              </a:rPr>
              <a:t>Đọc một đoạn thơ hoặc một bài thơ em thuộc. </a:t>
            </a:r>
            <a:endParaRPr lang="en-US" sz="4000" dirty="0">
              <a:solidFill>
                <a:prstClr val="black"/>
              </a:solidFill>
              <a:latin typeface="Calibri" panose="020F0502020204030204" pitchFamily="34" charset="0"/>
              <a:cs typeface="Calibri" panose="020F0502020204030204" pitchFamily="34" charset="0"/>
            </a:endParaRPr>
          </a:p>
        </p:txBody>
      </p:sp>
      <p:pic>
        <p:nvPicPr>
          <p:cNvPr id="49" name="图片 38">
            <a:extLst>
              <a:ext uri="{FF2B5EF4-FFF2-40B4-BE49-F238E27FC236}">
                <a16:creationId xmlns:a16="http://schemas.microsoft.com/office/drawing/2014/main" id="{FD39047B-A866-D19E-E9FF-22566AEA2566}"/>
              </a:ext>
            </a:extLst>
          </p:cNvPr>
          <p:cNvPicPr>
            <a:picLocks noChangeAspect="1"/>
          </p:cNvPicPr>
          <p:nvPr/>
        </p:nvPicPr>
        <p:blipFill>
          <a:blip r:embed="rId8"/>
          <a:stretch>
            <a:fillRect/>
          </a:stretch>
        </p:blipFill>
        <p:spPr>
          <a:xfrm rot="19747431">
            <a:off x="7455483" y="3298318"/>
            <a:ext cx="618750" cy="2610000"/>
          </a:xfrm>
          <a:prstGeom prst="rect">
            <a:avLst/>
          </a:prstGeom>
        </p:spPr>
      </p:pic>
    </p:spTree>
    <p:custDataLst>
      <p:tags r:id="rId1"/>
    </p:custDataLst>
    <p:extLst>
      <p:ext uri="{BB962C8B-B14F-4D97-AF65-F5344CB8AC3E}">
        <p14:creationId xmlns:p14="http://schemas.microsoft.com/office/powerpoint/2010/main" val="289186428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14:presetBounceEnd="52000">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14:bounceEnd="52000">
                                          <p:cBhvr additive="base">
                                            <p:cTn id="17" dur="750" fill="hold"/>
                                            <p:tgtEl>
                                              <p:spTgt spid="49"/>
                                            </p:tgtEl>
                                            <p:attrNameLst>
                                              <p:attrName>ppt_x</p:attrName>
                                            </p:attrNameLst>
                                          </p:cBhvr>
                                          <p:tavLst>
                                            <p:tav tm="0">
                                              <p:val>
                                                <p:strVal val="#ppt_x"/>
                                              </p:val>
                                            </p:tav>
                                            <p:tav tm="100000">
                                              <p:val>
                                                <p:strVal val="#ppt_x"/>
                                              </p:val>
                                            </p:tav>
                                          </p:tavLst>
                                        </p:anim>
                                        <p:anim calcmode="lin" valueType="num" p14:bounceEnd="52000">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14:presetBounceEnd="52000">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14:bounceEnd="52000">
                                          <p:cBhvr additive="base">
                                            <p:cTn id="21" dur="750" fill="hold"/>
                                            <p:tgtEl>
                                              <p:spTgt spid="29"/>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2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childTnLst>
                              </p:cTn>
                            </p:par>
                            <p:par>
                              <p:cTn id="14" fill="hold">
                                <p:stCondLst>
                                  <p:cond delay="1700"/>
                                </p:stCondLst>
                                <p:childTnLst>
                                  <p:par>
                                    <p:cTn id="15" presetID="2" presetClass="entr" presetSubtype="4" accel="5400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750" fill="hold"/>
                                            <p:tgtEl>
                                              <p:spTgt spid="49"/>
                                            </p:tgtEl>
                                            <p:attrNameLst>
                                              <p:attrName>ppt_x</p:attrName>
                                            </p:attrNameLst>
                                          </p:cBhvr>
                                          <p:tavLst>
                                            <p:tav tm="0">
                                              <p:val>
                                                <p:strVal val="#ppt_x"/>
                                              </p:val>
                                            </p:tav>
                                            <p:tav tm="100000">
                                              <p:val>
                                                <p:strVal val="#ppt_x"/>
                                              </p:val>
                                            </p:tav>
                                          </p:tavLst>
                                        </p:anim>
                                        <p:anim calcmode="lin" valueType="num">
                                          <p:cBhvr additive="base">
                                            <p:cTn id="18" dur="750" fill="hold"/>
                                            <p:tgtEl>
                                              <p:spTgt spid="49"/>
                                            </p:tgtEl>
                                            <p:attrNameLst>
                                              <p:attrName>ppt_y</p:attrName>
                                            </p:attrNameLst>
                                          </p:cBhvr>
                                          <p:tavLst>
                                            <p:tav tm="0">
                                              <p:val>
                                                <p:strVal val="1+#ppt_h/2"/>
                                              </p:val>
                                            </p:tav>
                                            <p:tav tm="100000">
                                              <p:val>
                                                <p:strVal val="#ppt_y"/>
                                              </p:val>
                                            </p:tav>
                                          </p:tavLst>
                                        </p:anim>
                                      </p:childTnLst>
                                    </p:cTn>
                                  </p:par>
                                  <p:par>
                                    <p:cTn id="19" presetID="2" presetClass="entr" presetSubtype="4" accel="5400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750" fill="hold"/>
                                            <p:tgtEl>
                                              <p:spTgt spid="29"/>
                                            </p:tgtEl>
                                            <p:attrNameLst>
                                              <p:attrName>ppt_x</p:attrName>
                                            </p:attrNameLst>
                                          </p:cBhvr>
                                          <p:tavLst>
                                            <p:tav tm="0">
                                              <p:val>
                                                <p:strVal val="#ppt_x"/>
                                              </p:val>
                                            </p:tav>
                                            <p:tav tm="100000">
                                              <p:val>
                                                <p:strVal val="#ppt_x"/>
                                              </p:val>
                                            </p:tav>
                                          </p:tavLst>
                                        </p:anim>
                                        <p:anim calcmode="lin" valueType="num">
                                          <p:cBhvr additive="base">
                                            <p:cTn id="22"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2475" cy="6911975"/>
            <a:chOff x="0" y="0"/>
            <a:chExt cx="19185" cy="10885"/>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477"/>
              <a:ext cx="17349" cy="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sp>
        <p:nvSpPr>
          <p:cNvPr id="11" name="TextBox 10">
            <a:extLst>
              <a:ext uri="{FF2B5EF4-FFF2-40B4-BE49-F238E27FC236}">
                <a16:creationId xmlns:a16="http://schemas.microsoft.com/office/drawing/2014/main" id="{5EF404B9-5138-4F14-AFEF-78BB9DB4B44B}"/>
              </a:ext>
            </a:extLst>
          </p:cNvPr>
          <p:cNvSpPr txBox="1"/>
          <p:nvPr/>
        </p:nvSpPr>
        <p:spPr>
          <a:xfrm>
            <a:off x="1078052" y="236649"/>
            <a:ext cx="112568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vi-VN"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Tìm câu chủ đề trong từng đoạn</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dưới đây:</a:t>
            </a:r>
            <a:endParaRPr kumimoji="0" lang="en-US" sz="3600" b="1" i="0" u="none" strike="noStrike" kern="1200" cap="none" spc="0" normalizeH="0" baseline="0" noProof="0" dirty="0">
              <a:ln>
                <a:noFill/>
              </a:ln>
              <a:solidFill>
                <a:srgbClr val="000000"/>
              </a:solidFill>
              <a:effectLst/>
              <a:uLnTx/>
              <a:uFillTx/>
              <a:latin typeface="等线"/>
              <a:ea typeface="+mn-ea"/>
              <a:cs typeface="+mn-cs"/>
            </a:endParaRPr>
          </a:p>
        </p:txBody>
      </p:sp>
      <p:sp>
        <p:nvSpPr>
          <p:cNvPr id="4" name="Rectangle: Rounded Corners 3">
            <a:extLst>
              <a:ext uri="{FF2B5EF4-FFF2-40B4-BE49-F238E27FC236}">
                <a16:creationId xmlns:a16="http://schemas.microsoft.com/office/drawing/2014/main" id="{EC178B5D-15F8-3B53-E79E-74E1A3E1C009}"/>
              </a:ext>
            </a:extLst>
          </p:cNvPr>
          <p:cNvSpPr/>
          <p:nvPr/>
        </p:nvSpPr>
        <p:spPr>
          <a:xfrm>
            <a:off x="990600" y="933451"/>
            <a:ext cx="10334625" cy="13525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2000" dirty="0">
                <a:latin typeface="Calibri" panose="020F0502020204030204" pitchFamily="34" charset="0"/>
                <a:cs typeface="Calibri" panose="020F0502020204030204" pitchFamily="34" charset="0"/>
              </a:rPr>
              <a:t>(Trần Nhật Thu)</a:t>
            </a:r>
            <a:endParaRPr lang="en-US" sz="2000" dirty="0">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67AEF498-D567-A7FD-BEFE-17149F52D1BD}"/>
              </a:ext>
            </a:extLst>
          </p:cNvPr>
          <p:cNvSpPr/>
          <p:nvPr/>
        </p:nvSpPr>
        <p:spPr>
          <a:xfrm>
            <a:off x="990600" y="2419350"/>
            <a:ext cx="10334625" cy="19240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000" dirty="0">
                <a:latin typeface="Calibri" panose="020F0502020204030204" pitchFamily="34" charset="0"/>
                <a:cs typeface="Calibri" panose="020F0502020204030204" pitchFamily="34" charset="0"/>
              </a:rPr>
              <a:t>(Theo Thi Sảnh)</a:t>
            </a:r>
            <a:endParaRPr lang="en-US" sz="2000" dirty="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FACD2EB0-DC2D-22E8-B5A2-5C1C0F606194}"/>
              </a:ext>
            </a:extLst>
          </p:cNvPr>
          <p:cNvSpPr/>
          <p:nvPr/>
        </p:nvSpPr>
        <p:spPr>
          <a:xfrm>
            <a:off x="1019175" y="4533900"/>
            <a:ext cx="10334625" cy="232410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latin typeface="Calibri" panose="020F0502020204030204" pitchFamily="34" charset="0"/>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algn="r"/>
            <a:r>
              <a:rPr lang="vi-VN" sz="2000" dirty="0">
                <a:latin typeface="Calibri" panose="020F0502020204030204" pitchFamily="34" charset="0"/>
                <a:cs typeface="Calibri" panose="020F0502020204030204" pitchFamily="34" charset="0"/>
              </a:rPr>
              <a:t>(Theo Trần Đức Tiến)</a:t>
            </a:r>
            <a:endParaRPr lang="en-US" sz="2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59106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5"/>
          <a:stretch>
            <a:fillRect/>
          </a:stretch>
        </p:blipFill>
        <p:spPr>
          <a:xfrm>
            <a:off x="0" y="0"/>
            <a:ext cx="12182475" cy="5796915"/>
          </a:xfrm>
          <a:prstGeom prst="rect">
            <a:avLst/>
          </a:prstGeom>
        </p:spPr>
      </p:pic>
      <p:pic>
        <p:nvPicPr>
          <p:cNvPr id="5" name="图片 4" descr="34"/>
          <p:cNvPicPr>
            <a:picLocks noChangeAspect="1"/>
          </p:cNvPicPr>
          <p:nvPr/>
        </p:nvPicPr>
        <p:blipFill>
          <a:blip r:embed="rId6"/>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2847975" y="4099808"/>
            <a:ext cx="6474445" cy="1062745"/>
            <a:chOff x="-346927" y="2634670"/>
            <a:chExt cx="9974359" cy="1481843"/>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46927" y="2634670"/>
              <a:ext cx="9273947" cy="148184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157304" y="2769044"/>
              <a:ext cx="9470128" cy="98704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4000" b="1"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Biển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động</a:t>
              </a:r>
              <a:r>
                <a:rPr kumimoji="0" lang="vi-VN" sz="4000" b="0" i="0" u="none" strike="noStrike" kern="1200" cap="none" spc="0" normalizeH="0" baseline="0" noProof="0" dirty="0">
                  <a:ln>
                    <a:noFill/>
                  </a:ln>
                  <a:solidFill>
                    <a:prstClr val="black"/>
                  </a:solidFill>
                  <a:effectLst/>
                  <a:uLnTx/>
                  <a:uFillTx/>
                  <a:latin typeface="Calibri (Body)"/>
                  <a:ea typeface="+mn-ea"/>
                  <a:cs typeface="+mn-cs"/>
                </a:rPr>
                <a:t>.</a:t>
              </a:r>
            </a:p>
          </p:txBody>
        </p:sp>
      </p:grpSp>
      <p:sp>
        <p:nvSpPr>
          <p:cNvPr id="16" name="Rectangle: Rounded Corners 15">
            <a:extLst>
              <a:ext uri="{FF2B5EF4-FFF2-40B4-BE49-F238E27FC236}">
                <a16:creationId xmlns:a16="http://schemas.microsoft.com/office/drawing/2014/main" id="{9AB7FEF1-8ACD-C2C0-8B39-303B76C295BD}"/>
              </a:ext>
            </a:extLst>
          </p:cNvPr>
          <p:cNvSpPr/>
          <p:nvPr/>
        </p:nvSpPr>
        <p:spPr>
          <a:xfrm>
            <a:off x="914400" y="933451"/>
            <a:ext cx="10410825" cy="25050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3200" dirty="0">
                <a:latin typeface="Calibri" panose="020F0502020204030204" pitchFamily="34" charset="0"/>
                <a:cs typeface="Calibri" panose="020F0502020204030204" pitchFamily="34" charset="0"/>
              </a:rPr>
              <a:t>a. Biển động. Gió thét trên những rừng dương. Sóng đập dữ dội vào mạn thuyền. Cây cột buồm rít lên, lá cờ đuôi nheo bay phần phật. Mưa cắt ngang mặt những tia nước lạnh. Bãi cát vật vã với nước, với sóng.</a:t>
            </a:r>
          </a:p>
          <a:p>
            <a:pPr algn="r"/>
            <a:r>
              <a:rPr lang="vi-VN" sz="3200" dirty="0">
                <a:latin typeface="Calibri" panose="020F0502020204030204" pitchFamily="34" charset="0"/>
                <a:cs typeface="Calibri" panose="020F0502020204030204" pitchFamily="34" charset="0"/>
              </a:rPr>
              <a:t>(Trần Nhật Thu)</a:t>
            </a:r>
            <a:endParaRPr lang="en-US" sz="3200" dirty="0">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BD3FB217-FA7A-252B-9AC5-04E834CD9351}"/>
              </a:ext>
            </a:extLst>
          </p:cNvPr>
          <p:cNvSpPr/>
          <p:nvPr/>
        </p:nvSpPr>
        <p:spPr>
          <a:xfrm>
            <a:off x="1400174" y="1038225"/>
            <a:ext cx="1933575"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2434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6"/>
          <a:stretch>
            <a:fillRect/>
          </a:stretch>
        </p:blipFill>
        <p:spPr>
          <a:xfrm>
            <a:off x="0" y="0"/>
            <a:ext cx="12182475" cy="5796915"/>
          </a:xfrm>
          <a:prstGeom prst="rect">
            <a:avLst/>
          </a:prstGeom>
        </p:spPr>
      </p:pic>
      <p:pic>
        <p:nvPicPr>
          <p:cNvPr id="5" name="图片 4" descr="34"/>
          <p:cNvPicPr>
            <a:picLocks noChangeAspect="1"/>
          </p:cNvPicPr>
          <p:nvPr/>
        </p:nvPicPr>
        <p:blipFill>
          <a:blip r:embed="rId7"/>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1009650" y="4038601"/>
            <a:ext cx="10991850" cy="2066924"/>
            <a:chOff x="-346927" y="2634670"/>
            <a:chExt cx="9273947" cy="2564733"/>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46927" y="2634670"/>
              <a:ext cx="9273947" cy="256473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52832" y="2816320"/>
              <a:ext cx="8320769" cy="21768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lang="vi-VN" sz="3600" dirty="0">
                  <a:latin typeface="Calibri" panose="020F0502020204030204" pitchFamily="34" charset="0"/>
                  <a:cs typeface="Calibri" panose="020F0502020204030204" pitchFamily="34" charset="0"/>
                </a:rPr>
                <a:t>Những ngày hè đi bên bờ Hạ Long, Bãi Cháy hoặc Tuần Châu,... ta có cảm giác như đi trước cửa gió. </a:t>
              </a:r>
              <a:endParaRPr kumimoji="0" lang="vi-VN" sz="3600" b="0" i="0" u="none" strike="noStrike" kern="1200" cap="none" spc="0" normalizeH="0" baseline="0" noProof="0" dirty="0">
                <a:ln>
                  <a:noFill/>
                </a:ln>
                <a:solidFill>
                  <a:prstClr val="black"/>
                </a:solidFill>
                <a:effectLst/>
                <a:uLnTx/>
                <a:uFillTx/>
                <a:latin typeface="Calibri (Body)"/>
                <a:ea typeface="+mn-ea"/>
                <a:cs typeface="+mn-cs"/>
              </a:endParaRPr>
            </a:p>
          </p:txBody>
        </p:sp>
      </p:grpSp>
      <p:sp>
        <p:nvSpPr>
          <p:cNvPr id="2" name="Rectangle: Rounded Corners 1">
            <a:extLst>
              <a:ext uri="{FF2B5EF4-FFF2-40B4-BE49-F238E27FC236}">
                <a16:creationId xmlns:a16="http://schemas.microsoft.com/office/drawing/2014/main" id="{76FE679F-3730-D268-3C06-792BBE860D11}"/>
              </a:ext>
            </a:extLst>
          </p:cNvPr>
          <p:cNvSpPr/>
          <p:nvPr/>
        </p:nvSpPr>
        <p:spPr>
          <a:xfrm>
            <a:off x="685800" y="685799"/>
            <a:ext cx="10334625" cy="3171825"/>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dirty="0">
                <a:latin typeface="Calibri" panose="020F0502020204030204" pitchFamily="34" charset="0"/>
                <a:cs typeface="Calibri" panose="020F0502020204030204" pitchFamily="34" charset="0"/>
              </a:rPr>
              <a:t>b. Những ngày hè đi bên bờ Hạ Long, Bãi Cháy hoặc Tuần Châu,... ta có cảm giác như đi trước cửa gió. Ngọn gió lúc êm ả như ru, lúc phần phật như quạt, mang cái trong lành, cái tươi mát của đại dương vào đất liền. Trong tiếng gió thổi, ta nghe tiếng thông reo, tiếng sóng vỗ, tiếng ve ran và cả tiếng máy, tiếng xe, tiếng cần trục từ trên các tầng thang, bến cảng vọng lại.</a:t>
            </a:r>
          </a:p>
          <a:p>
            <a:pPr algn="r"/>
            <a:r>
              <a:rPr lang="vi-VN" sz="2800" dirty="0">
                <a:latin typeface="Calibri" panose="020F0502020204030204" pitchFamily="34" charset="0"/>
                <a:cs typeface="Calibri" panose="020F0502020204030204" pitchFamily="34" charset="0"/>
              </a:rPr>
              <a:t>(Theo Thi Sảnh)</a:t>
            </a:r>
            <a:endParaRPr lang="en-US" sz="28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66698FE2-463A-A39C-E0CE-1D6741254E7D}"/>
              </a:ext>
            </a:extLst>
          </p:cNvPr>
          <p:cNvSpPr/>
          <p:nvPr/>
        </p:nvSpPr>
        <p:spPr>
          <a:xfrm>
            <a:off x="1209674" y="752475"/>
            <a:ext cx="973455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Rectangle: Rounded Corners 6">
            <a:extLst>
              <a:ext uri="{FF2B5EF4-FFF2-40B4-BE49-F238E27FC236}">
                <a16:creationId xmlns:a16="http://schemas.microsoft.com/office/drawing/2014/main" id="{652F7D7B-C784-FB8D-4378-DC0E09ACCD4B}"/>
              </a:ext>
            </a:extLst>
          </p:cNvPr>
          <p:cNvSpPr/>
          <p:nvPr/>
        </p:nvSpPr>
        <p:spPr>
          <a:xfrm>
            <a:off x="923924" y="1285875"/>
            <a:ext cx="525780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Tree>
    <p:custDataLst>
      <p:tags r:id="rId1"/>
    </p:custDataLst>
    <p:extLst>
      <p:ext uri="{BB962C8B-B14F-4D97-AF65-F5344CB8AC3E}">
        <p14:creationId xmlns:p14="http://schemas.microsoft.com/office/powerpoint/2010/main" val="3781754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5"/>
          <a:stretch>
            <a:fillRect/>
          </a:stretch>
        </p:blipFill>
        <p:spPr>
          <a:xfrm>
            <a:off x="0" y="0"/>
            <a:ext cx="12182475" cy="5796915"/>
          </a:xfrm>
          <a:prstGeom prst="rect">
            <a:avLst/>
          </a:prstGeom>
        </p:spPr>
      </p:pic>
      <p:pic>
        <p:nvPicPr>
          <p:cNvPr id="5" name="图片 4" descr="34"/>
          <p:cNvPicPr>
            <a:picLocks noChangeAspect="1"/>
          </p:cNvPicPr>
          <p:nvPr/>
        </p:nvPicPr>
        <p:blipFill>
          <a:blip r:embed="rId6"/>
          <a:stretch>
            <a:fillRect/>
          </a:stretch>
        </p:blipFill>
        <p:spPr>
          <a:xfrm>
            <a:off x="0" y="3247390"/>
            <a:ext cx="12182475" cy="3664585"/>
          </a:xfrm>
          <a:prstGeom prst="rect">
            <a:avLst/>
          </a:prstGeom>
        </p:spPr>
      </p:pic>
      <p:sp>
        <p:nvSpPr>
          <p:cNvPr id="3" name="Rectangle: Rounded Corners 2">
            <a:extLst>
              <a:ext uri="{FF2B5EF4-FFF2-40B4-BE49-F238E27FC236}">
                <a16:creationId xmlns:a16="http://schemas.microsoft.com/office/drawing/2014/main" id="{3CA5539A-C8BF-7F94-807F-21B021A6B506}"/>
              </a:ext>
            </a:extLst>
          </p:cNvPr>
          <p:cNvSpPr/>
          <p:nvPr/>
        </p:nvSpPr>
        <p:spPr>
          <a:xfrm>
            <a:off x="99369" y="85569"/>
            <a:ext cx="11993262" cy="66106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85A144A-E0EB-9203-582A-4D5D5E680420}"/>
              </a:ext>
            </a:extLst>
          </p:cNvPr>
          <p:cNvGrpSpPr/>
          <p:nvPr/>
        </p:nvGrpSpPr>
        <p:grpSpPr>
          <a:xfrm>
            <a:off x="933450" y="4362451"/>
            <a:ext cx="10991850" cy="2066924"/>
            <a:chOff x="-346927" y="2634670"/>
            <a:chExt cx="9273947" cy="2564733"/>
          </a:xfrm>
        </p:grpSpPr>
        <p:pic>
          <p:nvPicPr>
            <p:cNvPr id="11" name="Picture 2">
              <a:extLst>
                <a:ext uri="{FF2B5EF4-FFF2-40B4-BE49-F238E27FC236}">
                  <a16:creationId xmlns:a16="http://schemas.microsoft.com/office/drawing/2014/main" id="{0D2DA8B1-48DB-61CF-F809-DFFD37E1A8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46927" y="2634670"/>
              <a:ext cx="9273947" cy="2564733"/>
            </a:xfrm>
            <a:prstGeom prst="rect">
              <a:avLst/>
            </a:prstGeom>
          </p:spPr>
        </p:pic>
        <p:sp>
          <p:nvSpPr>
            <p:cNvPr id="12" name="TextBox 11">
              <a:extLst>
                <a:ext uri="{FF2B5EF4-FFF2-40B4-BE49-F238E27FC236}">
                  <a16:creationId xmlns:a16="http://schemas.microsoft.com/office/drawing/2014/main" id="{71E58530-898C-90BA-6C61-D6182FE72148}"/>
                </a:ext>
              </a:extLst>
            </p:cNvPr>
            <p:cNvSpPr txBox="1"/>
            <p:nvPr/>
          </p:nvSpPr>
          <p:spPr>
            <a:xfrm>
              <a:off x="12650" y="3088158"/>
              <a:ext cx="8320769" cy="14894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Câu</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Body)"/>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Body)"/>
                  <a:ea typeface="+mn-ea"/>
                  <a:cs typeface="+mn-cs"/>
                </a:rPr>
                <a:t>: </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Ngần ấy loại chuồn chuồn cũng đủ cho chúng tôi mê tơi trong suốt mùa hè.</a:t>
              </a:r>
            </a:p>
          </p:txBody>
        </p:sp>
      </p:grpSp>
      <p:sp>
        <p:nvSpPr>
          <p:cNvPr id="2" name="Rectangle: Rounded Corners 1">
            <a:extLst>
              <a:ext uri="{FF2B5EF4-FFF2-40B4-BE49-F238E27FC236}">
                <a16:creationId xmlns:a16="http://schemas.microsoft.com/office/drawing/2014/main" id="{76FE679F-3730-D268-3C06-792BBE860D11}"/>
              </a:ext>
            </a:extLst>
          </p:cNvPr>
          <p:cNvSpPr/>
          <p:nvPr/>
        </p:nvSpPr>
        <p:spPr>
          <a:xfrm>
            <a:off x="685800" y="95251"/>
            <a:ext cx="10334625" cy="387667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Chuồn chuồn ngô mặc áo kẻ ca-rô đen vàng thích phơi mình ngoài nắng, trên ngọn chuối hoặc bờ ao. Chuồn chuồn ớt với bộ cánh đỏ rực hoặc vàng tươi, suốt ngày la cà hết chỗ này sang chỗ khác. Chuồn chuồn nước thích soi gương, ưa đứng im trên cọng khoai ngứa bên bờ ao ngắm bóng mình in dưới nước,... ẻo lả và xinh xắn hơn cả là các bé chuồn kim, cả thân hình chỉ nhỉnh hơn chiếc kim khâu... Ngần ấy loại chuồn chuồn cũng đủ cho chúng tôi mê tơi trong suốt mùa hè.</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Trần Đức Tiến)</a:t>
            </a:r>
          </a:p>
        </p:txBody>
      </p:sp>
      <p:sp>
        <p:nvSpPr>
          <p:cNvPr id="6" name="Rectangle: Rounded Corners 5">
            <a:extLst>
              <a:ext uri="{FF2B5EF4-FFF2-40B4-BE49-F238E27FC236}">
                <a16:creationId xmlns:a16="http://schemas.microsoft.com/office/drawing/2014/main" id="{66698FE2-463A-A39C-E0CE-1D6741254E7D}"/>
              </a:ext>
            </a:extLst>
          </p:cNvPr>
          <p:cNvSpPr/>
          <p:nvPr/>
        </p:nvSpPr>
        <p:spPr>
          <a:xfrm>
            <a:off x="3514724" y="2714625"/>
            <a:ext cx="723900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7" name="Rectangle: Rounded Corners 6">
            <a:extLst>
              <a:ext uri="{FF2B5EF4-FFF2-40B4-BE49-F238E27FC236}">
                <a16:creationId xmlns:a16="http://schemas.microsoft.com/office/drawing/2014/main" id="{652F7D7B-C784-FB8D-4378-DC0E09ACCD4B}"/>
              </a:ext>
            </a:extLst>
          </p:cNvPr>
          <p:cNvSpPr/>
          <p:nvPr/>
        </p:nvSpPr>
        <p:spPr>
          <a:xfrm>
            <a:off x="885824" y="3162300"/>
            <a:ext cx="4171951" cy="409575"/>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Tree>
    <p:custDataLst>
      <p:tags r:id="rId1"/>
    </p:custDataLst>
    <p:extLst>
      <p:ext uri="{BB962C8B-B14F-4D97-AF65-F5344CB8AC3E}">
        <p14:creationId xmlns:p14="http://schemas.microsoft.com/office/powerpoint/2010/main" val="48969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TUẦN 9 ÔN TẬP GIỮA HỌC KÌ I -T3"/>
  <p:tag name="ISPRING_ULTRA_SCORM_COURSE_ID" val="F7D3EA9D-14A5-4648-A59F-413B6BD27B0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8\uFFFD\uFFFD:{C8548715-2659-455E-8C87-C2C50816CB0A}&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9 ÔN TẬP GIỮA HỌC KÌ I -T3"/>
</p:tagLst>
</file>

<file path=ppt/tags/tag10.xml><?xml version="1.0" encoding="utf-8"?>
<p:tagLst xmlns:a="http://schemas.openxmlformats.org/drawingml/2006/main" xmlns:r="http://schemas.openxmlformats.org/officeDocument/2006/relationships" xmlns:p="http://schemas.openxmlformats.org/presentationml/2006/main">
  <p:tag name="GENSWF_SLIDE_UID" val="{C22A17CF-7EDA-4F72-886F-D18C32C2184D}:503"/>
</p:tagLst>
</file>

<file path=ppt/tags/tag11.xml><?xml version="1.0" encoding="utf-8"?>
<p:tagLst xmlns:a="http://schemas.openxmlformats.org/drawingml/2006/main" xmlns:r="http://schemas.openxmlformats.org/officeDocument/2006/relationships" xmlns:p="http://schemas.openxmlformats.org/presentationml/2006/main">
  <p:tag name="GENSWF_SLIDE_UID" val="{88B20949-76BD-4969-9523-DD2F0E45C579}:504"/>
</p:tagLst>
</file>

<file path=ppt/tags/tag12.xml><?xml version="1.0" encoding="utf-8"?>
<p:tagLst xmlns:a="http://schemas.openxmlformats.org/drawingml/2006/main" xmlns:r="http://schemas.openxmlformats.org/officeDocument/2006/relationships" xmlns:p="http://schemas.openxmlformats.org/presentationml/2006/main">
  <p:tag name="GENSWF_SLIDE_UID" val="{3E8FC3AA-BF00-4CDB-9783-BB097DCFE9BB}:505"/>
</p:tagLst>
</file>

<file path=ppt/tags/tag13.xml><?xml version="1.0" encoding="utf-8"?>
<p:tagLst xmlns:a="http://schemas.openxmlformats.org/drawingml/2006/main" xmlns:r="http://schemas.openxmlformats.org/officeDocument/2006/relationships" xmlns:p="http://schemas.openxmlformats.org/presentationml/2006/main">
  <p:tag name="GENSWF_SLIDE_UID" val="{1FB4C3B8-7831-4E58-B0AF-9E6F8926B682}:506"/>
</p:tagLst>
</file>

<file path=ppt/tags/tag14.xml><?xml version="1.0" encoding="utf-8"?>
<p:tagLst xmlns:a="http://schemas.openxmlformats.org/drawingml/2006/main" xmlns:r="http://schemas.openxmlformats.org/officeDocument/2006/relationships" xmlns:p="http://schemas.openxmlformats.org/presentationml/2006/main">
  <p:tag name="GENSWF_SLIDE_UID" val="{3E3D775C-AA6C-45DE-A909-CEE35117CB8B}:510"/>
</p:tagLst>
</file>

<file path=ppt/tags/tag2.xml><?xml version="1.0" encoding="utf-8"?>
<p:tagLst xmlns:a="http://schemas.openxmlformats.org/drawingml/2006/main" xmlns:r="http://schemas.openxmlformats.org/officeDocument/2006/relationships" xmlns:p="http://schemas.openxmlformats.org/presentationml/2006/main">
  <p:tag name="GENSWF_SLIDE_UID" val="{EB7DA0EF-99B9-4636-9F8E-043955BD66DD}:511"/>
</p:tagLst>
</file>

<file path=ppt/tags/tag3.xml><?xml version="1.0" encoding="utf-8"?>
<p:tagLst xmlns:a="http://schemas.openxmlformats.org/drawingml/2006/main" xmlns:r="http://schemas.openxmlformats.org/officeDocument/2006/relationships" xmlns:p="http://schemas.openxmlformats.org/presentationml/2006/main">
  <p:tag name="GENSWF_SLIDE_UID" val="{8D088815-EB79-4FD0-9670-1D7ACB73F217}:275"/>
</p:tagLst>
</file>

<file path=ppt/tags/tag4.xml><?xml version="1.0" encoding="utf-8"?>
<p:tagLst xmlns:a="http://schemas.openxmlformats.org/drawingml/2006/main" xmlns:r="http://schemas.openxmlformats.org/officeDocument/2006/relationships" xmlns:p="http://schemas.openxmlformats.org/presentationml/2006/main">
  <p:tag name="GENSWF_SLIDE_UID" val="{F280DF84-CEF9-4BC7-8AB8-54F4A60606F2}:293"/>
</p:tagLst>
</file>

<file path=ppt/tags/tag5.xml><?xml version="1.0" encoding="utf-8"?>
<p:tagLst xmlns:a="http://schemas.openxmlformats.org/drawingml/2006/main" xmlns:r="http://schemas.openxmlformats.org/officeDocument/2006/relationships" xmlns:p="http://schemas.openxmlformats.org/presentationml/2006/main">
  <p:tag name="GENSWF_SLIDE_UID" val="{F253878D-D5B8-4D17-BD9F-BFE00D5B6676}:324"/>
</p:tagLst>
</file>

<file path=ppt/tags/tag6.xml><?xml version="1.0" encoding="utf-8"?>
<p:tagLst xmlns:a="http://schemas.openxmlformats.org/drawingml/2006/main" xmlns:r="http://schemas.openxmlformats.org/officeDocument/2006/relationships" xmlns:p="http://schemas.openxmlformats.org/presentationml/2006/main">
  <p:tag name="GENSWF_SLIDE_UID" val="{54AE36D2-62CE-4FA0-9D59-2C6B15F6AEE5}:501"/>
</p:tagLst>
</file>

<file path=ppt/tags/tag7.xml><?xml version="1.0" encoding="utf-8"?>
<p:tagLst xmlns:a="http://schemas.openxmlformats.org/drawingml/2006/main" xmlns:r="http://schemas.openxmlformats.org/officeDocument/2006/relationships" xmlns:p="http://schemas.openxmlformats.org/presentationml/2006/main">
  <p:tag name="GENSWF_SLIDE_UID" val="{81A6BCBB-02AC-45EE-8360-AD897551269C}:497"/>
</p:tagLst>
</file>

<file path=ppt/tags/tag8.xml><?xml version="1.0" encoding="utf-8"?>
<p:tagLst xmlns:a="http://schemas.openxmlformats.org/drawingml/2006/main" xmlns:r="http://schemas.openxmlformats.org/officeDocument/2006/relationships" xmlns:p="http://schemas.openxmlformats.org/presentationml/2006/main">
  <p:tag name="GENSWF_SLIDE_UID" val="{4BFCF202-60A4-4E00-8345-69BB4212940D}:500"/>
</p:tagLst>
</file>

<file path=ppt/tags/tag9.xml><?xml version="1.0" encoding="utf-8"?>
<p:tagLst xmlns:a="http://schemas.openxmlformats.org/drawingml/2006/main" xmlns:r="http://schemas.openxmlformats.org/officeDocument/2006/relationships" xmlns:p="http://schemas.openxmlformats.org/presentationml/2006/main">
  <p:tag name="GENSWF_SLIDE_UID" val="{9324B319-C4D5-489C-AA03-67A141CDE8A2}:5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192</TotalTime>
  <Words>998</Words>
  <Application>Microsoft Office PowerPoint</Application>
  <PresentationFormat>Widescreen</PresentationFormat>
  <Paragraphs>36</Paragraphs>
  <Slides>13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宋体</vt:lpstr>
      <vt:lpstr>Arial</vt:lpstr>
      <vt:lpstr>Calibri</vt:lpstr>
      <vt:lpstr>Calibri (Body)</vt:lpstr>
      <vt:lpstr>Calibri Light</vt:lpstr>
      <vt:lpstr>Cambria</vt:lpstr>
      <vt:lpstr>等线</vt:lpstr>
      <vt:lpstr>Times New Roman</vt:lpstr>
      <vt:lpstr>字魂105号-简雅黑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9 ÔN TẬP GIỮA HỌC KÌ I -T3</dc:title>
  <dc:subject>9Slide.vn</dc:subject>
  <dc:creator>huong</dc:creator>
  <dc:description>9Slide.vn</dc:description>
  <cp:lastModifiedBy>Admin</cp:lastModifiedBy>
  <cp:revision>26</cp:revision>
  <dcterms:created xsi:type="dcterms:W3CDTF">2023-08-11T03:25:34Z</dcterms:created>
  <dcterms:modified xsi:type="dcterms:W3CDTF">2024-10-31T13:34:01Z</dcterms:modified>
  <cp:category>9Slide.vn</cp:category>
</cp:coreProperties>
</file>