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4"/>
  </p:notesMasterIdLst>
  <p:sldIdLst>
    <p:sldId id="657" r:id="rId2"/>
    <p:sldId id="696" r:id="rId3"/>
    <p:sldId id="660" r:id="rId4"/>
    <p:sldId id="256" r:id="rId5"/>
    <p:sldId id="677" r:id="rId6"/>
    <p:sldId id="690" r:id="rId7"/>
    <p:sldId id="691" r:id="rId8"/>
    <p:sldId id="692" r:id="rId9"/>
    <p:sldId id="693" r:id="rId10"/>
    <p:sldId id="684" r:id="rId11"/>
    <p:sldId id="695" r:id="rId12"/>
    <p:sldId id="268" r:id="rId13"/>
  </p:sldIdLst>
  <p:sldSz cx="12161838" cy="6858000"/>
  <p:notesSz cx="6858000" cy="9144000"/>
  <p:embeddedFontLst>
    <p:embeddedFont>
      <p:font typeface="AvantGarde" panose="00000400000000000000" charset="0"/>
      <p:regular r:id="rId15"/>
    </p:embeddedFont>
    <p:embeddedFont>
      <p:font typeface="Comfortaa" panose="020B0604020202020204" charset="0"/>
      <p:regular r:id="rId16"/>
      <p:bold r:id="rId17"/>
    </p:embeddedFont>
    <p:embeddedFont>
      <p:font typeface="Delius Unicase" panose="020B0604020202020204" charset="0"/>
      <p:regular r:id="rId18"/>
      <p:bold r:id="rId19"/>
    </p:embeddedFont>
    <p:embeddedFont>
      <p:font typeface="Chewy" panose="020B0604020202020204" charset="0"/>
      <p:regular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4F2"/>
    <a:srgbClr val="FFFFFF"/>
    <a:srgbClr val="000000"/>
    <a:srgbClr val="FBC6D2"/>
    <a:srgbClr val="9FB8DF"/>
    <a:srgbClr val="F9A576"/>
    <a:srgbClr val="FFDEB1"/>
    <a:srgbClr val="BFDFAE"/>
    <a:srgbClr val="97D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1FF5F6-DF97-4530-A9B8-7C82EA46FD81}">
  <a:tblStyle styleId="{A21FF5F6-DF97-4530-A9B8-7C82EA46FD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78" autoAdjust="0"/>
  </p:normalViewPr>
  <p:slideViewPr>
    <p:cSldViewPr snapToGrid="0">
      <p:cViewPr varScale="1">
        <p:scale>
          <a:sx n="75" d="100"/>
          <a:sy n="75" d="100"/>
        </p:scale>
        <p:origin x="691" y="43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Chào mừng các em đến với tiết học TV ngày hôm nay nhé!</a:t>
            </a:r>
          </a:p>
        </p:txBody>
      </p:sp>
    </p:spTree>
    <p:extLst>
      <p:ext uri="{BB962C8B-B14F-4D97-AF65-F5344CB8AC3E}">
        <p14:creationId xmlns:p14="http://schemas.microsoft.com/office/powerpoint/2010/main" val="4255852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Đoạn văn do em Linh tự viết, nếu thấy hữu ích, thầy cô có thể dùng tham khảo nhé</a:t>
            </a:r>
          </a:p>
          <a:p>
            <a:r>
              <a:rPr lang="en-US"/>
              <a:t>Ngược lại, thầy cô có thể thay thế ạ.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4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67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44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2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e410971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e410971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928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89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6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614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5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8614" y="2908717"/>
            <a:ext cx="10264543" cy="21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788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3591" y="5138284"/>
            <a:ext cx="7154656" cy="3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679104" y="1212426"/>
            <a:ext cx="3695160" cy="127030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 rot="5400000">
            <a:off x="9787739" y="4621175"/>
            <a:ext cx="1314843" cy="315876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 rot="5400000">
            <a:off x="9869852" y="6220265"/>
            <a:ext cx="251541" cy="22266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 flipH="1">
            <a:off x="11899450" y="5647700"/>
            <a:ext cx="172093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0467" y="6098834"/>
            <a:ext cx="136855" cy="11695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3525" y="6306136"/>
            <a:ext cx="235971" cy="21448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" name="Google Shape;17;p2"/>
          <p:cNvSpPr/>
          <p:nvPr/>
        </p:nvSpPr>
        <p:spPr>
          <a:xfrm rot="5400000">
            <a:off x="2909828" y="6601979"/>
            <a:ext cx="136855" cy="11702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" name="Google Shape;18;p2"/>
          <p:cNvSpPr/>
          <p:nvPr/>
        </p:nvSpPr>
        <p:spPr>
          <a:xfrm flipH="1">
            <a:off x="11471142" y="4906009"/>
            <a:ext cx="172093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" name="Google Shape;19;p2"/>
          <p:cNvSpPr/>
          <p:nvPr/>
        </p:nvSpPr>
        <p:spPr>
          <a:xfrm rot="5400000">
            <a:off x="9559544" y="6284368"/>
            <a:ext cx="126580" cy="12699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4124" y="5638814"/>
            <a:ext cx="644968" cy="1793452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" name="Google Shape;21;p2"/>
          <p:cNvSpPr/>
          <p:nvPr/>
        </p:nvSpPr>
        <p:spPr>
          <a:xfrm flipH="1">
            <a:off x="11944185" y="5182322"/>
            <a:ext cx="221237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6145" y="4571190"/>
            <a:ext cx="3283012" cy="129076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9751" y="4319848"/>
            <a:ext cx="1150173" cy="690688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33652" y="-636636"/>
            <a:ext cx="721039" cy="199431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" name="Google Shape;25;p2"/>
          <p:cNvSpPr/>
          <p:nvPr/>
        </p:nvSpPr>
        <p:spPr>
          <a:xfrm rot="5400000">
            <a:off x="1197446" y="-1197537"/>
            <a:ext cx="1653827" cy="4048900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" name="Google Shape;26;p2"/>
          <p:cNvSpPr/>
          <p:nvPr/>
        </p:nvSpPr>
        <p:spPr>
          <a:xfrm rot="5400000">
            <a:off x="11778454" y="468181"/>
            <a:ext cx="59112" cy="5890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7" name="Google Shape;27;p2"/>
          <p:cNvSpPr/>
          <p:nvPr/>
        </p:nvSpPr>
        <p:spPr>
          <a:xfrm rot="5400000">
            <a:off x="10897162" y="6161974"/>
            <a:ext cx="77372" cy="7718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35385" y="6620223"/>
            <a:ext cx="77291" cy="7709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9" name="Google Shape;29;p2"/>
          <p:cNvSpPr/>
          <p:nvPr/>
        </p:nvSpPr>
        <p:spPr>
          <a:xfrm rot="5400000">
            <a:off x="1499531" y="60649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102" y="412116"/>
            <a:ext cx="81652" cy="8145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" name="Google Shape;31;p2"/>
          <p:cNvSpPr/>
          <p:nvPr/>
        </p:nvSpPr>
        <p:spPr>
          <a:xfrm rot="5400000">
            <a:off x="382190" y="13685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2" name="Google Shape;32;p2"/>
          <p:cNvSpPr/>
          <p:nvPr/>
        </p:nvSpPr>
        <p:spPr>
          <a:xfrm rot="5400000">
            <a:off x="675064" y="582558"/>
            <a:ext cx="81737" cy="81450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2"/>
          <p:cNvSpPr/>
          <p:nvPr/>
        </p:nvSpPr>
        <p:spPr>
          <a:xfrm rot="5400000">
            <a:off x="297865" y="6689104"/>
            <a:ext cx="71299" cy="7112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2"/>
          <p:cNvSpPr/>
          <p:nvPr/>
        </p:nvSpPr>
        <p:spPr>
          <a:xfrm rot="5400000">
            <a:off x="2324415" y="6643835"/>
            <a:ext cx="83828" cy="70973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2"/>
          <p:cNvSpPr/>
          <p:nvPr/>
        </p:nvSpPr>
        <p:spPr>
          <a:xfrm rot="5400000">
            <a:off x="433596" y="4356103"/>
            <a:ext cx="71299" cy="710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55323" y="560528"/>
            <a:ext cx="133127" cy="13224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53792" y="6300734"/>
            <a:ext cx="174249" cy="17381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2"/>
          <p:cNvSpPr/>
          <p:nvPr/>
        </p:nvSpPr>
        <p:spPr>
          <a:xfrm rot="5400000">
            <a:off x="25918" y="4745923"/>
            <a:ext cx="159900" cy="160248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4302" y="269034"/>
            <a:ext cx="184081" cy="183626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389" y="6293132"/>
            <a:ext cx="159900" cy="10311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07274" y="128592"/>
            <a:ext cx="132571" cy="132243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69792-DFBF-3095-6F08-159289B46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131890" y="3320223"/>
            <a:ext cx="1112616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1C6C9-93C5-D570-A086-8DDC3DB31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204103" y="3054064"/>
            <a:ext cx="1112616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658044-4B11-886E-230B-61336BD83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6239" y="8992083"/>
            <a:ext cx="11126164" cy="7498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 flipH="1">
            <a:off x="11213285" y="-775267"/>
            <a:ext cx="1902083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" name="Google Shape;90;p4"/>
          <p:cNvSpPr/>
          <p:nvPr/>
        </p:nvSpPr>
        <p:spPr>
          <a:xfrm>
            <a:off x="-1123614" y="-775267"/>
            <a:ext cx="224204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" name="Google Shape;91;p4"/>
          <p:cNvSpPr/>
          <p:nvPr/>
        </p:nvSpPr>
        <p:spPr>
          <a:xfrm rot="5400000">
            <a:off x="5925268" y="3457079"/>
            <a:ext cx="311147" cy="6490724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4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01273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00639" y="1328400"/>
            <a:ext cx="3312585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00617" y="2211233"/>
            <a:ext cx="3312585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28"/>
            </a:lvl2pPr>
            <a:lvl3pPr lvl="2" rtl="0">
              <a:spcBef>
                <a:spcPts val="2128"/>
              </a:spcBef>
              <a:spcAft>
                <a:spcPts val="0"/>
              </a:spcAft>
              <a:buSzPts val="1600"/>
              <a:buChar char="■"/>
              <a:defRPr sz="2128"/>
            </a:lvl3pPr>
            <a:lvl4pPr lvl="3" rtl="0">
              <a:spcBef>
                <a:spcPts val="2128"/>
              </a:spcBef>
              <a:spcAft>
                <a:spcPts val="0"/>
              </a:spcAft>
              <a:buSzPts val="1600"/>
              <a:buChar char="●"/>
              <a:defRPr sz="2128"/>
            </a:lvl4pPr>
            <a:lvl5pPr lvl="4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5pPr>
            <a:lvl6pPr lvl="5" rtl="0">
              <a:spcBef>
                <a:spcPts val="2128"/>
              </a:spcBef>
              <a:spcAft>
                <a:spcPts val="0"/>
              </a:spcAft>
              <a:buSzPts val="1600"/>
              <a:buChar char="■"/>
              <a:defRPr sz="2128"/>
            </a:lvl6pPr>
            <a:lvl7pPr lvl="6" rtl="0">
              <a:spcBef>
                <a:spcPts val="2128"/>
              </a:spcBef>
              <a:spcAft>
                <a:spcPts val="0"/>
              </a:spcAft>
              <a:buSzPts val="1600"/>
              <a:buChar char="●"/>
              <a:defRPr sz="2128"/>
            </a:lvl7pPr>
            <a:lvl8pPr lvl="7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8pPr>
            <a:lvl9pPr lvl="8" rtl="0">
              <a:spcBef>
                <a:spcPts val="2128"/>
              </a:spcBef>
              <a:spcAft>
                <a:spcPts val="2128"/>
              </a:spcAft>
              <a:buSzPts val="1600"/>
              <a:buChar char="■"/>
              <a:defRPr sz="2128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48614" y="3213817"/>
            <a:ext cx="3312585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2pPr>
            <a:lvl3pPr lvl="2" rtl="0">
              <a:spcBef>
                <a:spcPts val="2128"/>
              </a:spcBef>
              <a:spcAft>
                <a:spcPts val="0"/>
              </a:spcAft>
              <a:buSzPts val="1600"/>
              <a:buChar char="■"/>
              <a:defRPr sz="2128"/>
            </a:lvl3pPr>
            <a:lvl4pPr lvl="3" rtl="0">
              <a:spcBef>
                <a:spcPts val="2128"/>
              </a:spcBef>
              <a:spcAft>
                <a:spcPts val="0"/>
              </a:spcAft>
              <a:buSzPts val="1600"/>
              <a:buChar char="●"/>
              <a:defRPr sz="2128"/>
            </a:lvl4pPr>
            <a:lvl5pPr lvl="4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5pPr>
            <a:lvl6pPr lvl="5" rtl="0">
              <a:spcBef>
                <a:spcPts val="2128"/>
              </a:spcBef>
              <a:spcAft>
                <a:spcPts val="0"/>
              </a:spcAft>
              <a:buSzPts val="1600"/>
              <a:buChar char="■"/>
              <a:defRPr sz="2128"/>
            </a:lvl6pPr>
            <a:lvl7pPr lvl="6" rtl="0">
              <a:spcBef>
                <a:spcPts val="2128"/>
              </a:spcBef>
              <a:spcAft>
                <a:spcPts val="0"/>
              </a:spcAft>
              <a:buSzPts val="1600"/>
              <a:buChar char="●"/>
              <a:defRPr sz="2128"/>
            </a:lvl7pPr>
            <a:lvl8pPr lvl="7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8pPr>
            <a:lvl9pPr lvl="8" rtl="0">
              <a:spcBef>
                <a:spcPts val="2128"/>
              </a:spcBef>
              <a:spcAft>
                <a:spcPts val="2128"/>
              </a:spcAft>
              <a:buSzPts val="1600"/>
              <a:buChar char="■"/>
              <a:defRPr sz="2128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48614" y="2330984"/>
            <a:ext cx="3312585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788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00606" y="4484533"/>
            <a:ext cx="3312585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2pPr>
            <a:lvl3pPr lvl="2" rtl="0">
              <a:spcBef>
                <a:spcPts val="2128"/>
              </a:spcBef>
              <a:spcAft>
                <a:spcPts val="0"/>
              </a:spcAft>
              <a:buSzPts val="1600"/>
              <a:buChar char="■"/>
              <a:defRPr sz="2128"/>
            </a:lvl3pPr>
            <a:lvl4pPr lvl="3" rtl="0">
              <a:spcBef>
                <a:spcPts val="2128"/>
              </a:spcBef>
              <a:spcAft>
                <a:spcPts val="0"/>
              </a:spcAft>
              <a:buSzPts val="1600"/>
              <a:buChar char="●"/>
              <a:defRPr sz="2128"/>
            </a:lvl4pPr>
            <a:lvl5pPr lvl="4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5pPr>
            <a:lvl6pPr lvl="5" rtl="0">
              <a:spcBef>
                <a:spcPts val="2128"/>
              </a:spcBef>
              <a:spcAft>
                <a:spcPts val="0"/>
              </a:spcAft>
              <a:buSzPts val="1600"/>
              <a:buChar char="■"/>
              <a:defRPr sz="2128"/>
            </a:lvl6pPr>
            <a:lvl7pPr lvl="6" rtl="0">
              <a:spcBef>
                <a:spcPts val="2128"/>
              </a:spcBef>
              <a:spcAft>
                <a:spcPts val="0"/>
              </a:spcAft>
              <a:buSzPts val="1600"/>
              <a:buChar char="●"/>
              <a:defRPr sz="2128"/>
            </a:lvl7pPr>
            <a:lvl8pPr lvl="7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8pPr>
            <a:lvl9pPr lvl="8" rtl="0">
              <a:spcBef>
                <a:spcPts val="2128"/>
              </a:spcBef>
              <a:spcAft>
                <a:spcPts val="2128"/>
              </a:spcAft>
              <a:buSzPts val="1600"/>
              <a:buChar char="■"/>
              <a:defRPr sz="2128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00606" y="3601700"/>
            <a:ext cx="3312585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788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3600"/>
              <a:buFont typeface="Chewy"/>
              <a:buNone/>
              <a:defRPr sz="4788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3645" y="-1782237"/>
            <a:ext cx="770395" cy="433488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2632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5767" y="419298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0323" y="8"/>
            <a:ext cx="190707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77678" y="6527455"/>
            <a:ext cx="144873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6627" y="5188220"/>
            <a:ext cx="147399" cy="14703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70044" y="3222499"/>
            <a:ext cx="2174605" cy="63447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6675" y="3548985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529" y="3112084"/>
            <a:ext cx="155583" cy="155929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0" name="Google Shape;430;p24"/>
          <p:cNvSpPr/>
          <p:nvPr/>
        </p:nvSpPr>
        <p:spPr>
          <a:xfrm>
            <a:off x="-669933" y="-775256"/>
            <a:ext cx="1335089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60809" y="4430535"/>
            <a:ext cx="3488292" cy="136668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252" y="5609860"/>
            <a:ext cx="128168" cy="12785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4897" y="953764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2357" y="427352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97649" y="117510"/>
            <a:ext cx="11293361" cy="6265407"/>
            <a:chOff x="374162" y="88131"/>
            <a:chExt cx="8491027" cy="469905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793140" y="3882211"/>
              <a:ext cx="249187" cy="305976"/>
              <a:chOff x="7843452" y="3947061"/>
              <a:chExt cx="249187" cy="305976"/>
            </a:xfrm>
          </p:grpSpPr>
          <p:sp>
            <p:nvSpPr>
              <p:cNvPr id="11" name="Google Shape;11;p2"/>
              <p:cNvSpPr/>
              <p:nvPr/>
            </p:nvSpPr>
            <p:spPr>
              <a:xfrm rot="73943">
                <a:off x="7846659" y="3949637"/>
                <a:ext cx="242773" cy="300824"/>
              </a:xfrm>
              <a:custGeom>
                <a:avLst/>
                <a:gdLst/>
                <a:ahLst/>
                <a:cxnLst/>
                <a:rect l="l" t="t" r="r" b="b"/>
                <a:pathLst>
                  <a:path w="5328" h="6602" extrusionOk="0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73943">
                <a:off x="7846659" y="3949637"/>
                <a:ext cx="242773" cy="300824"/>
              </a:xfrm>
              <a:custGeom>
                <a:avLst/>
                <a:gdLst/>
                <a:ahLst/>
                <a:cxnLst/>
                <a:rect l="l" t="t" r="r" b="b"/>
                <a:pathLst>
                  <a:path w="5328" h="6602" extrusionOk="0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 rot="2318568">
              <a:off x="374162" y="4505851"/>
              <a:ext cx="536367" cy="251657"/>
              <a:chOff x="4074250" y="4561525"/>
              <a:chExt cx="536335" cy="251643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074250" y="4561525"/>
                <a:ext cx="536335" cy="251643"/>
              </a:xfrm>
              <a:custGeom>
                <a:avLst/>
                <a:gdLst/>
                <a:ahLst/>
                <a:cxnLst/>
                <a:rect l="l" t="t" r="r" b="b"/>
                <a:pathLst>
                  <a:path w="16228" h="7614" extrusionOk="0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8" name="Google Shape;18;p2"/>
              <p:cNvGrpSpPr/>
              <p:nvPr/>
            </p:nvGrpSpPr>
            <p:grpSpPr>
              <a:xfrm>
                <a:off x="4074250" y="4561525"/>
                <a:ext cx="536335" cy="251643"/>
                <a:chOff x="3628525" y="3917700"/>
                <a:chExt cx="536335" cy="251643"/>
              </a:xfrm>
            </p:grpSpPr>
            <p:sp>
              <p:nvSpPr>
                <p:cNvPr id="19" name="Google Shape;19;p2"/>
                <p:cNvSpPr/>
                <p:nvPr/>
              </p:nvSpPr>
              <p:spPr>
                <a:xfrm>
                  <a:off x="3628525" y="3917700"/>
                  <a:ext cx="536335" cy="251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8" h="7614" extrusionOk="0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4115795" y="3936473"/>
                  <a:ext cx="32224" cy="48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1473" extrusionOk="0">
                      <a:moveTo>
                        <a:pt x="264" y="0"/>
                      </a:moveTo>
                      <a:cubicBezTo>
                        <a:pt x="217" y="0"/>
                        <a:pt x="172" y="17"/>
                        <a:pt x="138" y="61"/>
                      </a:cubicBezTo>
                      <a:cubicBezTo>
                        <a:pt x="0" y="240"/>
                        <a:pt x="255" y="515"/>
                        <a:pt x="340" y="655"/>
                      </a:cubicBezTo>
                      <a:cubicBezTo>
                        <a:pt x="425" y="789"/>
                        <a:pt x="477" y="946"/>
                        <a:pt x="494" y="1103"/>
                      </a:cubicBezTo>
                      <a:cubicBezTo>
                        <a:pt x="501" y="1178"/>
                        <a:pt x="501" y="1257"/>
                        <a:pt x="527" y="1328"/>
                      </a:cubicBezTo>
                      <a:cubicBezTo>
                        <a:pt x="553" y="1400"/>
                        <a:pt x="611" y="1466"/>
                        <a:pt x="687" y="1473"/>
                      </a:cubicBezTo>
                      <a:cubicBezTo>
                        <a:pt x="689" y="1473"/>
                        <a:pt x="692" y="1473"/>
                        <a:pt x="694" y="1473"/>
                      </a:cubicBezTo>
                      <a:cubicBezTo>
                        <a:pt x="753" y="1473"/>
                        <a:pt x="809" y="1438"/>
                        <a:pt x="844" y="1387"/>
                      </a:cubicBezTo>
                      <a:cubicBezTo>
                        <a:pt x="880" y="1338"/>
                        <a:pt x="896" y="1277"/>
                        <a:pt x="909" y="1214"/>
                      </a:cubicBezTo>
                      <a:cubicBezTo>
                        <a:pt x="975" y="829"/>
                        <a:pt x="830" y="351"/>
                        <a:pt x="513" y="106"/>
                      </a:cubicBezTo>
                      <a:cubicBezTo>
                        <a:pt x="450" y="57"/>
                        <a:pt x="352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sp>
          <p:nvSpPr>
            <p:cNvPr id="21" name="Google Shape;21;p2"/>
            <p:cNvSpPr/>
            <p:nvPr/>
          </p:nvSpPr>
          <p:spPr>
            <a:xfrm>
              <a:off x="8553232" y="4737234"/>
              <a:ext cx="49918" cy="49953"/>
            </a:xfrm>
            <a:custGeom>
              <a:avLst/>
              <a:gdLst/>
              <a:ahLst/>
              <a:cxnLst/>
              <a:rect l="l" t="t" r="r" b="b"/>
              <a:pathLst>
                <a:path w="1458" h="1459" extrusionOk="0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642279" y="1595700"/>
              <a:ext cx="56218" cy="56081"/>
            </a:xfrm>
            <a:custGeom>
              <a:avLst/>
              <a:gdLst/>
              <a:ahLst/>
              <a:cxnLst/>
              <a:rect l="l" t="t" r="r" b="b"/>
              <a:pathLst>
                <a:path w="1642" h="1638" extrusionOk="0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 rot="142742">
              <a:off x="8606846" y="88131"/>
              <a:ext cx="187207" cy="182364"/>
            </a:xfrm>
            <a:custGeom>
              <a:avLst/>
              <a:gdLst/>
              <a:ahLst/>
              <a:cxnLst/>
              <a:rect l="l" t="t" r="r" b="b"/>
              <a:pathLst>
                <a:path w="18072" h="17596" extrusionOk="0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42404" y="279750"/>
              <a:ext cx="56218" cy="56081"/>
            </a:xfrm>
            <a:custGeom>
              <a:avLst/>
              <a:gdLst/>
              <a:ahLst/>
              <a:cxnLst/>
              <a:rect l="l" t="t" r="r" b="b"/>
              <a:pathLst>
                <a:path w="1642" h="1638" extrusionOk="0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61829" y="4694525"/>
              <a:ext cx="56218" cy="56081"/>
            </a:xfrm>
            <a:custGeom>
              <a:avLst/>
              <a:gdLst/>
              <a:ahLst/>
              <a:cxnLst/>
              <a:rect l="l" t="t" r="r" b="b"/>
              <a:pathLst>
                <a:path w="1642" h="1638" extrusionOk="0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90854" y="3230000"/>
              <a:ext cx="56218" cy="56081"/>
            </a:xfrm>
            <a:custGeom>
              <a:avLst/>
              <a:gdLst/>
              <a:ahLst/>
              <a:cxnLst/>
              <a:rect l="l" t="t" r="r" b="b"/>
              <a:pathLst>
                <a:path w="1642" h="1638" extrusionOk="0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 rot="891479">
              <a:off x="4785542" y="1011686"/>
              <a:ext cx="111997" cy="107576"/>
            </a:xfrm>
            <a:custGeom>
              <a:avLst/>
              <a:gdLst/>
              <a:ahLst/>
              <a:cxnLst/>
              <a:rect l="l" t="t" r="r" b="b"/>
              <a:pathLst>
                <a:path w="3609" h="3466" extrusionOk="0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 rot="891479">
              <a:off x="475492" y="3431311"/>
              <a:ext cx="111997" cy="107576"/>
            </a:xfrm>
            <a:custGeom>
              <a:avLst/>
              <a:gdLst/>
              <a:ahLst/>
              <a:cxnLst/>
              <a:rect l="l" t="t" r="r" b="b"/>
              <a:pathLst>
                <a:path w="3609" h="3466" extrusionOk="0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 rot="891479">
              <a:off x="4430392" y="3367636"/>
              <a:ext cx="111997" cy="107576"/>
            </a:xfrm>
            <a:custGeom>
              <a:avLst/>
              <a:gdLst/>
              <a:ahLst/>
              <a:cxnLst/>
              <a:rect l="l" t="t" r="r" b="b"/>
              <a:pathLst>
                <a:path w="3609" h="3466" extrusionOk="0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 rot="891479">
              <a:off x="4785542" y="4577886"/>
              <a:ext cx="111997" cy="107576"/>
            </a:xfrm>
            <a:custGeom>
              <a:avLst/>
              <a:gdLst/>
              <a:ahLst/>
              <a:cxnLst/>
              <a:rect l="l" t="t" r="r" b="b"/>
              <a:pathLst>
                <a:path w="3609" h="3466" extrusionOk="0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 rot="891479">
              <a:off x="1862192" y="4669436"/>
              <a:ext cx="111997" cy="107576"/>
            </a:xfrm>
            <a:custGeom>
              <a:avLst/>
              <a:gdLst/>
              <a:ahLst/>
              <a:cxnLst/>
              <a:rect l="l" t="t" r="r" b="b"/>
              <a:pathLst>
                <a:path w="3609" h="3466" extrusionOk="0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 rot="891479">
              <a:off x="8753192" y="4068061"/>
              <a:ext cx="111997" cy="107576"/>
            </a:xfrm>
            <a:custGeom>
              <a:avLst/>
              <a:gdLst/>
              <a:ahLst/>
              <a:cxnLst/>
              <a:rect l="l" t="t" r="r" b="b"/>
              <a:pathLst>
                <a:path w="3609" h="3466" extrusionOk="0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 rot="891479">
              <a:off x="7861742" y="311261"/>
              <a:ext cx="111997" cy="107576"/>
            </a:xfrm>
            <a:custGeom>
              <a:avLst/>
              <a:gdLst/>
              <a:ahLst/>
              <a:cxnLst/>
              <a:rect l="l" t="t" r="r" b="b"/>
              <a:pathLst>
                <a:path w="3609" h="3466" extrusionOk="0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 rot="891479">
              <a:off x="2237167" y="224177"/>
              <a:ext cx="111997" cy="107576"/>
            </a:xfrm>
            <a:custGeom>
              <a:avLst/>
              <a:gdLst/>
              <a:ahLst/>
              <a:cxnLst/>
              <a:rect l="l" t="t" r="r" b="b"/>
              <a:pathLst>
                <a:path w="3609" h="3466" extrusionOk="0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 rot="142347">
              <a:off x="3936060" y="196592"/>
              <a:ext cx="175720" cy="171180"/>
            </a:xfrm>
            <a:custGeom>
              <a:avLst/>
              <a:gdLst/>
              <a:ahLst/>
              <a:cxnLst/>
              <a:rect l="l" t="t" r="r" b="b"/>
              <a:pathLst>
                <a:path w="18072" h="17596" extrusionOk="0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 rot="294686">
              <a:off x="2765452" y="4547373"/>
              <a:ext cx="173088" cy="168576"/>
            </a:xfrm>
            <a:custGeom>
              <a:avLst/>
              <a:gdLst/>
              <a:ahLst/>
              <a:cxnLst/>
              <a:rect l="l" t="t" r="r" b="b"/>
              <a:pathLst>
                <a:path w="18072" h="17596" extrusionOk="0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 rot="-1149162">
              <a:off x="7585524" y="4622882"/>
              <a:ext cx="141426" cy="137742"/>
            </a:xfrm>
            <a:custGeom>
              <a:avLst/>
              <a:gdLst/>
              <a:ahLst/>
              <a:cxnLst/>
              <a:rect l="l" t="t" r="r" b="b"/>
              <a:pathLst>
                <a:path w="18072" h="17596" extrusionOk="0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0394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697660" y="225052"/>
            <a:ext cx="6943867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43411" y="3140167"/>
            <a:ext cx="3474982" cy="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26561" y="2048951"/>
            <a:ext cx="2308674" cy="10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98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43444" y="3996233"/>
            <a:ext cx="3474982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25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7" name="Google Shape;3387;p2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0"/>
            <a:ext cx="12161842" cy="685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8" name="Google Shape;3388;p29"/>
          <p:cNvGrpSpPr/>
          <p:nvPr/>
        </p:nvGrpSpPr>
        <p:grpSpPr>
          <a:xfrm rot="-5400000" flipH="1">
            <a:off x="100511" y="5163362"/>
            <a:ext cx="724776" cy="997660"/>
            <a:chOff x="626325" y="3925200"/>
            <a:chExt cx="612625" cy="845375"/>
          </a:xfrm>
        </p:grpSpPr>
        <p:sp>
          <p:nvSpPr>
            <p:cNvPr id="3389" name="Google Shape;3389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93" name="Google Shape;3393;p29"/>
          <p:cNvGrpSpPr/>
          <p:nvPr/>
        </p:nvGrpSpPr>
        <p:grpSpPr>
          <a:xfrm rot="10800000" flipH="1">
            <a:off x="157125" y="5572889"/>
            <a:ext cx="1776035" cy="1847363"/>
            <a:chOff x="1843825" y="3806950"/>
            <a:chExt cx="1608250" cy="1668700"/>
          </a:xfrm>
        </p:grpSpPr>
        <p:sp>
          <p:nvSpPr>
            <p:cNvPr id="3394" name="Google Shape;3394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0" name="Google Shape;3420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1" name="Google Shape;3421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1" name="Google Shape;3441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2" name="Google Shape;3442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6" name="Google Shape;3456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7" name="Google Shape;3457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62" name="Google Shape;3462;p29"/>
          <p:cNvGrpSpPr/>
          <p:nvPr/>
        </p:nvGrpSpPr>
        <p:grpSpPr>
          <a:xfrm rot="-5400000" flipH="1">
            <a:off x="9934389" y="6230162"/>
            <a:ext cx="724776" cy="997660"/>
            <a:chOff x="626325" y="3925200"/>
            <a:chExt cx="612625" cy="845375"/>
          </a:xfrm>
        </p:grpSpPr>
        <p:sp>
          <p:nvSpPr>
            <p:cNvPr id="3463" name="Google Shape;3463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67" name="Google Shape;3467;p29"/>
          <p:cNvGrpSpPr/>
          <p:nvPr/>
        </p:nvGrpSpPr>
        <p:grpSpPr>
          <a:xfrm rot="10800000" flipH="1">
            <a:off x="10421735" y="5572889"/>
            <a:ext cx="1776035" cy="1847363"/>
            <a:chOff x="1843825" y="3806950"/>
            <a:chExt cx="1608250" cy="1668700"/>
          </a:xfrm>
        </p:grpSpPr>
        <p:sp>
          <p:nvSpPr>
            <p:cNvPr id="3468" name="Google Shape;3468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4" name="Google Shape;3504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5" name="Google Shape;3505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36" name="Google Shape;3536;p29"/>
          <p:cNvGrpSpPr/>
          <p:nvPr/>
        </p:nvGrpSpPr>
        <p:grpSpPr>
          <a:xfrm rot="5400000">
            <a:off x="3894240" y="5560225"/>
            <a:ext cx="724785" cy="750168"/>
            <a:chOff x="1843825" y="3806950"/>
            <a:chExt cx="1608250" cy="1668700"/>
          </a:xfrm>
        </p:grpSpPr>
        <p:sp>
          <p:nvSpPr>
            <p:cNvPr id="3537" name="Google Shape;3537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6" name="Google Shape;3566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7" name="Google Shape;3567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1" name="Google Shape;3591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2" name="Google Shape;3592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5" name="Google Shape;3595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6" name="Google Shape;3596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9" name="Google Shape;3599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0" name="Google Shape;3600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1" name="Google Shape;3601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2" name="Google Shape;3602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3" name="Google Shape;3603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05" name="Google Shape;3605;p29"/>
          <p:cNvGrpSpPr/>
          <p:nvPr/>
        </p:nvGrpSpPr>
        <p:grpSpPr>
          <a:xfrm rot="10800000">
            <a:off x="7551544" y="5129206"/>
            <a:ext cx="1024809" cy="1065965"/>
            <a:chOff x="1843825" y="3806950"/>
            <a:chExt cx="1608250" cy="1668700"/>
          </a:xfrm>
        </p:grpSpPr>
        <p:sp>
          <p:nvSpPr>
            <p:cNvPr id="3606" name="Google Shape;3606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7" name="Google Shape;3607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8" name="Google Shape;3608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9" name="Google Shape;3609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7" name="Google Shape;3617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8" name="Google Shape;3618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5" name="Google Shape;3645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6" name="Google Shape;3646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4" name="Google Shape;3654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5" name="Google Shape;3655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74" name="Google Shape;3674;p29"/>
          <p:cNvSpPr/>
          <p:nvPr/>
        </p:nvSpPr>
        <p:spPr>
          <a:xfrm flipH="1">
            <a:off x="2543866" y="5511084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5" name="Google Shape;3675;p29"/>
          <p:cNvSpPr/>
          <p:nvPr/>
        </p:nvSpPr>
        <p:spPr>
          <a:xfrm flipH="1">
            <a:off x="1144800" y="4247767"/>
            <a:ext cx="223788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6" name="Google Shape;3676;p29"/>
          <p:cNvSpPr/>
          <p:nvPr/>
        </p:nvSpPr>
        <p:spPr>
          <a:xfrm>
            <a:off x="10421718" y="4460484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7" name="Google Shape;3677;p29"/>
          <p:cNvSpPr/>
          <p:nvPr/>
        </p:nvSpPr>
        <p:spPr>
          <a:xfrm>
            <a:off x="9221297" y="5555787"/>
            <a:ext cx="223788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26687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0" r:id="rId4"/>
    <p:sldLayoutId id="2147483679" r:id="rId5"/>
    <p:sldLayoutId id="2147483680" r:id="rId6"/>
    <p:sldLayoutId id="214748368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GcVsRdieow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A6B367-5573-CF02-F421-B8E9B4B03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0831" r="3168" b="22375"/>
          <a:stretch/>
        </p:blipFill>
        <p:spPr>
          <a:xfrm>
            <a:off x="1078608" y="1872636"/>
            <a:ext cx="10004622" cy="517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F67992-6B55-3E0E-F7E2-C23F41BC9496}"/>
              </a:ext>
            </a:extLst>
          </p:cNvPr>
          <p:cNvSpPr/>
          <p:nvPr/>
        </p:nvSpPr>
        <p:spPr>
          <a:xfrm>
            <a:off x="0" y="8484"/>
            <a:ext cx="12161838" cy="2925216"/>
          </a:xfrm>
          <a:prstGeom prst="rect">
            <a:avLst/>
          </a:prstGeom>
          <a:solidFill>
            <a:srgbClr val="ECE84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52">
              <a:buClrTx/>
              <a:defRPr/>
            </a:pPr>
            <a:endParaRPr lang="en-US" sz="5852">
              <a:solidFill>
                <a:srgbClr val="FFFFFF"/>
              </a:solidFill>
              <a:latin typeface="AvantGarde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2DA01-7CB2-FB25-FA47-31846B3875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137" b="15234"/>
          <a:stretch/>
        </p:blipFill>
        <p:spPr>
          <a:xfrm>
            <a:off x="-158617" y="9226547"/>
            <a:ext cx="12320455" cy="548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36ACDA3E-E0BB-E422-27AF-2C59F7D9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22560" y="131409"/>
            <a:ext cx="1885492" cy="174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2188900" y="643042"/>
            <a:ext cx="778403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TIẾNG VIỆT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83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3A55C-A534-6398-E8F9-62DE8939A7EF}"/>
              </a:ext>
            </a:extLst>
          </p:cNvPr>
          <p:cNvSpPr txBox="1"/>
          <p:nvPr/>
        </p:nvSpPr>
        <p:spPr>
          <a:xfrm>
            <a:off x="922523" y="209026"/>
            <a:ext cx="10839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/>
              <a:t>2. Viết mở bài hoặc kết bài cho câu chuyện </a:t>
            </a:r>
            <a:r>
              <a:rPr lang="en-US" sz="3600" b="1" i="1"/>
              <a:t>Nai con Bam-bi </a:t>
            </a:r>
            <a:r>
              <a:rPr lang="en-US" sz="3600" b="1"/>
              <a:t>theo ý 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D5FA0D-F5CB-F36F-D9FA-28DD5827FFBD}"/>
              </a:ext>
            </a:extLst>
          </p:cNvPr>
          <p:cNvSpPr txBox="1"/>
          <p:nvPr/>
        </p:nvSpPr>
        <p:spPr>
          <a:xfrm>
            <a:off x="272576" y="1843950"/>
            <a:ext cx="1161668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/>
              <a:t> 	</a:t>
            </a:r>
            <a:r>
              <a:rPr lang="en-US" sz="4000"/>
              <a:t>Nếu bạn đang cảm thấy thất vọng hay buồn chán về cuộc sống khi đứng trước những khó khăn, hãy tìm đọc câu chuyện </a:t>
            </a:r>
            <a:r>
              <a:rPr lang="en-US" sz="4000" i="1"/>
              <a:t>Nai con Bam-bi</a:t>
            </a:r>
            <a:r>
              <a:rPr lang="en-US" sz="4000"/>
              <a:t> nhé! Ở đó, bạn sẽ tìm thấy được động lực để nỗ lực, để phát triển bản thân và sống tốt hơn đấy. </a:t>
            </a:r>
            <a:endParaRPr lang="vi-VN" sz="3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3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3A55C-A534-6398-E8F9-62DE8939A7EF}"/>
              </a:ext>
            </a:extLst>
          </p:cNvPr>
          <p:cNvSpPr txBox="1"/>
          <p:nvPr/>
        </p:nvSpPr>
        <p:spPr>
          <a:xfrm>
            <a:off x="922523" y="209026"/>
            <a:ext cx="10839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/>
              <a:t>2. Viết mở bài hoặc kết bài cho câu chuyện </a:t>
            </a:r>
            <a:r>
              <a:rPr lang="en-US" sz="3600" b="1" i="1"/>
              <a:t>Nai con Bam-bi </a:t>
            </a:r>
            <a:r>
              <a:rPr lang="en-US" sz="3600" b="1"/>
              <a:t>theo ý 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D5FA0D-F5CB-F36F-D9FA-28DD5827FFBD}"/>
              </a:ext>
            </a:extLst>
          </p:cNvPr>
          <p:cNvSpPr txBox="1"/>
          <p:nvPr/>
        </p:nvSpPr>
        <p:spPr>
          <a:xfrm>
            <a:off x="272576" y="1843950"/>
            <a:ext cx="116166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/>
              <a:t>     Ở đầu câu chuyện, c</a:t>
            </a:r>
            <a:r>
              <a:rPr lang="en-US" sz="4000"/>
              <a:t>ứ tưởng Bam-bi là một chú Nai nhút nhát, yếu đuối. Nhưng khép lại câu chuyện, đó là một chú nai mạnh mẽ, kiên cường. Bài học về sự tự lập của Bam-bi đã làm em nhớ mãi, đã trao cho em thêm nhiều động lực để sống tốt hơn, sống có ích hơn và sống mạnh mẽ hơn.</a:t>
            </a:r>
            <a:endParaRPr lang="vi-VN" sz="3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3A1418-CA04-6080-5D8F-5861B4248766}"/>
              </a:ext>
            </a:extLst>
          </p:cNvPr>
          <p:cNvSpPr txBox="1"/>
          <p:nvPr/>
        </p:nvSpPr>
        <p:spPr>
          <a:xfrm>
            <a:off x="772124" y="2949038"/>
            <a:ext cx="106175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DẶN DÒ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37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555616-6CF8-A752-5D98-B96FC98F80F2}"/>
              </a:ext>
            </a:extLst>
          </p:cNvPr>
          <p:cNvSpPr txBox="1"/>
          <p:nvPr/>
        </p:nvSpPr>
        <p:spPr>
          <a:xfrm>
            <a:off x="0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01600">
                  <a:solidFill>
                    <a:srgbClr val="00B050"/>
                  </a:solidFill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Khởi động</a:t>
            </a:r>
          </a:p>
        </p:txBody>
      </p:sp>
      <p:sp>
        <p:nvSpPr>
          <p:cNvPr id="5" name="Google Shape;12;p2">
            <a:extLst>
              <a:ext uri="{FF2B5EF4-FFF2-40B4-BE49-F238E27FC236}">
                <a16:creationId xmlns:a16="http://schemas.microsoft.com/office/drawing/2014/main" id="{357B314A-F0B8-F45A-6F01-5326A013A336}"/>
              </a:ext>
            </a:extLst>
          </p:cNvPr>
          <p:cNvSpPr/>
          <p:nvPr/>
        </p:nvSpPr>
        <p:spPr>
          <a:xfrm>
            <a:off x="355920" y="904971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" name="Google Shape;12;p2">
            <a:extLst>
              <a:ext uri="{FF2B5EF4-FFF2-40B4-BE49-F238E27FC236}">
                <a16:creationId xmlns:a16="http://schemas.microsoft.com/office/drawing/2014/main" id="{2A190D75-CB30-7BB9-717A-C7D57AEA86A2}"/>
              </a:ext>
            </a:extLst>
          </p:cNvPr>
          <p:cNvSpPr/>
          <p:nvPr/>
        </p:nvSpPr>
        <p:spPr>
          <a:xfrm>
            <a:off x="889320" y="292757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94767" y="172500"/>
            <a:ext cx="98022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 TRUNG</a:t>
            </a:r>
            <a:endParaRPr lang="en-US" sz="26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buClrTx/>
              <a:defRPr/>
            </a:pP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11185" y="2372364"/>
            <a:ext cx="1068871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4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3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1. ÔN TẬP VÀ ĐÁNH GIÁ GIỮA HỌC KÌ I (TIẾT 5)</a:t>
            </a:r>
            <a:endParaRPr lang="en-US" sz="36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046897" y="5265449"/>
            <a:ext cx="5472827" cy="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spcBef>
                <a:spcPct val="50000"/>
              </a:spcBef>
              <a:buClrTx/>
              <a:defRPr/>
            </a:pPr>
            <a:r>
              <a:rPr lang="en-US" sz="3192" b="1" i="1" kern="1200" dirty="0">
                <a:solidFill>
                  <a:srgbClr val="3333CC"/>
                </a:solidFill>
                <a:latin typeface="Times New Roman" pitchFamily="18" charset="0"/>
                <a:cs typeface="+mn-cs"/>
              </a:rPr>
              <a:t>Giáo viên: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Dương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Thị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Quyên</a:t>
            </a:r>
            <a:endParaRPr lang="en-US" sz="3192" b="1" i="1" kern="1200" dirty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9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71;p44">
            <a:extLst>
              <a:ext uri="{FF2B5EF4-FFF2-40B4-BE49-F238E27FC236}">
                <a16:creationId xmlns:a16="http://schemas.microsoft.com/office/drawing/2014/main" id="{143EE7CF-F01E-6B3B-53C8-C3975FB9B40D}"/>
              </a:ext>
            </a:extLst>
          </p:cNvPr>
          <p:cNvSpPr/>
          <p:nvPr/>
        </p:nvSpPr>
        <p:spPr>
          <a:xfrm>
            <a:off x="2239932" y="207778"/>
            <a:ext cx="7031734" cy="1685845"/>
          </a:xfrm>
          <a:prstGeom prst="roundRect">
            <a:avLst>
              <a:gd name="adj" fmla="val 20578"/>
            </a:avLst>
          </a:prstGeom>
          <a:solidFill>
            <a:schemeClr val="dk1"/>
          </a:solidFill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8000" b="1">
                <a:solidFill>
                  <a:srgbClr val="FFFFFF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sz="8000" b="1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30" name="Picture 6" descr="Cartoon Children, Kids, People 08 png">
            <a:extLst>
              <a:ext uri="{FF2B5EF4-FFF2-40B4-BE49-F238E27FC236}">
                <a16:creationId xmlns:a16="http://schemas.microsoft.com/office/drawing/2014/main" id="{9D442496-F135-FDEC-B742-515E344D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02" y="2313897"/>
            <a:ext cx="226710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hildren, Kids, People 08 png">
            <a:extLst>
              <a:ext uri="{FF2B5EF4-FFF2-40B4-BE49-F238E27FC236}">
                <a16:creationId xmlns:a16="http://schemas.microsoft.com/office/drawing/2014/main" id="{B6707B1E-BD77-E787-5BF0-8E1118C4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975" y="2143730"/>
            <a:ext cx="154572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Children, Kids, People 08 png">
            <a:extLst>
              <a:ext uri="{FF2B5EF4-FFF2-40B4-BE49-F238E27FC236}">
                <a16:creationId xmlns:a16="http://schemas.microsoft.com/office/drawing/2014/main" id="{F6BE6FF2-6A27-0B59-65B4-2725F584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028" y="1818607"/>
            <a:ext cx="1899930" cy="33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hildren, Kids, People 08 png">
            <a:extLst>
              <a:ext uri="{FF2B5EF4-FFF2-40B4-BE49-F238E27FC236}">
                <a16:creationId xmlns:a16="http://schemas.microsoft.com/office/drawing/2014/main" id="{1F56B691-5C74-D61E-BA0C-C74A2297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22" y="2313897"/>
            <a:ext cx="1786032" cy="29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608320"/>
            <a:ext cx="6116320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8"/>
              </a:rPr>
              <a:t>https://www.youtube.com/watch?v=RGcVsRdieow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21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4BA988-7585-7E89-53FA-D4FFB8650B9B}"/>
              </a:ext>
            </a:extLst>
          </p:cNvPr>
          <p:cNvSpPr/>
          <p:nvPr/>
        </p:nvSpPr>
        <p:spPr>
          <a:xfrm>
            <a:off x="6919824" y="5129900"/>
            <a:ext cx="2319925" cy="552450"/>
          </a:xfrm>
          <a:prstGeom prst="roundRect">
            <a:avLst/>
          </a:prstGeom>
          <a:noFill/>
          <a:ln>
            <a:solidFill>
              <a:srgbClr val="56A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Trang 72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64348" y="1617452"/>
            <a:ext cx="1068871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4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3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1. ÔN TẬP VÀ ĐÁNH GIÁ GIỮA HỌC KÌ I (TIẾT 5)</a:t>
            </a:r>
            <a:endParaRPr lang="en-US" sz="36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Gift Unicorn Sticker by Fave Indonesia for iOS &amp; Android | GIPHY">
            <a:extLst>
              <a:ext uri="{FF2B5EF4-FFF2-40B4-BE49-F238E27FC236}">
                <a16:creationId xmlns:a16="http://schemas.microsoft.com/office/drawing/2014/main" id="{3E015ABA-DB1F-2B7A-788E-B49598FC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686" y="4603452"/>
            <a:ext cx="1857370" cy="1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appy Birthday Celebration Sticker By Greatest Gif for iOS &amp; Android | GIPHY">
            <a:extLst>
              <a:ext uri="{FF2B5EF4-FFF2-40B4-BE49-F238E27FC236}">
                <a16:creationId xmlns:a16="http://schemas.microsoft.com/office/drawing/2014/main" id="{B0E37F19-551A-FD69-C1E2-B2EADA84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39" y="250965"/>
            <a:ext cx="2524608" cy="136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mily Give Sticker by theasianparent for iOS &amp; Android | GIPHY">
            <a:extLst>
              <a:ext uri="{FF2B5EF4-FFF2-40B4-BE49-F238E27FC236}">
                <a16:creationId xmlns:a16="http://schemas.microsoft.com/office/drawing/2014/main" id="{AF120DA6-40A7-1A8F-DDFF-86A7234FF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26" y="3265210"/>
            <a:ext cx="3195612" cy="31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3A55C-A534-6398-E8F9-62DE8939A7EF}"/>
              </a:ext>
            </a:extLst>
          </p:cNvPr>
          <p:cNvSpPr txBox="1"/>
          <p:nvPr/>
        </p:nvSpPr>
        <p:spPr>
          <a:xfrm>
            <a:off x="1322533" y="50017"/>
            <a:ext cx="10839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/>
              <a:t>1. Quan sát tranh, đọc lời dưới tranh rồi tóm tắt câu chuyện.</a:t>
            </a:r>
          </a:p>
        </p:txBody>
      </p:sp>
      <p:pic>
        <p:nvPicPr>
          <p:cNvPr id="2" name="Picture 2" descr="Phần 1: Ôn tập Giữa học kì 1 Tiếng Việt lớp 4 Kết nối tri thức">
            <a:extLst>
              <a:ext uri="{FF2B5EF4-FFF2-40B4-BE49-F238E27FC236}">
                <a16:creationId xmlns:a16="http://schemas.microsoft.com/office/drawing/2014/main" id="{6B9713D7-B72F-4573-20E4-6EB07CCF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20" y="1576902"/>
            <a:ext cx="10139680" cy="528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5EEE6B-508F-3098-9A20-128BCF1E063B}"/>
              </a:ext>
            </a:extLst>
          </p:cNvPr>
          <p:cNvSpPr txBox="1"/>
          <p:nvPr/>
        </p:nvSpPr>
        <p:spPr>
          <a:xfrm>
            <a:off x="1963376" y="511682"/>
            <a:ext cx="72825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Nai con Bam-bi</a:t>
            </a:r>
          </a:p>
          <a:p>
            <a:pPr algn="r"/>
            <a:r>
              <a:rPr lang="en-US" sz="2800"/>
              <a:t>(Theo Lưu Hồng Hà)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161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3A55C-A534-6398-E8F9-62DE8939A7EF}"/>
              </a:ext>
            </a:extLst>
          </p:cNvPr>
          <p:cNvSpPr txBox="1"/>
          <p:nvPr/>
        </p:nvSpPr>
        <p:spPr>
          <a:xfrm>
            <a:off x="1322533" y="50017"/>
            <a:ext cx="10839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/>
              <a:t>1. Quan sát tranh, đọc lời dưới tranh rồi tóm tắt câu chuyện.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EEE6B-508F-3098-9A20-128BCF1E063B}"/>
              </a:ext>
            </a:extLst>
          </p:cNvPr>
          <p:cNvSpPr txBox="1"/>
          <p:nvPr/>
        </p:nvSpPr>
        <p:spPr>
          <a:xfrm>
            <a:off x="1963376" y="511682"/>
            <a:ext cx="72825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Nai con Bam-bi</a:t>
            </a:r>
          </a:p>
          <a:p>
            <a:pPr algn="r"/>
            <a:r>
              <a:rPr lang="en-US" sz="2800"/>
              <a:t>(Theo Lưu Hồng Hà)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1E5DC-C5F3-FBA3-B876-3E0B71A85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961" y="1465789"/>
            <a:ext cx="11413915" cy="4621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34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3A55C-A534-6398-E8F9-62DE8939A7EF}"/>
              </a:ext>
            </a:extLst>
          </p:cNvPr>
          <p:cNvSpPr txBox="1"/>
          <p:nvPr/>
        </p:nvSpPr>
        <p:spPr>
          <a:xfrm>
            <a:off x="1322533" y="50017"/>
            <a:ext cx="10839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/>
              <a:t>1. Quan sát tranh, đọc lời dưới tranh rồi tóm tắt câu chuyện.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EEE6B-508F-3098-9A20-128BCF1E063B}"/>
              </a:ext>
            </a:extLst>
          </p:cNvPr>
          <p:cNvSpPr txBox="1"/>
          <p:nvPr/>
        </p:nvSpPr>
        <p:spPr>
          <a:xfrm>
            <a:off x="1963376" y="511682"/>
            <a:ext cx="72825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Nai con Bam-bi</a:t>
            </a:r>
          </a:p>
          <a:p>
            <a:pPr algn="r"/>
            <a:r>
              <a:rPr lang="en-US" sz="2800"/>
              <a:t>(Theo Lưu Hồng Hà)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4512F-ED1B-E796-B894-C4058A641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843" y="1465789"/>
            <a:ext cx="11488151" cy="4788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64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3A55C-A534-6398-E8F9-62DE8939A7EF}"/>
              </a:ext>
            </a:extLst>
          </p:cNvPr>
          <p:cNvSpPr txBox="1"/>
          <p:nvPr/>
        </p:nvSpPr>
        <p:spPr>
          <a:xfrm>
            <a:off x="1322533" y="50017"/>
            <a:ext cx="10839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/>
              <a:t>1. Quan sát tranh, đọc lời dưới tranh rồi tóm tắt câu chuyện.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EEE6B-508F-3098-9A20-128BCF1E063B}"/>
              </a:ext>
            </a:extLst>
          </p:cNvPr>
          <p:cNvSpPr txBox="1"/>
          <p:nvPr/>
        </p:nvSpPr>
        <p:spPr>
          <a:xfrm>
            <a:off x="1963376" y="511682"/>
            <a:ext cx="72825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Nai con Bam-bi</a:t>
            </a:r>
          </a:p>
          <a:p>
            <a:pPr algn="r"/>
            <a:r>
              <a:rPr lang="en-US" sz="2800"/>
              <a:t>(Theo Lưu Hồng Hà)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DA63C-F6A1-0EA1-923D-18C8CED2E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81" y="1927454"/>
            <a:ext cx="11432475" cy="3600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724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C80DD5-C70E-08E8-0F42-5B6B8116CA36}"/>
              </a:ext>
            </a:extLst>
          </p:cNvPr>
          <p:cNvSpPr txBox="1"/>
          <p:nvPr/>
        </p:nvSpPr>
        <p:spPr>
          <a:xfrm>
            <a:off x="1900314" y="156613"/>
            <a:ext cx="72825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/>
              <a:t>Nai con Bam-bi</a:t>
            </a:r>
          </a:p>
          <a:p>
            <a:pPr algn="r"/>
            <a:r>
              <a:rPr lang="en-US" sz="3200"/>
              <a:t>(Theo Lưu Hồng Hà)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93AF6-F3C2-EEA6-5CC5-445AB2AD4808}"/>
              </a:ext>
            </a:extLst>
          </p:cNvPr>
          <p:cNvSpPr txBox="1"/>
          <p:nvPr/>
        </p:nvSpPr>
        <p:spPr>
          <a:xfrm>
            <a:off x="342900" y="1328424"/>
            <a:ext cx="11493500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/>
              <a:t>    Tóm tắt câu chuyện: </a:t>
            </a:r>
          </a:p>
          <a:p>
            <a:pPr algn="just">
              <a:spcBef>
                <a:spcPts val="1200"/>
              </a:spcBef>
            </a:pPr>
            <a:r>
              <a:rPr lang="en-US" sz="3200"/>
              <a:t>    Bam-bi đã lớn, Nai mẹ quyết định rời xa để con sống tự lập. Không thấy mẹ, Bam-bi kêu khóc, gọi mẹ vang rừng. Nai bố xuấn hiện với vẻ nghiêm nghị, khích lệ Bam-bi. Bam-bi cảm thấy yên tâm, nó thấy tương lại của mình qua bóng dáng bố.</a:t>
            </a:r>
          </a:p>
          <a:p>
            <a:pPr algn="just">
              <a:spcBef>
                <a:spcPts val="600"/>
              </a:spcBef>
            </a:pPr>
            <a:r>
              <a:rPr lang="en-US" sz="3200"/>
              <a:t>    Từ đó, Bam-bi làm quen với cuộc sống tự lập: khám phá thế giới, học cách suy nghĩ, dùng hiểu biết của mình để xử lí các tình huống,… Nhiều năm trôi qua, Bam-bi trở thành chàng nai thông minh, dũng cảm.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60098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06BD538-06DD-4C20-8C2A-47CE78C6515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)\uFFFD\uFFFD\u001C{1C6DC5B0-1A5A-4F78-82C3-E71CEB5D3893}&quot;,&quot;C:\\Users\\STD_DELL\\Desktop\\ĐĂNG WED TRƯỜNG\\GIÁO ÁN ĐTỬ TỔ 4\\BGĐT. QUY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9. TV. Tiết 5_Ôn tập và đánh giá giữa học kì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3A9A22-67FC-417B-B0E8-0A80169731D2}:6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F93051-54B6-43A9-BC32-B368094947E3}:68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C8CD5B-4F71-4F45-A0A5-5172C03D6536}:6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39B9DF-D5C9-43C4-92C9-DA2C6AECF3ED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476B8D-8006-4E8A-9ECB-8BE5930CC505}:6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F53CDB-D2A7-412A-8778-66FB569F294C}:6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E38219-9AF3-4D6B-A3AC-1E4BB9E76CB4}:6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0E0BC4-0F50-4628-B5DA-E5628395C250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7A0744-40CD-4939-8E9A-FA1B43786D30}:67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8B6008-D47D-4DDB-A342-4D969ABCDEC3}:6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932066-A1F8-464A-8264-323509EE7A8E}:69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19A182-A6EF-46AC-9516-8BA86F12675F}:692"/>
</p:tagLst>
</file>

<file path=ppt/theme/theme1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463</Words>
  <Application>Microsoft Office PowerPoint</Application>
  <PresentationFormat>Custom</PresentationFormat>
  <Paragraphs>39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AvantGarde</vt:lpstr>
      <vt:lpstr>Comfortaa</vt:lpstr>
      <vt:lpstr>SVN-Billo</vt:lpstr>
      <vt:lpstr>Arial</vt:lpstr>
      <vt:lpstr>Delius Unicase</vt:lpstr>
      <vt:lpstr>Times New Roman</vt:lpstr>
      <vt:lpstr>Chewy</vt:lpstr>
      <vt:lpstr>Wingdings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9. TV. Tiết 5_Ôn tập và đánh giá giữa học kì 1</dc:title>
  <cp:lastModifiedBy>STD_DELL</cp:lastModifiedBy>
  <cp:revision>61</cp:revision>
  <dcterms:modified xsi:type="dcterms:W3CDTF">2024-11-01T16:06:49Z</dcterms:modified>
</cp:coreProperties>
</file>