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Lst>
  <p:notesMasterIdLst>
    <p:notesMasterId r:id="rId30"/>
  </p:notesMasterIdLst>
  <p:sldIdLst>
    <p:sldId id="448" r:id="rId3"/>
    <p:sldId id="338" r:id="rId4"/>
    <p:sldId id="433" r:id="rId5"/>
    <p:sldId id="434" r:id="rId6"/>
    <p:sldId id="339" r:id="rId7"/>
    <p:sldId id="319" r:id="rId8"/>
    <p:sldId id="270" r:id="rId9"/>
    <p:sldId id="261" r:id="rId10"/>
    <p:sldId id="318" r:id="rId11"/>
    <p:sldId id="435" r:id="rId12"/>
    <p:sldId id="436" r:id="rId13"/>
    <p:sldId id="438" r:id="rId14"/>
    <p:sldId id="437" r:id="rId15"/>
    <p:sldId id="377" r:id="rId16"/>
    <p:sldId id="272" r:id="rId17"/>
    <p:sldId id="440" r:id="rId18"/>
    <p:sldId id="441" r:id="rId19"/>
    <p:sldId id="442" r:id="rId20"/>
    <p:sldId id="277" r:id="rId21"/>
    <p:sldId id="443" r:id="rId22"/>
    <p:sldId id="444" r:id="rId23"/>
    <p:sldId id="445" r:id="rId24"/>
    <p:sldId id="285" r:id="rId25"/>
    <p:sldId id="287" r:id="rId26"/>
    <p:sldId id="446" r:id="rId27"/>
    <p:sldId id="447" r:id="rId28"/>
    <p:sldId id="28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9167" autoAdjust="0"/>
  </p:normalViewPr>
  <p:slideViewPr>
    <p:cSldViewPr snapToGrid="0">
      <p:cViewPr varScale="1">
        <p:scale>
          <a:sx n="53" d="100"/>
          <a:sy n="53" d="100"/>
        </p:scale>
        <p:origin x="117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82234C-6F35-4C91-B4A4-74BAC071B123}" type="datetimeFigureOut">
              <a:rPr lang="en-US" smtClean="0"/>
              <a:t>11/21/2024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F0D95-921D-463A-BB3B-26EB82F48335}" type="slidenum">
              <a:rPr lang="en-US" smtClean="0"/>
              <a:t>‹#›</a:t>
            </a:fld>
            <a:endParaRPr lang="en-US"/>
          </a:p>
        </p:txBody>
      </p:sp>
    </p:spTree>
    <p:extLst>
      <p:ext uri="{BB962C8B-B14F-4D97-AF65-F5344CB8AC3E}">
        <p14:creationId xmlns:p14="http://schemas.microsoft.com/office/powerpoint/2010/main" val="806656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t>1</a:t>
            </a:fld>
            <a:endParaRPr lang="zh-CN" altLang="en-US"/>
          </a:p>
        </p:txBody>
      </p:sp>
    </p:spTree>
    <p:extLst>
      <p:ext uri="{BB962C8B-B14F-4D97-AF65-F5344CB8AC3E}">
        <p14:creationId xmlns:p14="http://schemas.microsoft.com/office/powerpoint/2010/main" val="1324350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F0D95-921D-463A-BB3B-26EB82F48335}" type="slidenum">
              <a:rPr lang="en-US" smtClean="0"/>
              <a:t>2</a:t>
            </a:fld>
            <a:endParaRPr lang="en-US"/>
          </a:p>
        </p:txBody>
      </p:sp>
    </p:spTree>
    <p:extLst>
      <p:ext uri="{BB962C8B-B14F-4D97-AF65-F5344CB8AC3E}">
        <p14:creationId xmlns:p14="http://schemas.microsoft.com/office/powerpoint/2010/main" val="2523437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F0D95-921D-463A-BB3B-26EB82F48335}" type="slidenum">
              <a:rPr lang="en-US" smtClean="0"/>
              <a:t>4</a:t>
            </a:fld>
            <a:endParaRPr lang="en-US"/>
          </a:p>
        </p:txBody>
      </p:sp>
    </p:spTree>
    <p:extLst>
      <p:ext uri="{BB962C8B-B14F-4D97-AF65-F5344CB8AC3E}">
        <p14:creationId xmlns:p14="http://schemas.microsoft.com/office/powerpoint/2010/main" val="2965335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F0D95-921D-463A-BB3B-26EB82F48335}" type="slidenum">
              <a:rPr lang="en-US" smtClean="0"/>
              <a:t>9</a:t>
            </a:fld>
            <a:endParaRPr lang="en-US"/>
          </a:p>
        </p:txBody>
      </p:sp>
    </p:spTree>
    <p:extLst>
      <p:ext uri="{BB962C8B-B14F-4D97-AF65-F5344CB8AC3E}">
        <p14:creationId xmlns:p14="http://schemas.microsoft.com/office/powerpoint/2010/main" val="6202748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F0D95-921D-463A-BB3B-26EB82F48335}" type="slidenum">
              <a:rPr lang="en-US" smtClean="0"/>
              <a:t>13</a:t>
            </a:fld>
            <a:endParaRPr lang="en-US"/>
          </a:p>
        </p:txBody>
      </p:sp>
    </p:spTree>
    <p:extLst>
      <p:ext uri="{BB962C8B-B14F-4D97-AF65-F5344CB8AC3E}">
        <p14:creationId xmlns:p14="http://schemas.microsoft.com/office/powerpoint/2010/main" val="738060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F0D95-921D-463A-BB3B-26EB82F48335}" type="slidenum">
              <a:rPr lang="en-US" smtClean="0"/>
              <a:t>17</a:t>
            </a:fld>
            <a:endParaRPr lang="en-US"/>
          </a:p>
        </p:txBody>
      </p:sp>
    </p:spTree>
    <p:extLst>
      <p:ext uri="{BB962C8B-B14F-4D97-AF65-F5344CB8AC3E}">
        <p14:creationId xmlns:p14="http://schemas.microsoft.com/office/powerpoint/2010/main" val="5808127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F0D95-921D-463A-BB3B-26EB82F48335}" type="slidenum">
              <a:rPr lang="en-US" smtClean="0"/>
              <a:t>20</a:t>
            </a:fld>
            <a:endParaRPr lang="en-US"/>
          </a:p>
        </p:txBody>
      </p:sp>
    </p:spTree>
    <p:extLst>
      <p:ext uri="{BB962C8B-B14F-4D97-AF65-F5344CB8AC3E}">
        <p14:creationId xmlns:p14="http://schemas.microsoft.com/office/powerpoint/2010/main" val="5763153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F0D95-921D-463A-BB3B-26EB82F48335}" type="slidenum">
              <a:rPr lang="en-US" smtClean="0"/>
              <a:t>25</a:t>
            </a:fld>
            <a:endParaRPr lang="en-US"/>
          </a:p>
        </p:txBody>
      </p:sp>
    </p:spTree>
    <p:extLst>
      <p:ext uri="{BB962C8B-B14F-4D97-AF65-F5344CB8AC3E}">
        <p14:creationId xmlns:p14="http://schemas.microsoft.com/office/powerpoint/2010/main" val="6984953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F0D95-921D-463A-BB3B-26EB82F48335}" type="slidenum">
              <a:rPr lang="en-US" smtClean="0"/>
              <a:t>27</a:t>
            </a:fld>
            <a:endParaRPr lang="en-US"/>
          </a:p>
        </p:txBody>
      </p:sp>
    </p:spTree>
    <p:extLst>
      <p:ext uri="{BB962C8B-B14F-4D97-AF65-F5344CB8AC3E}">
        <p14:creationId xmlns:p14="http://schemas.microsoft.com/office/powerpoint/2010/main" val="4344973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EF2340-3370-1CD1-CC50-0685CEC02431}"/>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221556967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9007FF-26E4-CE76-20B3-40F78F29FD8A}"/>
              </a:ext>
            </a:extLst>
          </p:cNvPr>
          <p:cNvPicPr>
            <a:picLocks noChangeAspect="1"/>
          </p:cNvPicPr>
          <p:nvPr userDrawn="1"/>
        </p:nvPicPr>
        <p:blipFill>
          <a:blip r:embed="rId2"/>
          <a:stretch>
            <a:fillRect/>
          </a:stretch>
        </p:blipFill>
        <p:spPr>
          <a:xfrm>
            <a:off x="-112295" y="0"/>
            <a:ext cx="12191999" cy="6922008"/>
          </a:xfrm>
          <a:prstGeom prst="rect">
            <a:avLst/>
          </a:prstGeom>
        </p:spPr>
      </p:pic>
    </p:spTree>
    <p:extLst>
      <p:ext uri="{BB962C8B-B14F-4D97-AF65-F5344CB8AC3E}">
        <p14:creationId xmlns:p14="http://schemas.microsoft.com/office/powerpoint/2010/main" val="403139055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56391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2024/11/21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grpSp>
        <p:nvGrpSpPr>
          <p:cNvPr id="7" name="Group 6"/>
          <p:cNvGrpSpPr/>
          <p:nvPr userDrawn="1"/>
        </p:nvGrpSpPr>
        <p:grpSpPr>
          <a:xfrm>
            <a:off x="0" y="0"/>
            <a:ext cx="12192000" cy="6858000"/>
            <a:chOff x="0" y="0"/>
            <a:chExt cx="12192000" cy="6858000"/>
          </a:xfrm>
        </p:grpSpPr>
        <p:pic>
          <p:nvPicPr>
            <p:cNvPr id="5"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l="5556" r="5556"/>
            <a:stretch>
              <a:fillRect/>
            </a:stretch>
          </p:blipFill>
          <p:spPr>
            <a:xfrm>
              <a:off x="0" y="0"/>
              <a:ext cx="12192000" cy="6858000"/>
            </a:xfrm>
            <a:prstGeom prst="rect">
              <a:avLst/>
            </a:prstGeom>
          </p:spPr>
        </p:pic>
        <p:sp>
          <p:nvSpPr>
            <p:cNvPr id="6" name="TextBox 5"/>
            <p:cNvSpPr txBox="1"/>
            <p:nvPr userDrawn="1"/>
          </p:nvSpPr>
          <p:spPr>
            <a:xfrm>
              <a:off x="11353800" y="5987018"/>
              <a:ext cx="781432" cy="369332"/>
            </a:xfrm>
            <a:prstGeom prst="rect">
              <a:avLst/>
            </a:prstGeom>
            <a:noFill/>
          </p:spPr>
          <p:txBody>
            <a:bodyPr wrap="none" rtlCol="0">
              <a:spAutoFit/>
            </a:bodyPr>
            <a:lstStyle/>
            <a:p>
              <a:r>
                <a:rPr lang="en-US">
                  <a:solidFill>
                    <a:schemeClr val="accent4">
                      <a:lumMod val="75000"/>
                    </a:schemeClr>
                  </a:solidFill>
                </a:rPr>
                <a:t>KTUTS</a:t>
              </a:r>
            </a:p>
          </p:txBody>
        </p:sp>
      </p:grpSp>
    </p:spTree>
    <p:extLst>
      <p:ext uri="{BB962C8B-B14F-4D97-AF65-F5344CB8AC3E}">
        <p14:creationId xmlns:p14="http://schemas.microsoft.com/office/powerpoint/2010/main" val="77221825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3A388B-3FC2-26AA-9A84-6F0B3ED04B1F}"/>
              </a:ext>
            </a:extLst>
          </p:cNvPr>
          <p:cNvPicPr>
            <a:picLocks noChangeAspect="1"/>
          </p:cNvPicPr>
          <p:nvPr userDrawn="1"/>
        </p:nvPicPr>
        <p:blipFill>
          <a:blip r:embed="rId2"/>
          <a:stretch>
            <a:fillRect/>
          </a:stretch>
        </p:blipFill>
        <p:spPr>
          <a:xfrm>
            <a:off x="0" y="0"/>
            <a:ext cx="12191999" cy="6922008"/>
          </a:xfrm>
          <a:prstGeom prst="rect">
            <a:avLst/>
          </a:prstGeom>
        </p:spPr>
      </p:pic>
    </p:spTree>
    <p:extLst>
      <p:ext uri="{BB962C8B-B14F-4D97-AF65-F5344CB8AC3E}">
        <p14:creationId xmlns:p14="http://schemas.microsoft.com/office/powerpoint/2010/main" val="280047340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D0DEF84F-909C-0D29-FB1B-103723C4AFB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4833466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7" r:id="rId3"/>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F9FE0C1E-8377-B692-BDCE-47FA0B129D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678845967"/>
      </p:ext>
    </p:extLst>
  </p:cSld>
  <p:clrMap bg1="lt1" tx1="dk1" bg2="lt2" tx2="dk2" accent1="accent1" accent2="accent2" accent3="accent3" accent4="accent4" accent5="accent5" accent6="accent6" hlink="hlink" folHlink="folHlink"/>
  <p:sldLayoutIdLst>
    <p:sldLayoutId id="2147483665" r:id="rId1"/>
    <p:sldLayoutId id="2147483666" r:id="rId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4.xml"/><Relationship Id="rId1" Type="http://schemas.openxmlformats.org/officeDocument/2006/relationships/tags" Target="../tags/tag6.xml"/><Relationship Id="rId5" Type="http://schemas.openxmlformats.org/officeDocument/2006/relationships/image" Target="../media/image22.png"/><Relationship Id="rId4" Type="http://schemas.openxmlformats.org/officeDocument/2006/relationships/image" Target="../media/image6.sv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4.xml"/><Relationship Id="rId1" Type="http://schemas.openxmlformats.org/officeDocument/2006/relationships/tags" Target="../tags/tag7.xml"/><Relationship Id="rId5" Type="http://schemas.openxmlformats.org/officeDocument/2006/relationships/image" Target="../media/image23.png"/><Relationship Id="rId4" Type="http://schemas.openxmlformats.org/officeDocument/2006/relationships/image" Target="../media/image6.sv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5.xml"/><Relationship Id="rId7" Type="http://schemas.openxmlformats.org/officeDocument/2006/relationships/image" Target="../media/image16.png"/><Relationship Id="rId2" Type="http://schemas.openxmlformats.org/officeDocument/2006/relationships/slideLayout" Target="../slideLayouts/slideLayout4.xml"/><Relationship Id="rId1" Type="http://schemas.openxmlformats.org/officeDocument/2006/relationships/tags" Target="../tags/tag8.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31.emf"/></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3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16.png"/><Relationship Id="rId5" Type="http://schemas.openxmlformats.org/officeDocument/2006/relationships/image" Target="../media/image16.sv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4.png"/><Relationship Id="rId1" Type="http://schemas.openxmlformats.org/officeDocument/2006/relationships/slideLayout" Target="../slideLayouts/slideLayout5.xml"/><Relationship Id="rId5" Type="http://schemas.openxmlformats.org/officeDocument/2006/relationships/image" Target="../media/image40.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4.png"/><Relationship Id="rId1" Type="http://schemas.openxmlformats.org/officeDocument/2006/relationships/slideLayout" Target="../slideLayouts/slideLayout5.xml"/><Relationship Id="rId5" Type="http://schemas.openxmlformats.org/officeDocument/2006/relationships/image" Target="../media/image40.png"/><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slideLayout" Target="../slideLayouts/slideLayout4.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3.xml"/><Relationship Id="rId7" Type="http://schemas.microsoft.com/office/2007/relationships/hdphoto" Target="../media/hdphoto1.wdp"/><Relationship Id="rId2" Type="http://schemas.openxmlformats.org/officeDocument/2006/relationships/slideLayout" Target="../slideLayouts/slideLayout4.xml"/><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slideLayout" Target="../slideLayouts/slideLayout4.xml"/><Relationship Id="rId1" Type="http://schemas.openxmlformats.org/officeDocument/2006/relationships/tags" Target="../tags/tag3.xml"/><Relationship Id="rId6" Type="http://schemas.openxmlformats.org/officeDocument/2006/relationships/image" Target="../media/image16.png"/><Relationship Id="rId5" Type="http://schemas.openxmlformats.org/officeDocument/2006/relationships/image" Target="../media/image16.sv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4.xml"/><Relationship Id="rId1" Type="http://schemas.openxmlformats.org/officeDocument/2006/relationships/tags" Target="../tags/tag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6.sv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21.png"/><Relationship Id="rId2" Type="http://schemas.openxmlformats.org/officeDocument/2006/relationships/slideLayout" Target="../slideLayouts/slideLayout4.xml"/><Relationship Id="rId1" Type="http://schemas.openxmlformats.org/officeDocument/2006/relationships/tags" Target="../tags/tag5.xml"/><Relationship Id="rId6" Type="http://schemas.openxmlformats.org/officeDocument/2006/relationships/image" Target="../media/image20.png"/><Relationship Id="rId5" Type="http://schemas.openxmlformats.org/officeDocument/2006/relationships/image" Target="../media/image6.sv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0130" y="8485"/>
            <a:ext cx="13937023" cy="7344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9"/>
          <p:cNvSpPr txBox="1">
            <a:spLocks noChangeArrowheads="1"/>
          </p:cNvSpPr>
          <p:nvPr/>
        </p:nvSpPr>
        <p:spPr bwMode="auto">
          <a:xfrm>
            <a:off x="3241861" y="1943368"/>
            <a:ext cx="5989378" cy="675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615" tIns="60807" rIns="121615" bIns="60807">
            <a:spAutoFit/>
          </a:bodyPr>
          <a:lstStyle>
            <a:lvl1pPr defTabSz="913130">
              <a:spcBef>
                <a:spcPct val="20000"/>
              </a:spcBef>
              <a:buChar char="•"/>
              <a:defRPr sz="4200">
                <a:solidFill>
                  <a:schemeClr val="tx1"/>
                </a:solidFill>
                <a:latin typeface="Arial" panose="020B0604020202020204" pitchFamily="34" charset="0"/>
              </a:defRPr>
            </a:lvl1pPr>
            <a:lvl2pPr marL="742950" indent="-285750" defTabSz="913130">
              <a:spcBef>
                <a:spcPct val="20000"/>
              </a:spcBef>
              <a:buChar char="–"/>
              <a:defRPr sz="3700">
                <a:solidFill>
                  <a:schemeClr val="tx1"/>
                </a:solidFill>
                <a:latin typeface="Arial" panose="020B0604020202020204" pitchFamily="34" charset="0"/>
              </a:defRPr>
            </a:lvl2pPr>
            <a:lvl3pPr marL="1143000" indent="-228600" defTabSz="913130">
              <a:spcBef>
                <a:spcPct val="20000"/>
              </a:spcBef>
              <a:buChar char="•"/>
              <a:defRPr sz="3200">
                <a:solidFill>
                  <a:schemeClr val="tx1"/>
                </a:solidFill>
                <a:latin typeface="Arial" panose="020B0604020202020204" pitchFamily="34" charset="0"/>
              </a:defRPr>
            </a:lvl3pPr>
            <a:lvl4pPr marL="1600200" indent="-228600" defTabSz="913130">
              <a:spcBef>
                <a:spcPct val="20000"/>
              </a:spcBef>
              <a:buChar char="–"/>
              <a:defRPr sz="2600">
                <a:solidFill>
                  <a:schemeClr val="tx1"/>
                </a:solidFill>
                <a:latin typeface="Arial" panose="020B0604020202020204" pitchFamily="34" charset="0"/>
              </a:defRPr>
            </a:lvl4pPr>
            <a:lvl5pPr marL="2057400" indent="-228600" defTabSz="913130">
              <a:spcBef>
                <a:spcPct val="20000"/>
              </a:spcBef>
              <a:buChar char="»"/>
              <a:defRPr sz="2600">
                <a:solidFill>
                  <a:schemeClr val="tx1"/>
                </a:solidFill>
                <a:latin typeface="Arial" panose="020B0604020202020204" pitchFamily="34" charset="0"/>
              </a:defRPr>
            </a:lvl5pPr>
            <a:lvl6pPr marL="2514600" indent="-228600" defTabSz="913130" eaLnBrk="0" fontAlgn="base" hangingPunct="0">
              <a:spcBef>
                <a:spcPct val="20000"/>
              </a:spcBef>
              <a:spcAft>
                <a:spcPct val="0"/>
              </a:spcAft>
              <a:buChar char="»"/>
              <a:defRPr sz="2600">
                <a:solidFill>
                  <a:schemeClr val="tx1"/>
                </a:solidFill>
                <a:latin typeface="Arial" panose="020B0604020202020204" pitchFamily="34" charset="0"/>
              </a:defRPr>
            </a:lvl6pPr>
            <a:lvl7pPr marL="2971800" indent="-228600" defTabSz="913130" eaLnBrk="0" fontAlgn="base" hangingPunct="0">
              <a:spcBef>
                <a:spcPct val="20000"/>
              </a:spcBef>
              <a:spcAft>
                <a:spcPct val="0"/>
              </a:spcAft>
              <a:buChar char="»"/>
              <a:defRPr sz="2600">
                <a:solidFill>
                  <a:schemeClr val="tx1"/>
                </a:solidFill>
                <a:latin typeface="Arial" panose="020B0604020202020204" pitchFamily="34" charset="0"/>
              </a:defRPr>
            </a:lvl7pPr>
            <a:lvl8pPr marL="3429000" indent="-228600" defTabSz="913130" eaLnBrk="0" fontAlgn="base" hangingPunct="0">
              <a:spcBef>
                <a:spcPct val="20000"/>
              </a:spcBef>
              <a:spcAft>
                <a:spcPct val="0"/>
              </a:spcAft>
              <a:buChar char="»"/>
              <a:defRPr sz="2600">
                <a:solidFill>
                  <a:schemeClr val="tx1"/>
                </a:solidFill>
                <a:latin typeface="Arial" panose="020B0604020202020204" pitchFamily="34" charset="0"/>
              </a:defRPr>
            </a:lvl8pPr>
            <a:lvl9pPr marL="3886200" indent="-228600" defTabSz="913130" eaLnBrk="0" fontAlgn="base" hangingPunct="0">
              <a:spcBef>
                <a:spcPct val="20000"/>
              </a:spcBef>
              <a:spcAft>
                <a:spcPct val="0"/>
              </a:spcAft>
              <a:buChar char="»"/>
              <a:defRPr sz="2600">
                <a:solidFill>
                  <a:schemeClr val="tx1"/>
                </a:solidFill>
                <a:latin typeface="Arial" panose="020B0604020202020204" pitchFamily="34" charset="0"/>
              </a:defRPr>
            </a:lvl9pPr>
          </a:lstStyle>
          <a:p>
            <a:pPr algn="ctr" defTabSz="910214" fontAlgn="base">
              <a:spcBef>
                <a:spcPct val="50000"/>
              </a:spcBef>
              <a:spcAft>
                <a:spcPct val="0"/>
              </a:spcAft>
              <a:buNone/>
              <a:defRPr/>
            </a:pPr>
            <a:r>
              <a:rPr lang="en-US" altLang="vi-VN" sz="3591" b="1" dirty="0" smtClean="0">
                <a:solidFill>
                  <a:srgbClr val="7030A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LỊCH SỬ - ĐỊA LÍ </a:t>
            </a:r>
            <a:r>
              <a:rPr lang="vi-VN" altLang="vi-VN" sz="3591" b="1" dirty="0">
                <a:solidFill>
                  <a:srgbClr val="7030A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4</a:t>
            </a:r>
            <a:endParaRPr lang="en-US" altLang="vi-VN" sz="3591" b="1" dirty="0">
              <a:solidFill>
                <a:srgbClr val="7030A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6" name="Rectangle 5"/>
          <p:cNvSpPr/>
          <p:nvPr/>
        </p:nvSpPr>
        <p:spPr>
          <a:xfrm>
            <a:off x="819387" y="1321992"/>
            <a:ext cx="11205457" cy="6226612"/>
          </a:xfrm>
          <a:prstGeom prst="rect">
            <a:avLst/>
          </a:prstGeom>
          <a:noFill/>
        </p:spPr>
        <p:txBody>
          <a:bodyPr spcFirstLastPara="1" wrap="none" lIns="121615" tIns="60807" rIns="121615" bIns="60807" numCol="1">
            <a:prstTxWarp prst="textArchUp">
              <a:avLst>
                <a:gd name="adj" fmla="val 10800000"/>
              </a:avLst>
            </a:prstTxWarp>
            <a:spAutoFit/>
          </a:bodyPr>
          <a:lstStyle/>
          <a:p>
            <a:pPr algn="ctr" defTabSz="912114">
              <a:defRPr/>
            </a:pPr>
            <a:r>
              <a:rPr lang="en-US" sz="3200" b="1"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SÁCH KẾT NỐI TRI THỨC VỚI CUỘC SỐNG – NĂM HỌC 2024 - 2025</a:t>
            </a:r>
          </a:p>
        </p:txBody>
      </p:sp>
      <p:sp>
        <p:nvSpPr>
          <p:cNvPr id="9" name="Rectangle 8"/>
          <p:cNvSpPr/>
          <p:nvPr/>
        </p:nvSpPr>
        <p:spPr>
          <a:xfrm>
            <a:off x="1588468" y="215937"/>
            <a:ext cx="9296164" cy="736837"/>
          </a:xfrm>
          <a:prstGeom prst="rect">
            <a:avLst/>
          </a:prstGeom>
          <a:noFill/>
        </p:spPr>
        <p:txBody>
          <a:bodyPr wrap="none" lIns="121615" tIns="60807" rIns="121615" bIns="60807">
            <a:spAutoFit/>
            <a:scene3d>
              <a:camera prst="orthographicFront"/>
              <a:lightRig rig="harsh" dir="t"/>
            </a:scene3d>
            <a:sp3d extrusionH="57150" prstMaterial="matte">
              <a:bevelT w="63500" h="12700" prst="angle"/>
              <a:contourClr>
                <a:schemeClr val="bg1">
                  <a:lumMod val="65000"/>
                </a:schemeClr>
              </a:contourClr>
            </a:sp3d>
          </a:bodyPr>
          <a:lstStyle/>
          <a:p>
            <a:pPr algn="ctr" defTabSz="912114">
              <a:defRPr/>
            </a:pPr>
            <a:r>
              <a:rPr lang="en-US" sz="3990" b="1" dirty="0">
                <a:solidFill>
                  <a:srgbClr val="FF0000"/>
                </a:solidFill>
                <a:latin typeface="Time nes New Roman"/>
                <a:cs typeface="Arial" panose="020B0604020202020204" pitchFamily="34" charset="0"/>
              </a:rPr>
              <a:t>TRƯỜNG TIỂU HỌC QUANG TRUNG </a:t>
            </a:r>
            <a:endParaRPr lang="en-US" sz="3990" b="1" dirty="0">
              <a:solidFill>
                <a:srgbClr val="FF0000"/>
              </a:solidFill>
              <a:latin typeface="Calibri" panose="020F0502020204030204"/>
              <a:cs typeface="Arial" panose="020B0604020202020204" pitchFamily="34" charset="0"/>
            </a:endParaRPr>
          </a:p>
        </p:txBody>
      </p:sp>
      <p:sp>
        <p:nvSpPr>
          <p:cNvPr id="12" name="Rectangle 11"/>
          <p:cNvSpPr/>
          <p:nvPr/>
        </p:nvSpPr>
        <p:spPr>
          <a:xfrm>
            <a:off x="1821776" y="2757545"/>
            <a:ext cx="9233209" cy="1477019"/>
          </a:xfrm>
          <a:prstGeom prst="rect">
            <a:avLst/>
          </a:prstGeom>
        </p:spPr>
        <p:txBody>
          <a:bodyPr wrap="square" lIns="121615" tIns="60807" rIns="121615" bIns="60807">
            <a:spAutoFit/>
          </a:bodyPr>
          <a:lstStyle>
            <a:defPPr>
              <a:defRPr lang="en-US"/>
            </a:defPPr>
            <a:lvl1pPr marL="0" algn="l" defTabSz="1452245" rtl="0" eaLnBrk="1" latinLnBrk="0" hangingPunct="1">
              <a:defRPr sz="2900" kern="1200">
                <a:solidFill>
                  <a:schemeClr val="tx1"/>
                </a:solidFill>
                <a:latin typeface="+mn-lt"/>
                <a:ea typeface="+mn-ea"/>
                <a:cs typeface="+mn-cs"/>
              </a:defRPr>
            </a:lvl1pPr>
            <a:lvl2pPr marL="726440" algn="l" defTabSz="1452245" rtl="0" eaLnBrk="1" latinLnBrk="0" hangingPunct="1">
              <a:defRPr sz="2900" kern="1200">
                <a:solidFill>
                  <a:schemeClr val="tx1"/>
                </a:solidFill>
                <a:latin typeface="+mn-lt"/>
                <a:ea typeface="+mn-ea"/>
                <a:cs typeface="+mn-cs"/>
              </a:defRPr>
            </a:lvl2pPr>
            <a:lvl3pPr marL="1452245" algn="l" defTabSz="1452245" rtl="0" eaLnBrk="1" latinLnBrk="0" hangingPunct="1">
              <a:defRPr sz="2900" kern="1200">
                <a:solidFill>
                  <a:schemeClr val="tx1"/>
                </a:solidFill>
                <a:latin typeface="+mn-lt"/>
                <a:ea typeface="+mn-ea"/>
                <a:cs typeface="+mn-cs"/>
              </a:defRPr>
            </a:lvl3pPr>
            <a:lvl4pPr marL="2178685" algn="l" defTabSz="1452245" rtl="0" eaLnBrk="1" latinLnBrk="0" hangingPunct="1">
              <a:defRPr sz="2900" kern="1200">
                <a:solidFill>
                  <a:schemeClr val="tx1"/>
                </a:solidFill>
                <a:latin typeface="+mn-lt"/>
                <a:ea typeface="+mn-ea"/>
                <a:cs typeface="+mn-cs"/>
              </a:defRPr>
            </a:lvl4pPr>
            <a:lvl5pPr marL="2905125" algn="l" defTabSz="1452245" rtl="0" eaLnBrk="1" latinLnBrk="0" hangingPunct="1">
              <a:defRPr sz="2900" kern="1200">
                <a:solidFill>
                  <a:schemeClr val="tx1"/>
                </a:solidFill>
                <a:latin typeface="+mn-lt"/>
                <a:ea typeface="+mn-ea"/>
                <a:cs typeface="+mn-cs"/>
              </a:defRPr>
            </a:lvl5pPr>
            <a:lvl6pPr marL="3631565" algn="l" defTabSz="1452245" rtl="0" eaLnBrk="1" latinLnBrk="0" hangingPunct="1">
              <a:defRPr sz="2900" kern="1200">
                <a:solidFill>
                  <a:schemeClr val="tx1"/>
                </a:solidFill>
                <a:latin typeface="+mn-lt"/>
                <a:ea typeface="+mn-ea"/>
                <a:cs typeface="+mn-cs"/>
              </a:defRPr>
            </a:lvl6pPr>
            <a:lvl7pPr marL="4357370" algn="l" defTabSz="1452245" rtl="0" eaLnBrk="1" latinLnBrk="0" hangingPunct="1">
              <a:defRPr sz="2900" kern="1200">
                <a:solidFill>
                  <a:schemeClr val="tx1"/>
                </a:solidFill>
                <a:latin typeface="+mn-lt"/>
                <a:ea typeface="+mn-ea"/>
                <a:cs typeface="+mn-cs"/>
              </a:defRPr>
            </a:lvl7pPr>
            <a:lvl8pPr marL="5083810" algn="l" defTabSz="1452245" rtl="0" eaLnBrk="1" latinLnBrk="0" hangingPunct="1">
              <a:defRPr sz="2900" kern="1200">
                <a:solidFill>
                  <a:schemeClr val="tx1"/>
                </a:solidFill>
                <a:latin typeface="+mn-lt"/>
                <a:ea typeface="+mn-ea"/>
                <a:cs typeface="+mn-cs"/>
              </a:defRPr>
            </a:lvl8pPr>
            <a:lvl9pPr marL="5810250" algn="l" defTabSz="1452245" rtl="0" eaLnBrk="1" latinLnBrk="0" hangingPunct="1">
              <a:defRPr sz="2900" kern="1200">
                <a:solidFill>
                  <a:schemeClr val="tx1"/>
                </a:solidFill>
                <a:latin typeface="+mn-lt"/>
                <a:ea typeface="+mn-ea"/>
                <a:cs typeface="+mn-cs"/>
              </a:defRPr>
            </a:lvl9pPr>
          </a:lstStyle>
          <a:p>
            <a:pPr algn="ctr" defTabSz="1448614">
              <a:defRPr/>
            </a:pPr>
            <a:r>
              <a:rPr lang="en-US" sz="44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44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 </a:t>
            </a:r>
            <a:r>
              <a:rPr lang="en-US" sz="44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Một</a:t>
            </a:r>
            <a:r>
              <a:rPr lang="en-US" sz="44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a:t>
            </a:r>
            <a:r>
              <a:rPr lang="en-US" sz="44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nét</a:t>
            </a:r>
            <a:r>
              <a:rPr lang="en-US" sz="44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văn</a:t>
            </a:r>
            <a:r>
              <a:rPr lang="en-US" sz="44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hoá</a:t>
            </a:r>
            <a:r>
              <a:rPr lang="en-US" sz="44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ở </a:t>
            </a:r>
            <a:r>
              <a:rPr lang="en-US" sz="44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làng</a:t>
            </a:r>
            <a:r>
              <a:rPr lang="en-US" sz="44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quê</a:t>
            </a:r>
            <a:r>
              <a:rPr lang="en-US" sz="44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algn="ctr" defTabSz="1448614">
              <a:defRPr/>
            </a:pPr>
            <a:r>
              <a:rPr lang="en-US" sz="44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vùng</a:t>
            </a:r>
            <a:r>
              <a:rPr lang="en-US" sz="44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Đồng</a:t>
            </a:r>
            <a:r>
              <a:rPr lang="en-US" sz="44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bằng</a:t>
            </a:r>
            <a:r>
              <a:rPr lang="en-US" sz="44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Bắc</a:t>
            </a:r>
            <a:r>
              <a:rPr lang="en-US" sz="44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Bộ</a:t>
            </a:r>
            <a:endParaRPr lang="en-US" sz="44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7" name="Rectangle 16"/>
          <p:cNvSpPr/>
          <p:nvPr/>
        </p:nvSpPr>
        <p:spPr>
          <a:xfrm>
            <a:off x="2178463" y="4603782"/>
            <a:ext cx="12161838" cy="598421"/>
          </a:xfrm>
          <a:prstGeom prst="rect">
            <a:avLst/>
          </a:prstGeom>
        </p:spPr>
        <p:txBody>
          <a:bodyPr lIns="106158" tIns="53079" rIns="106158" bIns="53079">
            <a:spAutoFit/>
          </a:bodyPr>
          <a:lstStyle/>
          <a:p>
            <a:pPr algn="ctr">
              <a:buFont typeface="Arial" panose="020B0604020202020204" pitchFamily="34" charset="0"/>
              <a:buNone/>
              <a:defRPr/>
            </a:pPr>
            <a:r>
              <a:rPr lang="en-US" sz="3192"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Giáo</a:t>
            </a:r>
            <a:r>
              <a:rPr lang="en-US" sz="3192"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192"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viên</a:t>
            </a:r>
            <a:r>
              <a:rPr lang="en-US" sz="3192"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192"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Đỗ</a:t>
            </a:r>
            <a:r>
              <a:rPr lang="en-US" sz="3192"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192"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Thị</a:t>
            </a:r>
            <a:r>
              <a:rPr lang="en-US" sz="3192"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192"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Hường</a:t>
            </a:r>
            <a:endParaRPr lang="en-US" sz="3192"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8498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73152"/>
            <a:ext cx="12192000" cy="6858000"/>
          </a:xfrm>
          <a:prstGeom prst="rect">
            <a:avLst/>
          </a:prstGeom>
        </p:spPr>
      </p:pic>
      <p:sp>
        <p:nvSpPr>
          <p:cNvPr id="2" name="Rectangle 1"/>
          <p:cNvSpPr/>
          <p:nvPr/>
        </p:nvSpPr>
        <p:spPr>
          <a:xfrm>
            <a:off x="337931" y="248338"/>
            <a:ext cx="11854070"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Speech Bubble: Rectangle with Corners Rounded 4"/>
          <p:cNvSpPr/>
          <p:nvPr/>
        </p:nvSpPr>
        <p:spPr>
          <a:xfrm>
            <a:off x="5585790" y="73152"/>
            <a:ext cx="6349535" cy="6594274"/>
          </a:xfrm>
          <a:prstGeom prst="wedgeRoundRectCallout">
            <a:avLst>
              <a:gd name="adj1" fmla="val 39259"/>
              <a:gd name="adj2" fmla="val 6455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pPr>
            <a:r>
              <a:rPr lang="vi-VN" sz="3200" b="1" dirty="0">
                <a:solidFill>
                  <a:srgbClr val="002060"/>
                </a:solidFill>
                <a:latin typeface="Times New Roman" panose="02020603050405020304" pitchFamily="18" charset="0"/>
                <a:cs typeface="Times New Roman" panose="02020603050405020304" pitchFamily="18" charset="0"/>
              </a:rPr>
              <a:t>Đây là hình ảnh một trong những giếng làng truyền thống ở Đồng bằng Bắc Bộ vẫn còn được lưu giữ đến ngày nay. </a:t>
            </a:r>
            <a:endParaRPr lang="en-US" sz="3200" b="1" dirty="0">
              <a:solidFill>
                <a:srgbClr val="002060"/>
              </a:solidFill>
              <a:latin typeface="Times New Roman" panose="02020603050405020304" pitchFamily="18" charset="0"/>
              <a:cs typeface="Times New Roman" panose="02020603050405020304" pitchFamily="18" charset="0"/>
            </a:endParaRPr>
          </a:p>
          <a:p>
            <a:pPr marL="457200" lvl="0" indent="-457200" algn="just">
              <a:buFont typeface="Arial" panose="020B0604020202020204" pitchFamily="34" charset="0"/>
              <a:buChar char="•"/>
            </a:pPr>
            <a:r>
              <a:rPr lang="vi-VN" sz="3200" b="1" dirty="0">
                <a:solidFill>
                  <a:srgbClr val="002060"/>
                </a:solidFill>
                <a:latin typeface="Times New Roman" panose="02020603050405020304" pitchFamily="18" charset="0"/>
                <a:cs typeface="Times New Roman" panose="02020603050405020304" pitchFamily="18" charset="0"/>
              </a:rPr>
              <a:t>Giếng làng thường to, rộng, nằm ở vị trí giao thông thuận tiện của làng. Giếng nước là nơi cung cấp nước sinh hoạt, đồng thời cũng là nơi tắm, giặt của nhiều người dân trong làng.</a:t>
            </a:r>
            <a:endPar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483589A8-51ED-CDD1-94D2-D7E0B81EC822}"/>
              </a:ext>
            </a:extLst>
          </p:cNvPr>
          <p:cNvPicPr>
            <a:picLocks noChangeAspect="1"/>
          </p:cNvPicPr>
          <p:nvPr/>
        </p:nvPicPr>
        <p:blipFill>
          <a:blip r:embed="rId5"/>
          <a:stretch>
            <a:fillRect/>
          </a:stretch>
        </p:blipFill>
        <p:spPr>
          <a:xfrm>
            <a:off x="156411" y="890337"/>
            <a:ext cx="5109471" cy="439541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ustDataLst>
      <p:tags r:id="rId1"/>
    </p:custDataLst>
    <p:extLst>
      <p:ext uri="{BB962C8B-B14F-4D97-AF65-F5344CB8AC3E}">
        <p14:creationId xmlns:p14="http://schemas.microsoft.com/office/powerpoint/2010/main" val="4041954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73152"/>
            <a:ext cx="12192000" cy="6858000"/>
          </a:xfrm>
          <a:prstGeom prst="rect">
            <a:avLst/>
          </a:prstGeom>
        </p:spPr>
      </p:pic>
      <p:sp>
        <p:nvSpPr>
          <p:cNvPr id="2" name="Rectangle 1"/>
          <p:cNvSpPr/>
          <p:nvPr/>
        </p:nvSpPr>
        <p:spPr>
          <a:xfrm>
            <a:off x="337931" y="248338"/>
            <a:ext cx="11854070"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Speech Bubble: Rectangle with Corners Rounded 4"/>
          <p:cNvSpPr/>
          <p:nvPr/>
        </p:nvSpPr>
        <p:spPr>
          <a:xfrm>
            <a:off x="5606716" y="139147"/>
            <a:ext cx="6460958" cy="6622599"/>
          </a:xfrm>
          <a:prstGeom prst="wedgeRoundRectCallout">
            <a:avLst>
              <a:gd name="adj1" fmla="val 28724"/>
              <a:gd name="adj2" fmla="val 6504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pPr>
            <a:r>
              <a:rPr lang="vi-VN" sz="3200" b="1" dirty="0">
                <a:solidFill>
                  <a:srgbClr val="002060"/>
                </a:solidFill>
                <a:latin typeface="Times New Roman" panose="02020603050405020304" pitchFamily="18" charset="0"/>
                <a:cs typeface="Times New Roman" panose="02020603050405020304" pitchFamily="18" charset="0"/>
              </a:rPr>
              <a:t>Đây là một trong những ngôi đình cổ kính nhất của đất Kinh Bắc ở thành phố Từ Sơn (tỉnh Bắc Ninh) vẫn còn giữ được nguyên vẹn cho đến ngày nay. </a:t>
            </a:r>
            <a:endParaRPr lang="en-US" sz="3200" b="1" dirty="0">
              <a:solidFill>
                <a:srgbClr val="002060"/>
              </a:solidFill>
              <a:latin typeface="Times New Roman" panose="02020603050405020304" pitchFamily="18" charset="0"/>
              <a:cs typeface="Times New Roman" panose="02020603050405020304" pitchFamily="18" charset="0"/>
            </a:endParaRPr>
          </a:p>
          <a:p>
            <a:pPr marL="457200" lvl="0" indent="-457200" algn="just">
              <a:buFont typeface="Arial" panose="020B0604020202020204" pitchFamily="34" charset="0"/>
              <a:buChar char="•"/>
            </a:pPr>
            <a:r>
              <a:rPr lang="vi-VN" sz="3200" b="1" dirty="0">
                <a:solidFill>
                  <a:srgbClr val="002060"/>
                </a:solidFill>
                <a:latin typeface="Times New Roman" panose="02020603050405020304" pitchFamily="18" charset="0"/>
                <a:cs typeface="Times New Roman" panose="02020603050405020304" pitchFamily="18" charset="0"/>
              </a:rPr>
              <a:t>Đình được xây dựng </a:t>
            </a:r>
            <a:r>
              <a:rPr lang="en-US" sz="3200" b="1" dirty="0" err="1">
                <a:solidFill>
                  <a:srgbClr val="002060"/>
                </a:solidFill>
                <a:latin typeface="Times New Roman" panose="02020603050405020304" pitchFamily="18" charset="0"/>
                <a:cs typeface="Times New Roman" panose="02020603050405020304" pitchFamily="18" charset="0"/>
              </a:rPr>
              <a:t>để</a:t>
            </a:r>
            <a:r>
              <a:rPr lang="vi-VN" sz="3200" b="1" dirty="0">
                <a:solidFill>
                  <a:srgbClr val="002060"/>
                </a:solidFill>
                <a:latin typeface="Times New Roman" panose="02020603050405020304" pitchFamily="18" charset="0"/>
                <a:cs typeface="Times New Roman" panose="02020603050405020304" pitchFamily="18" charset="0"/>
              </a:rPr>
              <a:t> thờ các vị Thành hoàng</a:t>
            </a:r>
            <a:r>
              <a:rPr lang="en-US" sz="3200" b="1" dirty="0">
                <a:solidFill>
                  <a:srgbClr val="002060"/>
                </a:solidFill>
                <a:latin typeface="Times New Roman" panose="02020603050405020304" pitchFamily="18" charset="0"/>
                <a:cs typeface="Times New Roman" panose="02020603050405020304" pitchFamily="18" charset="0"/>
              </a:rPr>
              <a:t> </a:t>
            </a:r>
            <a:r>
              <a:rPr lang="vi-VN" sz="3200" b="1" dirty="0">
                <a:solidFill>
                  <a:srgbClr val="002060"/>
                </a:solidFill>
                <a:latin typeface="Times New Roman" panose="02020603050405020304" pitchFamily="18" charset="0"/>
                <a:cs typeface="Times New Roman" panose="02020603050405020304" pitchFamily="18" charset="0"/>
              </a:rPr>
              <a:t>cùng các vị thần có công lập làng.</a:t>
            </a:r>
            <a:endParaRPr lang="en-US" sz="3200" b="1" dirty="0">
              <a:solidFill>
                <a:srgbClr val="002060"/>
              </a:solidFill>
              <a:latin typeface="Times New Roman" panose="02020603050405020304" pitchFamily="18" charset="0"/>
              <a:cs typeface="Times New Roman" panose="02020603050405020304" pitchFamily="18" charset="0"/>
            </a:endParaRPr>
          </a:p>
          <a:p>
            <a:pPr marL="457200" lvl="0" indent="-457200" algn="just">
              <a:buFont typeface="Arial" panose="020B0604020202020204" pitchFamily="34" charset="0"/>
              <a:buChar char="•"/>
            </a:pPr>
            <a:r>
              <a:rPr lang="vi-VN" sz="3200" b="1" dirty="0">
                <a:solidFill>
                  <a:srgbClr val="002060"/>
                </a:solidFill>
                <a:latin typeface="Times New Roman" panose="02020603050405020304" pitchFamily="18" charset="0"/>
                <a:cs typeface="Times New Roman" panose="02020603050405020304" pitchFamily="18" charset="0"/>
              </a:rPr>
              <a:t> Đình có sân rất rộng, bằng phẳng, là nơi diễn ra nhiều hoạt động văn hoá chung của làng. </a:t>
            </a:r>
            <a:endPar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5F6DDF59-F9D7-7070-E7A7-66DB7856B08D}"/>
              </a:ext>
            </a:extLst>
          </p:cNvPr>
          <p:cNvPicPr>
            <a:picLocks noChangeAspect="1"/>
          </p:cNvPicPr>
          <p:nvPr/>
        </p:nvPicPr>
        <p:blipFill>
          <a:blip r:embed="rId5"/>
          <a:stretch>
            <a:fillRect/>
          </a:stretch>
        </p:blipFill>
        <p:spPr>
          <a:xfrm>
            <a:off x="216568" y="248338"/>
            <a:ext cx="5173579" cy="64190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ustDataLst>
      <p:tags r:id="rId1"/>
    </p:custDataLst>
    <p:extLst>
      <p:ext uri="{BB962C8B-B14F-4D97-AF65-F5344CB8AC3E}">
        <p14:creationId xmlns:p14="http://schemas.microsoft.com/office/powerpoint/2010/main" val="26328201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àng Quê Bắc Bộ .">
            <a:hlinkClick r:id="" action="ppaction://media"/>
            <a:extLst>
              <a:ext uri="{FF2B5EF4-FFF2-40B4-BE49-F238E27FC236}">
                <a16:creationId xmlns:a16="http://schemas.microsoft.com/office/drawing/2014/main" id="{B2BF2F8C-8219-620E-6821-2E053EF0036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2502454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9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2" name="Rectangle 1"/>
          <p:cNvSpPr/>
          <p:nvPr/>
        </p:nvSpPr>
        <p:spPr>
          <a:xfrm>
            <a:off x="280416" y="30276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图形 1"/>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2957195" y="1374775"/>
            <a:ext cx="6892290" cy="2600877"/>
          </a:xfrm>
          <a:prstGeom prst="rect">
            <a:avLst/>
          </a:prstGeom>
          <a:effectLst>
            <a:outerShdw blurRad="63500" sx="102000" sy="102000" algn="ctr" rotWithShape="0">
              <a:prstClr val="black">
                <a:alpha val="40000"/>
              </a:prstClr>
            </a:outerShdw>
          </a:effectLst>
        </p:spPr>
      </p:pic>
      <p:pic>
        <p:nvPicPr>
          <p:cNvPr id="17" name="图片 10"/>
          <p:cNvPicPr>
            <a:picLocks noChangeAspect="1"/>
          </p:cNvPicPr>
          <p:nvPr/>
        </p:nvPicPr>
        <p:blipFill>
          <a:blip r:embed="rId7"/>
          <a:stretch>
            <a:fillRect/>
          </a:stretch>
        </p:blipFill>
        <p:spPr>
          <a:xfrm flipH="1">
            <a:off x="836853" y="2189992"/>
            <a:ext cx="3230880" cy="4521704"/>
          </a:xfrm>
          <a:prstGeom prst="rect">
            <a:avLst/>
          </a:prstGeom>
        </p:spPr>
      </p:pic>
      <p:sp>
        <p:nvSpPr>
          <p:cNvPr id="19" name="TextBox 18"/>
          <p:cNvSpPr txBox="1"/>
          <p:nvPr/>
        </p:nvSpPr>
        <p:spPr>
          <a:xfrm>
            <a:off x="3101211" y="1802210"/>
            <a:ext cx="6604002" cy="1938992"/>
          </a:xfrm>
          <a:prstGeom prst="rect">
            <a:avLst/>
          </a:prstGeom>
          <a:noFill/>
        </p:spPr>
        <p:txBody>
          <a:bodyPr wrap="square">
            <a:spAutoFit/>
          </a:bodyPr>
          <a:lstStyle/>
          <a:p>
            <a:pPr lvl="0" algn="ctr"/>
            <a:r>
              <a:rPr lang="en-US" sz="6000" b="1" i="1" dirty="0" err="1">
                <a:solidFill>
                  <a:srgbClr val="FF0000"/>
                </a:solidFill>
                <a:latin typeface="Times New Roman" panose="02020603050405020304" pitchFamily="18" charset="0"/>
                <a:cs typeface="Times New Roman" panose="02020603050405020304" pitchFamily="18" charset="0"/>
              </a:rPr>
              <a:t>Hoạt</a:t>
            </a:r>
            <a:r>
              <a:rPr lang="en-US" sz="6000" b="1" i="1" dirty="0">
                <a:solidFill>
                  <a:srgbClr val="FF0000"/>
                </a:solidFill>
                <a:latin typeface="Times New Roman" panose="02020603050405020304" pitchFamily="18" charset="0"/>
                <a:cs typeface="Times New Roman" panose="02020603050405020304" pitchFamily="18" charset="0"/>
              </a:rPr>
              <a:t> </a:t>
            </a:r>
            <a:r>
              <a:rPr lang="en-US" sz="6000" b="1" i="1" dirty="0" err="1">
                <a:solidFill>
                  <a:srgbClr val="FF0000"/>
                </a:solidFill>
                <a:latin typeface="Times New Roman" panose="02020603050405020304" pitchFamily="18" charset="0"/>
                <a:cs typeface="Times New Roman" panose="02020603050405020304" pitchFamily="18" charset="0"/>
              </a:rPr>
              <a:t>động</a:t>
            </a:r>
            <a:r>
              <a:rPr lang="en-US" sz="6000" b="1" i="1" dirty="0">
                <a:solidFill>
                  <a:srgbClr val="FF0000"/>
                </a:solidFill>
                <a:latin typeface="Times New Roman" panose="02020603050405020304" pitchFamily="18" charset="0"/>
                <a:cs typeface="Times New Roman" panose="02020603050405020304" pitchFamily="18" charset="0"/>
              </a:rPr>
              <a:t> 2: </a:t>
            </a:r>
            <a:r>
              <a:rPr lang="en-US" sz="6000" b="1" i="1" dirty="0" err="1">
                <a:solidFill>
                  <a:srgbClr val="FF0000"/>
                </a:solidFill>
                <a:latin typeface="Times New Roman" panose="02020603050405020304" pitchFamily="18" charset="0"/>
                <a:cs typeface="Times New Roman" panose="02020603050405020304" pitchFamily="18" charset="0"/>
              </a:rPr>
              <a:t>Tìm</a:t>
            </a:r>
            <a:r>
              <a:rPr lang="en-US" sz="6000" b="1" i="1" dirty="0">
                <a:solidFill>
                  <a:srgbClr val="FF0000"/>
                </a:solidFill>
                <a:latin typeface="Times New Roman" panose="02020603050405020304" pitchFamily="18" charset="0"/>
                <a:cs typeface="Times New Roman" panose="02020603050405020304" pitchFamily="18" charset="0"/>
              </a:rPr>
              <a:t> </a:t>
            </a:r>
            <a:r>
              <a:rPr lang="en-US" sz="6000" b="1" i="1" dirty="0" err="1">
                <a:solidFill>
                  <a:srgbClr val="FF0000"/>
                </a:solidFill>
                <a:latin typeface="Times New Roman" panose="02020603050405020304" pitchFamily="18" charset="0"/>
                <a:cs typeface="Times New Roman" panose="02020603050405020304" pitchFamily="18" charset="0"/>
              </a:rPr>
              <a:t>hiểu</a:t>
            </a:r>
            <a:r>
              <a:rPr lang="en-US" sz="6000" b="1" i="1" dirty="0">
                <a:solidFill>
                  <a:srgbClr val="FF0000"/>
                </a:solidFill>
                <a:latin typeface="Times New Roman" panose="02020603050405020304" pitchFamily="18" charset="0"/>
                <a:cs typeface="Times New Roman" panose="02020603050405020304" pitchFamily="18" charset="0"/>
              </a:rPr>
              <a:t> </a:t>
            </a:r>
            <a:r>
              <a:rPr lang="en-US" sz="6000" b="1" i="1" dirty="0" err="1">
                <a:solidFill>
                  <a:srgbClr val="FF0000"/>
                </a:solidFill>
                <a:latin typeface="Times New Roman" panose="02020603050405020304" pitchFamily="18" charset="0"/>
                <a:cs typeface="Times New Roman" panose="02020603050405020304" pitchFamily="18" charset="0"/>
              </a:rPr>
              <a:t>về</a:t>
            </a:r>
            <a:r>
              <a:rPr lang="en-US" sz="6000" b="1" i="1" dirty="0">
                <a:solidFill>
                  <a:srgbClr val="FF0000"/>
                </a:solidFill>
                <a:latin typeface="Times New Roman" panose="02020603050405020304" pitchFamily="18" charset="0"/>
                <a:cs typeface="Times New Roman" panose="02020603050405020304" pitchFamily="18" charset="0"/>
              </a:rPr>
              <a:t> </a:t>
            </a:r>
            <a:r>
              <a:rPr lang="en-US" sz="6000" b="1" i="1" dirty="0" err="1">
                <a:solidFill>
                  <a:srgbClr val="FF0000"/>
                </a:solidFill>
                <a:latin typeface="Times New Roman" panose="02020603050405020304" pitchFamily="18" charset="0"/>
                <a:cs typeface="Times New Roman" panose="02020603050405020304" pitchFamily="18" charset="0"/>
              </a:rPr>
              <a:t>nhà</a:t>
            </a:r>
            <a:r>
              <a:rPr lang="en-US" sz="6000" b="1" i="1" dirty="0">
                <a:solidFill>
                  <a:srgbClr val="FF0000"/>
                </a:solidFill>
                <a:latin typeface="Times New Roman" panose="02020603050405020304" pitchFamily="18" charset="0"/>
                <a:cs typeface="Times New Roman" panose="02020603050405020304" pitchFamily="18" charset="0"/>
              </a:rPr>
              <a:t> ở.</a:t>
            </a:r>
            <a:endParaRPr kumimoji="0" lang="en-US" sz="6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4" name="Picture 3" descr="A cartoon house with bushes and a chimney&#10;&#10;Description automatically generated">
            <a:extLst>
              <a:ext uri="{FF2B5EF4-FFF2-40B4-BE49-F238E27FC236}">
                <a16:creationId xmlns:a16="http://schemas.microsoft.com/office/drawing/2014/main" id="{8895D257-07FB-D98F-3BAF-CEEEE8C75BF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613913" y="3607903"/>
            <a:ext cx="3578087" cy="3578087"/>
          </a:xfrm>
          <a:prstGeom prst="rect">
            <a:avLst/>
          </a:prstGeom>
        </p:spPr>
      </p:pic>
    </p:spTree>
    <p:custDataLst>
      <p:tags r:id="rId1"/>
    </p:custDataLst>
    <p:extLst>
      <p:ext uri="{BB962C8B-B14F-4D97-AF65-F5344CB8AC3E}">
        <p14:creationId xmlns:p14="http://schemas.microsoft.com/office/powerpoint/2010/main" val="296248735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Rectangle 11"/>
          <p:cNvSpPr/>
          <p:nvPr/>
        </p:nvSpPr>
        <p:spPr>
          <a:xfrm>
            <a:off x="280416" y="88000"/>
            <a:ext cx="11631167" cy="666067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4"/>
          <p:cNvGrpSpPr/>
          <p:nvPr/>
        </p:nvGrpSpPr>
        <p:grpSpPr>
          <a:xfrm>
            <a:off x="496736" y="0"/>
            <a:ext cx="11092289" cy="853242"/>
            <a:chOff x="1383129" y="-103260"/>
            <a:chExt cx="9820731" cy="1742670"/>
          </a:xfrm>
        </p:grpSpPr>
        <p:grpSp>
          <p:nvGrpSpPr>
            <p:cNvPr id="21" name="Group 10"/>
            <p:cNvGrpSpPr/>
            <p:nvPr/>
          </p:nvGrpSpPr>
          <p:grpSpPr>
            <a:xfrm>
              <a:off x="1383129" y="-103260"/>
              <a:ext cx="9583015" cy="1602790"/>
              <a:chOff x="2418506" y="-1777462"/>
              <a:chExt cx="7313812" cy="1884266"/>
            </a:xfrm>
            <a:effectLst>
              <a:outerShdw blurRad="50800" dist="38100" dir="5400000" algn="t" rotWithShape="0">
                <a:prstClr val="black">
                  <a:alpha val="40000"/>
                </a:prstClr>
              </a:outerShdw>
            </a:effectLst>
          </p:grpSpPr>
          <p:sp>
            <p:nvSpPr>
              <p:cNvPr id="28" name="Rectangle: Diagonal Corners Rounded 4"/>
              <p:cNvSpPr/>
              <p:nvPr/>
            </p:nvSpPr>
            <p:spPr>
              <a:xfrm>
                <a:off x="2470251" y="-1777462"/>
                <a:ext cx="7262067" cy="1884266"/>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Rectangle: Diagonal Corners Rounded 39"/>
              <p:cNvSpPr/>
              <p:nvPr/>
            </p:nvSpPr>
            <p:spPr>
              <a:xfrm>
                <a:off x="2418506" y="-1777461"/>
                <a:ext cx="7262067" cy="1884265"/>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7" name="TextBox 24"/>
            <p:cNvSpPr txBox="1"/>
            <p:nvPr/>
          </p:nvSpPr>
          <p:spPr>
            <a:xfrm>
              <a:off x="1882061" y="-57827"/>
              <a:ext cx="9321799" cy="16972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ln>
                    <a:solidFill>
                      <a:srgbClr val="FFC000">
                        <a:lumMod val="60000"/>
                        <a:lumOff val="40000"/>
                      </a:srgbClr>
                    </a:solidFill>
                  </a:ln>
                  <a:solidFill>
                    <a:prstClr val="black"/>
                  </a:solidFill>
                  <a:effectLst>
                    <a:glow rad="63500">
                      <a:srgbClr val="FFC000">
                        <a:satMod val="175000"/>
                        <a:alpha val="40000"/>
                      </a:srgbClr>
                    </a:glow>
                  </a:effectLst>
                  <a:latin typeface="Times New Roman" panose="02020603050405020304" pitchFamily="18" charset="0"/>
                  <a:ea typeface="Cambria" panose="02040503050406030204" pitchFamily="18" charset="0"/>
                  <a:cs typeface="Times New Roman" panose="02020603050405020304" pitchFamily="18" charset="0"/>
                </a:rPr>
                <a:t>Đọc</a:t>
              </a:r>
              <a:r>
                <a:rPr lang="en-US" sz="4800" b="1" dirty="0">
                  <a:ln>
                    <a:solidFill>
                      <a:srgbClr val="FFC000">
                        <a:lumMod val="60000"/>
                        <a:lumOff val="40000"/>
                      </a:srgbClr>
                    </a:solidFill>
                  </a:ln>
                  <a:solidFill>
                    <a:prstClr val="black"/>
                  </a:solidFill>
                  <a:effectLst>
                    <a:glow rad="63500">
                      <a:srgbClr val="FFC000">
                        <a:satMod val="175000"/>
                        <a:alpha val="40000"/>
                      </a:srgbClr>
                    </a:glow>
                  </a:effectLst>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n>
                    <a:solidFill>
                      <a:srgbClr val="FFC000">
                        <a:lumMod val="60000"/>
                        <a:lumOff val="40000"/>
                      </a:srgbClr>
                    </a:solidFill>
                  </a:ln>
                  <a:solidFill>
                    <a:prstClr val="black"/>
                  </a:solidFill>
                  <a:effectLst>
                    <a:glow rad="63500">
                      <a:srgbClr val="FFC000">
                        <a:satMod val="175000"/>
                        <a:alpha val="40000"/>
                      </a:srgbClr>
                    </a:glow>
                  </a:effectLst>
                  <a:latin typeface="Times New Roman" panose="02020603050405020304" pitchFamily="18" charset="0"/>
                  <a:ea typeface="Cambria" panose="02040503050406030204" pitchFamily="18" charset="0"/>
                  <a:cs typeface="Times New Roman" panose="02020603050405020304" pitchFamily="18" charset="0"/>
                </a:rPr>
                <a:t>thông</a:t>
              </a:r>
              <a:r>
                <a:rPr lang="en-US" sz="4800" b="1" dirty="0">
                  <a:ln>
                    <a:solidFill>
                      <a:srgbClr val="FFC000">
                        <a:lumMod val="60000"/>
                        <a:lumOff val="40000"/>
                      </a:srgbClr>
                    </a:solidFill>
                  </a:ln>
                  <a:solidFill>
                    <a:prstClr val="black"/>
                  </a:solidFill>
                  <a:effectLst>
                    <a:glow rad="63500">
                      <a:srgbClr val="FFC000">
                        <a:satMod val="175000"/>
                        <a:alpha val="40000"/>
                      </a:srgbClr>
                    </a:glow>
                  </a:effectLst>
                  <a:latin typeface="Times New Roman" panose="02020603050405020304" pitchFamily="18" charset="0"/>
                  <a:ea typeface="Cambria" panose="02040503050406030204" pitchFamily="18" charset="0"/>
                  <a:cs typeface="Times New Roman" panose="02020603050405020304" pitchFamily="18" charset="0"/>
                </a:rPr>
                <a:t> tin </a:t>
              </a:r>
              <a:r>
                <a:rPr lang="en-US" sz="4800" b="1" dirty="0" err="1">
                  <a:ln>
                    <a:solidFill>
                      <a:srgbClr val="FFC000">
                        <a:lumMod val="60000"/>
                        <a:lumOff val="40000"/>
                      </a:srgbClr>
                    </a:solidFill>
                  </a:ln>
                  <a:solidFill>
                    <a:prstClr val="black"/>
                  </a:solidFill>
                  <a:effectLst>
                    <a:glow rad="63500">
                      <a:srgbClr val="FFC000">
                        <a:satMod val="175000"/>
                        <a:alpha val="40000"/>
                      </a:srgbClr>
                    </a:glow>
                  </a:effectLst>
                  <a:latin typeface="Times New Roman" panose="02020603050405020304" pitchFamily="18" charset="0"/>
                  <a:ea typeface="Cambria" panose="02040503050406030204" pitchFamily="18" charset="0"/>
                  <a:cs typeface="Times New Roman" panose="02020603050405020304" pitchFamily="18" charset="0"/>
                </a:rPr>
                <a:t>và</a:t>
              </a:r>
              <a:r>
                <a:rPr lang="en-US" sz="4800" b="1" dirty="0">
                  <a:ln>
                    <a:solidFill>
                      <a:srgbClr val="FFC000">
                        <a:lumMod val="60000"/>
                        <a:lumOff val="40000"/>
                      </a:srgbClr>
                    </a:solidFill>
                  </a:ln>
                  <a:solidFill>
                    <a:prstClr val="black"/>
                  </a:solidFill>
                  <a:effectLst>
                    <a:glow rad="63500">
                      <a:srgbClr val="FFC000">
                        <a:satMod val="175000"/>
                        <a:alpha val="40000"/>
                      </a:srgbClr>
                    </a:glow>
                  </a:effectLst>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n>
                    <a:solidFill>
                      <a:srgbClr val="FFC000">
                        <a:lumMod val="60000"/>
                        <a:lumOff val="40000"/>
                      </a:srgbClr>
                    </a:solidFill>
                  </a:ln>
                  <a:solidFill>
                    <a:prstClr val="black"/>
                  </a:solidFill>
                  <a:effectLst>
                    <a:glow rad="63500">
                      <a:srgbClr val="FFC000">
                        <a:satMod val="175000"/>
                        <a:alpha val="40000"/>
                      </a:srgbClr>
                    </a:glow>
                  </a:effectLst>
                  <a:latin typeface="Times New Roman" panose="02020603050405020304" pitchFamily="18" charset="0"/>
                  <a:ea typeface="Cambria" panose="02040503050406030204" pitchFamily="18" charset="0"/>
                  <a:cs typeface="Times New Roman" panose="02020603050405020304" pitchFamily="18" charset="0"/>
                </a:rPr>
                <a:t>quan</a:t>
              </a:r>
              <a:r>
                <a:rPr lang="en-US" sz="4800" b="1" dirty="0">
                  <a:ln>
                    <a:solidFill>
                      <a:srgbClr val="FFC000">
                        <a:lumMod val="60000"/>
                        <a:lumOff val="40000"/>
                      </a:srgbClr>
                    </a:solidFill>
                  </a:ln>
                  <a:solidFill>
                    <a:prstClr val="black"/>
                  </a:solidFill>
                  <a:effectLst>
                    <a:glow rad="63500">
                      <a:srgbClr val="FFC000">
                        <a:satMod val="175000"/>
                        <a:alpha val="40000"/>
                      </a:srgbClr>
                    </a:glow>
                  </a:effectLst>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n>
                    <a:solidFill>
                      <a:srgbClr val="FFC000">
                        <a:lumMod val="60000"/>
                        <a:lumOff val="40000"/>
                      </a:srgbClr>
                    </a:solidFill>
                  </a:ln>
                  <a:solidFill>
                    <a:prstClr val="black"/>
                  </a:solidFill>
                  <a:effectLst>
                    <a:glow rad="63500">
                      <a:srgbClr val="FFC000">
                        <a:satMod val="175000"/>
                        <a:alpha val="40000"/>
                      </a:srgbClr>
                    </a:glow>
                  </a:effectLst>
                  <a:latin typeface="Times New Roman" panose="02020603050405020304" pitchFamily="18" charset="0"/>
                  <a:ea typeface="Cambria" panose="02040503050406030204" pitchFamily="18" charset="0"/>
                  <a:cs typeface="Times New Roman" panose="02020603050405020304" pitchFamily="18" charset="0"/>
                </a:rPr>
                <a:t>sát</a:t>
              </a:r>
              <a:r>
                <a:rPr lang="en-US" sz="4800" b="1" dirty="0">
                  <a:ln>
                    <a:solidFill>
                      <a:srgbClr val="FFC000">
                        <a:lumMod val="60000"/>
                        <a:lumOff val="40000"/>
                      </a:srgbClr>
                    </a:solidFill>
                  </a:ln>
                  <a:solidFill>
                    <a:prstClr val="black"/>
                  </a:solidFill>
                  <a:effectLst>
                    <a:glow rad="63500">
                      <a:srgbClr val="FFC000">
                        <a:satMod val="175000"/>
                        <a:alpha val="40000"/>
                      </a:srgbClr>
                    </a:glow>
                  </a:effectLst>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n>
                    <a:solidFill>
                      <a:srgbClr val="FFC000">
                        <a:lumMod val="60000"/>
                        <a:lumOff val="40000"/>
                      </a:srgbClr>
                    </a:solidFill>
                  </a:ln>
                  <a:solidFill>
                    <a:prstClr val="black"/>
                  </a:solidFill>
                  <a:effectLst>
                    <a:glow rad="63500">
                      <a:srgbClr val="FFC000">
                        <a:satMod val="175000"/>
                        <a:alpha val="40000"/>
                      </a:srgbClr>
                    </a:glow>
                  </a:effectLst>
                  <a:latin typeface="Times New Roman" panose="02020603050405020304" pitchFamily="18" charset="0"/>
                  <a:ea typeface="Cambria" panose="02040503050406030204" pitchFamily="18" charset="0"/>
                  <a:cs typeface="Times New Roman" panose="02020603050405020304" pitchFamily="18" charset="0"/>
                </a:rPr>
                <a:t>hình</a:t>
              </a:r>
              <a:r>
                <a:rPr lang="en-US" sz="4800" b="1" dirty="0">
                  <a:ln>
                    <a:solidFill>
                      <a:srgbClr val="FFC000">
                        <a:lumMod val="60000"/>
                        <a:lumOff val="40000"/>
                      </a:srgbClr>
                    </a:solidFill>
                  </a:ln>
                  <a:solidFill>
                    <a:prstClr val="black"/>
                  </a:solidFill>
                  <a:effectLst>
                    <a:glow rad="63500">
                      <a:srgbClr val="FFC000">
                        <a:satMod val="175000"/>
                        <a:alpha val="40000"/>
                      </a:srgbClr>
                    </a:glow>
                  </a:effectLst>
                  <a:latin typeface="Times New Roman" panose="02020603050405020304" pitchFamily="18" charset="0"/>
                  <a:ea typeface="Cambria" panose="02040503050406030204" pitchFamily="18" charset="0"/>
                  <a:cs typeface="Times New Roman" panose="02020603050405020304" pitchFamily="18" charset="0"/>
                </a:rPr>
                <a:t> 5, 6</a:t>
              </a:r>
              <a:endParaRPr kumimoji="0" lang="en-US" sz="4800" b="1" i="0" u="none" strike="noStrike" kern="1200" cap="none" spc="0" normalizeH="0" baseline="0" noProof="0" dirty="0">
                <a:ln>
                  <a:solidFill>
                    <a:srgbClr val="FFC000">
                      <a:lumMod val="60000"/>
                      <a:lumOff val="40000"/>
                    </a:srgbClr>
                  </a:solidFill>
                </a:ln>
                <a:solidFill>
                  <a:prstClr val="black"/>
                </a:solidFill>
                <a:effectLst>
                  <a:glow rad="63500">
                    <a:srgbClr val="FFC000">
                      <a:satMod val="175000"/>
                      <a:alpha val="40000"/>
                    </a:srgbClr>
                  </a:glow>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pic>
        <p:nvPicPr>
          <p:cNvPr id="3" name="Picture 2">
            <a:extLst>
              <a:ext uri="{FF2B5EF4-FFF2-40B4-BE49-F238E27FC236}">
                <a16:creationId xmlns:a16="http://schemas.microsoft.com/office/drawing/2014/main" id="{C70FF2D3-C82A-4C78-82DC-EA5B0539BE43}"/>
              </a:ext>
            </a:extLst>
          </p:cNvPr>
          <p:cNvPicPr>
            <a:picLocks noChangeAspect="1"/>
          </p:cNvPicPr>
          <p:nvPr/>
        </p:nvPicPr>
        <p:blipFill>
          <a:blip r:embed="rId3"/>
          <a:stretch>
            <a:fillRect/>
          </a:stretch>
        </p:blipFill>
        <p:spPr>
          <a:xfrm>
            <a:off x="826004" y="941004"/>
            <a:ext cx="6173235" cy="2825707"/>
          </a:xfrm>
          <a:prstGeom prst="rect">
            <a:avLst/>
          </a:prstGeom>
        </p:spPr>
      </p:pic>
      <p:pic>
        <p:nvPicPr>
          <p:cNvPr id="6" name="Picture 5">
            <a:extLst>
              <a:ext uri="{FF2B5EF4-FFF2-40B4-BE49-F238E27FC236}">
                <a16:creationId xmlns:a16="http://schemas.microsoft.com/office/drawing/2014/main" id="{8F776BB0-1BE0-E452-77C8-2EB694DB96C8}"/>
              </a:ext>
            </a:extLst>
          </p:cNvPr>
          <p:cNvPicPr>
            <a:picLocks noChangeAspect="1"/>
          </p:cNvPicPr>
          <p:nvPr/>
        </p:nvPicPr>
        <p:blipFill>
          <a:blip r:embed="rId4"/>
          <a:stretch>
            <a:fillRect/>
          </a:stretch>
        </p:blipFill>
        <p:spPr>
          <a:xfrm>
            <a:off x="5989078" y="3753056"/>
            <a:ext cx="5705475" cy="299561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Rectangle 11"/>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图片 11"/>
          <p:cNvPicPr>
            <a:picLocks noChangeAspect="1"/>
          </p:cNvPicPr>
          <p:nvPr/>
        </p:nvPicPr>
        <p:blipFill rotWithShape="1">
          <a:blip r:embed="rId3">
            <a:extLst>
              <a:ext uri="{28A0092B-C50C-407E-A947-70E740481C1C}">
                <a14:useLocalDpi xmlns:a14="http://schemas.microsoft.com/office/drawing/2010/main" val="0"/>
              </a:ext>
            </a:extLst>
          </a:blip>
          <a:srcRect l="15357" t="-1" r="20536" b="29206"/>
          <a:stretch>
            <a:fillRect/>
          </a:stretch>
        </p:blipFill>
        <p:spPr>
          <a:xfrm>
            <a:off x="256032" y="465857"/>
            <a:ext cx="9015949" cy="3228319"/>
          </a:xfrm>
          <a:prstGeom prst="rect">
            <a:avLst/>
          </a:prstGeom>
        </p:spPr>
      </p:pic>
      <p:sp>
        <p:nvSpPr>
          <p:cNvPr id="21" name="Text Box 10"/>
          <p:cNvSpPr txBox="1">
            <a:spLocks noChangeArrowheads="1"/>
          </p:cNvSpPr>
          <p:nvPr/>
        </p:nvSpPr>
        <p:spPr bwMode="auto">
          <a:xfrm>
            <a:off x="1536193" y="1082944"/>
            <a:ext cx="605332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eaLnBrk="1" hangingPunct="1">
              <a:spcBef>
                <a:spcPct val="50000"/>
              </a:spcBef>
            </a:pPr>
            <a:r>
              <a:rPr lang="vi-VN"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Mô tả nét chính về nhà ở truyền thống của người dân vùng Đồng bằng Bắc Bộ.</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3BA221B0-54A2-CE2F-D702-4AA9E6A91D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9395" y="3194360"/>
            <a:ext cx="3524491" cy="3524491"/>
          </a:xfrm>
          <a:prstGeom prst="rect">
            <a:avLst/>
          </a:prstGeom>
        </p:spPr>
      </p:pic>
      <p:sp>
        <p:nvSpPr>
          <p:cNvPr id="3" name="TextBox 2">
            <a:extLst>
              <a:ext uri="{FF2B5EF4-FFF2-40B4-BE49-F238E27FC236}">
                <a16:creationId xmlns:a16="http://schemas.microsoft.com/office/drawing/2014/main" id="{8BAA7640-4696-963D-B85C-680E1DB86F29}"/>
              </a:ext>
            </a:extLst>
          </p:cNvPr>
          <p:cNvSpPr txBox="1"/>
          <p:nvPr/>
        </p:nvSpPr>
        <p:spPr>
          <a:xfrm>
            <a:off x="8741664" y="3246120"/>
            <a:ext cx="2276856" cy="749808"/>
          </a:xfrm>
          <a:prstGeom prst="rect">
            <a:avLst/>
          </a:prstGeom>
          <a:noFill/>
        </p:spPr>
        <p:txBody>
          <a:bodyPr wrap="square" rtlCol="0">
            <a:spAutoFit/>
          </a:bodyPr>
          <a:lstStyle/>
          <a:p>
            <a:endParaRPr lang="en-US" dirty="0"/>
          </a:p>
        </p:txBody>
      </p:sp>
      <p:pic>
        <p:nvPicPr>
          <p:cNvPr id="4" name="图片 11">
            <a:extLst>
              <a:ext uri="{FF2B5EF4-FFF2-40B4-BE49-F238E27FC236}">
                <a16:creationId xmlns:a16="http://schemas.microsoft.com/office/drawing/2014/main" id="{427CE2A9-DF8E-F903-F1F6-32BED02E0AFF}"/>
              </a:ext>
            </a:extLst>
          </p:cNvPr>
          <p:cNvPicPr>
            <a:picLocks noChangeAspect="1"/>
          </p:cNvPicPr>
          <p:nvPr/>
        </p:nvPicPr>
        <p:blipFill rotWithShape="1">
          <a:blip r:embed="rId3">
            <a:extLst>
              <a:ext uri="{28A0092B-C50C-407E-A947-70E740481C1C}">
                <a14:useLocalDpi xmlns:a14="http://schemas.microsoft.com/office/drawing/2010/main" val="0"/>
              </a:ext>
            </a:extLst>
          </a:blip>
          <a:srcRect l="15357" t="-1" r="20536" b="29206"/>
          <a:stretch>
            <a:fillRect/>
          </a:stretch>
        </p:blipFill>
        <p:spPr>
          <a:xfrm>
            <a:off x="-283464" y="2889017"/>
            <a:ext cx="9015949" cy="3228319"/>
          </a:xfrm>
          <a:prstGeom prst="rect">
            <a:avLst/>
          </a:prstGeom>
        </p:spPr>
      </p:pic>
      <p:sp>
        <p:nvSpPr>
          <p:cNvPr id="5" name="Text Box 10">
            <a:extLst>
              <a:ext uri="{FF2B5EF4-FFF2-40B4-BE49-F238E27FC236}">
                <a16:creationId xmlns:a16="http://schemas.microsoft.com/office/drawing/2014/main" id="{4777531B-596D-6788-8B34-B69F4CBC0DF5}"/>
              </a:ext>
            </a:extLst>
          </p:cNvPr>
          <p:cNvSpPr txBox="1">
            <a:spLocks noChangeArrowheads="1"/>
          </p:cNvSpPr>
          <p:nvPr/>
        </p:nvSpPr>
        <p:spPr bwMode="auto">
          <a:xfrm>
            <a:off x="1014985" y="3661552"/>
            <a:ext cx="6053328"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eaLnBrk="1" hangingPunct="1">
              <a:spcBef>
                <a:spcPct val="50000"/>
              </a:spcBef>
            </a:pPr>
            <a:r>
              <a:rPr lang="vi-VN" sz="2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Cho biết nhà ở hiện nay của người dân vùng Đồng bằng Bắc bộ có điểm gì khác với nhà ở truyền thống?</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Rectangle 11"/>
          <p:cNvSpPr/>
          <p:nvPr/>
        </p:nvSpPr>
        <p:spPr>
          <a:xfrm>
            <a:off x="280416" y="88000"/>
            <a:ext cx="11631167" cy="666067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79717C80-8600-92C0-813D-7303A0047669}"/>
              </a:ext>
            </a:extLst>
          </p:cNvPr>
          <p:cNvPicPr>
            <a:picLocks noChangeAspect="1"/>
          </p:cNvPicPr>
          <p:nvPr/>
        </p:nvPicPr>
        <p:blipFill>
          <a:blip r:embed="rId3"/>
          <a:stretch>
            <a:fillRect/>
          </a:stretch>
        </p:blipFill>
        <p:spPr>
          <a:xfrm>
            <a:off x="280416" y="1289304"/>
            <a:ext cx="5016168" cy="5003212"/>
          </a:xfrm>
          <a:prstGeom prst="rect">
            <a:avLst/>
          </a:prstGeom>
        </p:spPr>
      </p:pic>
      <p:sp>
        <p:nvSpPr>
          <p:cNvPr id="5" name="圆角矩形 5">
            <a:extLst>
              <a:ext uri="{FF2B5EF4-FFF2-40B4-BE49-F238E27FC236}">
                <a16:creationId xmlns:a16="http://schemas.microsoft.com/office/drawing/2014/main" id="{EF0B2682-6533-B649-9BC0-868273DA4285}"/>
              </a:ext>
            </a:extLst>
          </p:cNvPr>
          <p:cNvSpPr/>
          <p:nvPr/>
        </p:nvSpPr>
        <p:spPr>
          <a:xfrm>
            <a:off x="5312663" y="1299223"/>
            <a:ext cx="6598919" cy="4680471"/>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Nhà ở truyền thống của người dân vùng Đồng bằng Bắc Bộ được đắp bằng đất hoặc xây gạch, mái lợp lá hoặc ngói.</a:t>
            </a:r>
            <a:endParaRPr kumimoji="0"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Nhà thường có ba gian. Gian chính là nơi thờ cúng và tiếp khách. Hai gi</a:t>
            </a:r>
            <a:r>
              <a:rPr kumimoji="0"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a</a:t>
            </a:r>
            <a:r>
              <a:rPr kumimoji="0" lang="vi-VN"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n bên gọi là buồng, dùng làm phòng ngủ hoặc chứa thóc, gạo, đồ dùng,...</a:t>
            </a:r>
            <a:endParaRPr kumimoji="0" lang="zh-CN" alt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charset="-122"/>
              <a:cs typeface="Times New Roman" panose="02020603050405020304" pitchFamily="18" charset="0"/>
            </a:endParaRPr>
          </a:p>
        </p:txBody>
      </p:sp>
      <p:pic>
        <p:nvPicPr>
          <p:cNvPr id="2" name="Picture 1">
            <a:extLst>
              <a:ext uri="{FF2B5EF4-FFF2-40B4-BE49-F238E27FC236}">
                <a16:creationId xmlns:a16="http://schemas.microsoft.com/office/drawing/2014/main" id="{E23A4A6A-F3C5-8E6F-55CF-BEEE4AB943BC}"/>
              </a:ext>
            </a:extLst>
          </p:cNvPr>
          <p:cNvPicPr>
            <a:picLocks noChangeAspect="1"/>
          </p:cNvPicPr>
          <p:nvPr/>
        </p:nvPicPr>
        <p:blipFill>
          <a:blip r:embed="rId4"/>
          <a:stretch>
            <a:fillRect/>
          </a:stretch>
        </p:blipFill>
        <p:spPr>
          <a:xfrm>
            <a:off x="2551176" y="173736"/>
            <a:ext cx="6553254" cy="882165"/>
          </a:xfrm>
          <a:prstGeom prst="rect">
            <a:avLst/>
          </a:prstGeom>
        </p:spPr>
      </p:pic>
    </p:spTree>
    <p:extLst>
      <p:ext uri="{BB962C8B-B14F-4D97-AF65-F5344CB8AC3E}">
        <p14:creationId xmlns:p14="http://schemas.microsoft.com/office/powerpoint/2010/main" val="169223018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wipe(down)">
                                      <p:cBhvr>
                                        <p:cTn id="7" dur="500"/>
                                        <p:tgtEl>
                                          <p:spTgt spid="5">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12" name="Rectangle 11"/>
          <p:cNvSpPr/>
          <p:nvPr/>
        </p:nvSpPr>
        <p:spPr>
          <a:xfrm>
            <a:off x="280416" y="88000"/>
            <a:ext cx="11631167" cy="666067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圆角矩形 5">
            <a:extLst>
              <a:ext uri="{FF2B5EF4-FFF2-40B4-BE49-F238E27FC236}">
                <a16:creationId xmlns:a16="http://schemas.microsoft.com/office/drawing/2014/main" id="{EF0B2682-6533-B649-9BC0-868273DA4285}"/>
              </a:ext>
            </a:extLst>
          </p:cNvPr>
          <p:cNvSpPr/>
          <p:nvPr/>
        </p:nvSpPr>
        <p:spPr>
          <a:xfrm>
            <a:off x="1307592" y="2131328"/>
            <a:ext cx="9829800" cy="1571992"/>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altLang="zh-CN" sz="4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Điểm giống: Xây bằng gạch, mái lợp ngói, vẫn có một gian để thờ và tiếp khách; </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charset="-122"/>
              <a:cs typeface="Times New Roman" panose="02020603050405020304" pitchFamily="18" charset="0"/>
            </a:endParaRPr>
          </a:p>
        </p:txBody>
      </p:sp>
      <p:sp>
        <p:nvSpPr>
          <p:cNvPr id="7" name="TextBox 6">
            <a:extLst>
              <a:ext uri="{FF2B5EF4-FFF2-40B4-BE49-F238E27FC236}">
                <a16:creationId xmlns:a16="http://schemas.microsoft.com/office/drawing/2014/main" id="{30934D0D-FB7A-D745-6905-D62B63109175}"/>
              </a:ext>
            </a:extLst>
          </p:cNvPr>
          <p:cNvSpPr txBox="1"/>
          <p:nvPr/>
        </p:nvSpPr>
        <p:spPr>
          <a:xfrm>
            <a:off x="960120" y="383030"/>
            <a:ext cx="10396728" cy="1200329"/>
          </a:xfrm>
          <a:custGeom>
            <a:avLst/>
            <a:gdLst>
              <a:gd name="connsiteX0" fmla="*/ 0 w 10396728"/>
              <a:gd name="connsiteY0" fmla="*/ 0 h 1077218"/>
              <a:gd name="connsiteX1" fmla="*/ 10396728 w 10396728"/>
              <a:gd name="connsiteY1" fmla="*/ 0 h 1077218"/>
              <a:gd name="connsiteX2" fmla="*/ 10396728 w 10396728"/>
              <a:gd name="connsiteY2" fmla="*/ 1077218 h 1077218"/>
              <a:gd name="connsiteX3" fmla="*/ 0 w 10396728"/>
              <a:gd name="connsiteY3" fmla="*/ 1077218 h 1077218"/>
              <a:gd name="connsiteX4" fmla="*/ 0 w 10396728"/>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96728" h="1077218" fill="none" extrusionOk="0">
                <a:moveTo>
                  <a:pt x="0" y="0"/>
                </a:moveTo>
                <a:cubicBezTo>
                  <a:pt x="1407956" y="5222"/>
                  <a:pt x="5402139" y="24918"/>
                  <a:pt x="10396728" y="0"/>
                </a:cubicBezTo>
                <a:cubicBezTo>
                  <a:pt x="10434590" y="476103"/>
                  <a:pt x="10338125" y="631043"/>
                  <a:pt x="10396728" y="1077218"/>
                </a:cubicBezTo>
                <a:cubicBezTo>
                  <a:pt x="5457726" y="912457"/>
                  <a:pt x="4232692" y="1195368"/>
                  <a:pt x="0" y="1077218"/>
                </a:cubicBezTo>
                <a:cubicBezTo>
                  <a:pt x="-64117" y="630482"/>
                  <a:pt x="88888" y="487727"/>
                  <a:pt x="0" y="0"/>
                </a:cubicBezTo>
                <a:close/>
              </a:path>
              <a:path w="10396728" h="1077218" stroke="0" extrusionOk="0">
                <a:moveTo>
                  <a:pt x="0" y="0"/>
                </a:moveTo>
                <a:cubicBezTo>
                  <a:pt x="4375118" y="11849"/>
                  <a:pt x="9136583" y="-161459"/>
                  <a:pt x="10396728" y="0"/>
                </a:cubicBezTo>
                <a:cubicBezTo>
                  <a:pt x="10448763" y="144312"/>
                  <a:pt x="10488871" y="673209"/>
                  <a:pt x="10396728" y="1077218"/>
                </a:cubicBezTo>
                <a:cubicBezTo>
                  <a:pt x="5649328" y="931358"/>
                  <a:pt x="2302178" y="998894"/>
                  <a:pt x="0" y="1077218"/>
                </a:cubicBezTo>
                <a:cubicBezTo>
                  <a:pt x="7265" y="907874"/>
                  <a:pt x="-51671" y="219525"/>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defRPr/>
            </a:pP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Điểm</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giống</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và</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khác</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nhau</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giữa</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nhà</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truyền</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thống</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và</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nhà</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hiện</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đại</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của</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vi-VN" altLang="zh-CN"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người dân vùng Đồng bằng Bắc Bộ </a:t>
            </a:r>
            <a:endParaRPr lang="vi-VN"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圆角矩形 5">
            <a:extLst>
              <a:ext uri="{FF2B5EF4-FFF2-40B4-BE49-F238E27FC236}">
                <a16:creationId xmlns:a16="http://schemas.microsoft.com/office/drawing/2014/main" id="{DE9B3E1C-964E-C238-6C5A-70CF21AF3E68}"/>
              </a:ext>
            </a:extLst>
          </p:cNvPr>
          <p:cNvSpPr/>
          <p:nvPr/>
        </p:nvSpPr>
        <p:spPr>
          <a:xfrm>
            <a:off x="1307592" y="4352544"/>
            <a:ext cx="9829800" cy="1490472"/>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altLang="zh-CN" sz="4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Điểm khác: Nhà ở xây nhiều tầng với nhiều phòng và nhiều tiện nghi hơn.</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charset="-122"/>
              <a:cs typeface="Times New Roman" panose="02020603050405020304" pitchFamily="18" charset="0"/>
            </a:endParaRPr>
          </a:p>
        </p:txBody>
      </p:sp>
    </p:spTree>
    <p:extLst>
      <p:ext uri="{BB962C8B-B14F-4D97-AF65-F5344CB8AC3E}">
        <p14:creationId xmlns:p14="http://schemas.microsoft.com/office/powerpoint/2010/main" val="418048318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Rectangle 11"/>
          <p:cNvSpPr/>
          <p:nvPr/>
        </p:nvSpPr>
        <p:spPr>
          <a:xfrm>
            <a:off x="280416" y="88000"/>
            <a:ext cx="11631167" cy="666067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8" name="Picture 4" descr="Làng quê đang méo mó: [Bài VI] Chúng ta đang chê oan người nông dân!">
            <a:extLst>
              <a:ext uri="{FF2B5EF4-FFF2-40B4-BE49-F238E27FC236}">
                <a16:creationId xmlns:a16="http://schemas.microsoft.com/office/drawing/2014/main" id="{93349641-66D8-445B-46C4-26D43A4B9A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9831">
            <a:off x="578931" y="259903"/>
            <a:ext cx="5295329" cy="35036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0" name="Picture 6" descr="Những Ngôi làng xưa như cổ tích ở Việt Nam">
            <a:extLst>
              <a:ext uri="{FF2B5EF4-FFF2-40B4-BE49-F238E27FC236}">
                <a16:creationId xmlns:a16="http://schemas.microsoft.com/office/drawing/2014/main" id="{361039CC-9120-C255-487E-F882333AE9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37389">
            <a:off x="5935980" y="2292096"/>
            <a:ext cx="5715000" cy="381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0903777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down)">
                                      <p:cBhvr>
                                        <p:cTn id="7" dur="500"/>
                                        <p:tgtEl>
                                          <p:spTgt spid="1028"/>
                                        </p:tgtEl>
                                      </p:cBhvr>
                                    </p:animEffect>
                                  </p:childTnLst>
                                </p:cTn>
                              </p:par>
                              <p:par>
                                <p:cTn id="8" presetID="22" presetClass="entr" presetSubtype="4" fill="hold" nodeType="withEffect">
                                  <p:stCondLst>
                                    <p:cond delay="0"/>
                                  </p:stCondLst>
                                  <p:childTnLst>
                                    <p:set>
                                      <p:cBhvr>
                                        <p:cTn id="9" dur="1" fill="hold">
                                          <p:stCondLst>
                                            <p:cond delay="0"/>
                                          </p:stCondLst>
                                        </p:cTn>
                                        <p:tgtEl>
                                          <p:spTgt spid="1030"/>
                                        </p:tgtEl>
                                        <p:attrNameLst>
                                          <p:attrName>style.visibility</p:attrName>
                                        </p:attrNameLst>
                                      </p:cBhvr>
                                      <p:to>
                                        <p:strVal val="visible"/>
                                      </p:to>
                                    </p:set>
                                    <p:animEffect transition="in" filter="wipe(down)">
                                      <p:cBhvr>
                                        <p:cTn id="10"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80416" y="219456"/>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Speech Bubble: Rectangle with Corners Rounded 91"/>
          <p:cNvSpPr/>
          <p:nvPr/>
        </p:nvSpPr>
        <p:spPr>
          <a:xfrm>
            <a:off x="5527166" y="1106905"/>
            <a:ext cx="6122290" cy="2975280"/>
          </a:xfrm>
          <a:prstGeom prst="wedgeRoundRectCallout">
            <a:avLst>
              <a:gd name="adj1" fmla="val -66264"/>
              <a:gd name="adj2" fmla="val 39830"/>
              <a:gd name="adj3" fmla="val 16667"/>
            </a:avLst>
          </a:prstGeom>
          <a:solidFill>
            <a:schemeClr val="bg1"/>
          </a:solid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ED7D31">
                    <a:lumMod val="50000"/>
                  </a:srgbClr>
                </a:solidFill>
                <a:latin typeface="Times New Roman" panose="02020603050405020304" pitchFamily="18" charset="0"/>
                <a:cs typeface="Times New Roman" panose="02020603050405020304" pitchFamily="18" charset="0"/>
              </a:rPr>
              <a:t>Nhà ở của người dân vùng Đồng bằng Bắc Bộ có gì giống và khác với nhà nơi em sống?</a:t>
            </a:r>
            <a:endParaRPr kumimoji="0" lang="vi-VN" sz="4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cs typeface="Times New Roman" panose="02020603050405020304" pitchFamily="18" charset="0"/>
            </a:endParaRPr>
          </a:p>
        </p:txBody>
      </p:sp>
      <p:pic>
        <p:nvPicPr>
          <p:cNvPr id="19" name="Picture 18" descr="A picture containing toy, doll&#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416" y="3549709"/>
            <a:ext cx="5627457" cy="28541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34368" y="4416492"/>
            <a:ext cx="9855200"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w="57150">
                  <a:solidFill>
                    <a:srgbClr val="138C3D"/>
                  </a:solidFill>
                </a:ln>
                <a:solidFill>
                  <a:srgbClr val="70AD47">
                    <a:lumMod val="20000"/>
                    <a:lumOff val="80000"/>
                  </a:srgbClr>
                </a:solidFill>
                <a:effectLst>
                  <a:outerShdw blurRad="12700" dist="38100" dir="240000" algn="tl">
                    <a:srgbClr val="44546A">
                      <a:lumMod val="40000"/>
                      <a:lumOff val="60000"/>
                    </a:srgbClr>
                  </a:outerShdw>
                </a:effectLst>
                <a:uLnTx/>
                <a:uFillTx/>
                <a:latin typeface="UTM Showcard" panose="02040603050506020204" pitchFamily="18" charset="0"/>
                <a:ea typeface="+mn-ea"/>
                <a:cs typeface="Times New Roman" panose="02020603050405020304" pitchFamily="18" charset="0"/>
              </a:rPr>
              <a:t>Khởi</a:t>
            </a:r>
            <a:r>
              <a:rPr kumimoji="0" lang="en-US" sz="9600" b="1" i="0" u="none" strike="noStrike" kern="1200" cap="none" spc="0" normalizeH="0" baseline="0" noProof="0" dirty="0">
                <a:ln w="57150">
                  <a:solidFill>
                    <a:srgbClr val="138C3D"/>
                  </a:solidFill>
                </a:ln>
                <a:solidFill>
                  <a:srgbClr val="70AD47">
                    <a:lumMod val="20000"/>
                    <a:lumOff val="80000"/>
                  </a:srgbClr>
                </a:solidFill>
                <a:effectLst>
                  <a:outerShdw blurRad="12700" dist="38100" dir="240000" algn="tl">
                    <a:srgbClr val="44546A">
                      <a:lumMod val="40000"/>
                      <a:lumOff val="60000"/>
                    </a:srgbClr>
                  </a:outerShdw>
                </a:effectLst>
                <a:uLnTx/>
                <a:uFillTx/>
                <a:latin typeface="UTM Showcard" panose="02040603050506020204" pitchFamily="18" charset="0"/>
                <a:ea typeface="+mn-ea"/>
                <a:cs typeface="Times New Roman" panose="02020603050405020304" pitchFamily="18" charset="0"/>
              </a:rPr>
              <a:t> </a:t>
            </a:r>
            <a:r>
              <a:rPr kumimoji="0" lang="en-US" sz="9600" b="1" i="0" u="none" strike="noStrike" kern="1200" cap="none" spc="0" normalizeH="0" baseline="0" noProof="0" dirty="0" err="1">
                <a:ln w="57150">
                  <a:solidFill>
                    <a:srgbClr val="138C3D"/>
                  </a:solidFill>
                </a:ln>
                <a:solidFill>
                  <a:srgbClr val="70AD47">
                    <a:lumMod val="20000"/>
                    <a:lumOff val="80000"/>
                  </a:srgbClr>
                </a:solidFill>
                <a:effectLst>
                  <a:outerShdw blurRad="12700" dist="38100" dir="240000" algn="tl">
                    <a:srgbClr val="44546A">
                      <a:lumMod val="40000"/>
                      <a:lumOff val="60000"/>
                    </a:srgbClr>
                  </a:outerShdw>
                </a:effectLst>
                <a:uLnTx/>
                <a:uFillTx/>
                <a:latin typeface="UTM Showcard" panose="02040603050506020204" pitchFamily="18" charset="0"/>
                <a:ea typeface="+mn-ea"/>
                <a:cs typeface="Times New Roman" panose="02020603050405020304" pitchFamily="18" charset="0"/>
              </a:rPr>
              <a:t>động</a:t>
            </a:r>
            <a:endParaRPr kumimoji="0" lang="en-US" b="0" i="0" u="none" strike="noStrike" kern="1200" cap="none" spc="0" normalizeH="0" baseline="0" noProof="0" dirty="0">
              <a:ln w="57150">
                <a:solidFill>
                  <a:srgbClr val="138C3D"/>
                </a:solidFill>
              </a:ln>
              <a:solidFill>
                <a:srgbClr val="70AD47">
                  <a:lumMod val="20000"/>
                  <a:lumOff val="80000"/>
                </a:srgbClr>
              </a:solidFill>
              <a:effectLst>
                <a:outerShdw blurRad="12700" dist="38100" dir="240000" algn="tl">
                  <a:srgbClr val="44546A">
                    <a:lumMod val="40000"/>
                    <a:lumOff val="60000"/>
                  </a:srgbClr>
                </a:outerShdw>
              </a:effectLst>
              <a:uLnTx/>
              <a:uFillTx/>
              <a:latin typeface="UTM Showcard" panose="02040603050506020204" pitchFamily="18" charset="0"/>
              <a:ea typeface="+mn-ea"/>
              <a:cs typeface="+mn-cs"/>
            </a:endParaRPr>
          </a:p>
        </p:txBody>
      </p:sp>
      <p:sp>
        <p:nvSpPr>
          <p:cNvPr id="9" name="TextBox 8"/>
          <p:cNvSpPr txBox="1"/>
          <p:nvPr/>
        </p:nvSpPr>
        <p:spPr>
          <a:xfrm>
            <a:off x="9879973" y="1955798"/>
            <a:ext cx="6930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4CC3D"/>
                </a:solidFill>
                <a:effectLst/>
                <a:uLnTx/>
                <a:uFillTx/>
                <a:latin typeface="UVN Gia Dinh Hep" panose="02020606070506020304" pitchFamily="18" charset="0"/>
                <a:ea typeface="+mn-ea"/>
                <a:cs typeface="+mn-cs"/>
              </a:rPr>
              <a:t>KTUTS</a:t>
            </a:r>
          </a:p>
        </p:txBody>
      </p:sp>
      <p:pic>
        <p:nvPicPr>
          <p:cNvPr id="10" name="Picture 9" descr="A picture containing doll, toy, clipart&#10;&#10;Description automatically generated"/>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61347" y="1817882"/>
            <a:ext cx="5037252" cy="29070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879973" y="1955798"/>
            <a:ext cx="6930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4CC3D"/>
                </a:solidFill>
                <a:effectLst/>
                <a:uLnTx/>
                <a:uFillTx/>
                <a:latin typeface="UVN Gia Dinh Hep" panose="02020606070506020304" pitchFamily="18" charset="0"/>
                <a:ea typeface="+mn-ea"/>
                <a:cs typeface="+mn-cs"/>
              </a:rPr>
              <a:t>KTUTS</a:t>
            </a:r>
          </a:p>
        </p:txBody>
      </p:sp>
      <p:pic>
        <p:nvPicPr>
          <p:cNvPr id="6" name="Picture 5" descr="A picture containing toy, doll, vector graphics&#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893" y="1221828"/>
            <a:ext cx="2926080" cy="3657600"/>
          </a:xfrm>
          <a:prstGeom prst="rect">
            <a:avLst/>
          </a:prstGeom>
        </p:spPr>
      </p:pic>
      <p:pic>
        <p:nvPicPr>
          <p:cNvPr id="7" name="Picture 6" descr="A picture containing toy, doll&#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04270" y="616171"/>
            <a:ext cx="2227124" cy="3727404"/>
          </a:xfrm>
          <a:prstGeom prst="rect">
            <a:avLst/>
          </a:prstGeom>
        </p:spPr>
      </p:pic>
      <p:pic>
        <p:nvPicPr>
          <p:cNvPr id="4" name="Picture 3">
            <a:extLst>
              <a:ext uri="{FF2B5EF4-FFF2-40B4-BE49-F238E27FC236}">
                <a16:creationId xmlns:a16="http://schemas.microsoft.com/office/drawing/2014/main" id="{69F860B3-34CF-956E-7236-06958CA6EDE4}"/>
              </a:ext>
            </a:extLst>
          </p:cNvPr>
          <p:cNvPicPr>
            <a:picLocks noChangeAspect="1"/>
          </p:cNvPicPr>
          <p:nvPr/>
        </p:nvPicPr>
        <p:blipFill>
          <a:blip r:embed="rId5"/>
          <a:stretch>
            <a:fillRect/>
          </a:stretch>
        </p:blipFill>
        <p:spPr>
          <a:xfrm>
            <a:off x="2279541" y="4498779"/>
            <a:ext cx="8364437" cy="1591194"/>
          </a:xfrm>
          <a:prstGeom prst="rect">
            <a:avLst/>
          </a:prstGeom>
        </p:spPr>
      </p:pic>
    </p:spTree>
    <p:extLst>
      <p:ext uri="{BB962C8B-B14F-4D97-AF65-F5344CB8AC3E}">
        <p14:creationId xmlns:p14="http://schemas.microsoft.com/office/powerpoint/2010/main" val="345668409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2" name="Rectangle 1"/>
          <p:cNvSpPr/>
          <p:nvPr/>
        </p:nvSpPr>
        <p:spPr>
          <a:xfrm>
            <a:off x="280416" y="30276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图形 1"/>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993770" y="731521"/>
            <a:ext cx="8454517" cy="3097828"/>
          </a:xfrm>
          <a:prstGeom prst="rect">
            <a:avLst/>
          </a:prstGeom>
          <a:effectLst>
            <a:outerShdw blurRad="63500" sx="102000" sy="102000" algn="ctr" rotWithShape="0">
              <a:prstClr val="black">
                <a:alpha val="40000"/>
              </a:prstClr>
            </a:outerShdw>
          </a:effectLst>
        </p:spPr>
      </p:pic>
      <p:pic>
        <p:nvPicPr>
          <p:cNvPr id="17" name="图片 10"/>
          <p:cNvPicPr>
            <a:picLocks noChangeAspect="1"/>
          </p:cNvPicPr>
          <p:nvPr/>
        </p:nvPicPr>
        <p:blipFill>
          <a:blip r:embed="rId6"/>
          <a:stretch>
            <a:fillRect/>
          </a:stretch>
        </p:blipFill>
        <p:spPr>
          <a:xfrm flipH="1">
            <a:off x="836853" y="2189992"/>
            <a:ext cx="3230880" cy="4521704"/>
          </a:xfrm>
          <a:prstGeom prst="rect">
            <a:avLst/>
          </a:prstGeom>
        </p:spPr>
      </p:pic>
      <p:sp>
        <p:nvSpPr>
          <p:cNvPr id="19" name="TextBox 18"/>
          <p:cNvSpPr txBox="1"/>
          <p:nvPr/>
        </p:nvSpPr>
        <p:spPr>
          <a:xfrm>
            <a:off x="3166361" y="1310939"/>
            <a:ext cx="8109333" cy="1938992"/>
          </a:xfrm>
          <a:prstGeom prst="rect">
            <a:avLst/>
          </a:prstGeom>
          <a:noFill/>
        </p:spPr>
        <p:txBody>
          <a:bodyPr wrap="square">
            <a:spAutoFit/>
          </a:bodyPr>
          <a:lstStyle/>
          <a:p>
            <a:pPr lvl="0" algn="ctr"/>
            <a:r>
              <a:rPr lang="en-US" sz="4000" b="1" i="1" dirty="0" err="1">
                <a:solidFill>
                  <a:srgbClr val="FF0000"/>
                </a:solidFill>
                <a:latin typeface="Times New Roman" panose="02020603050405020304" pitchFamily="18" charset="0"/>
                <a:cs typeface="Times New Roman" panose="02020603050405020304" pitchFamily="18" charset="0"/>
              </a:rPr>
              <a:t>Hoạt</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động</a:t>
            </a:r>
            <a:r>
              <a:rPr lang="en-US" sz="4000" b="1" i="1" dirty="0">
                <a:solidFill>
                  <a:srgbClr val="FF0000"/>
                </a:solidFill>
                <a:latin typeface="Times New Roman" panose="02020603050405020304" pitchFamily="18" charset="0"/>
                <a:cs typeface="Times New Roman" panose="02020603050405020304" pitchFamily="18" charset="0"/>
              </a:rPr>
              <a:t> 3: </a:t>
            </a:r>
            <a:r>
              <a:rPr lang="en-US" sz="4000" b="1" i="1" dirty="0" err="1">
                <a:solidFill>
                  <a:srgbClr val="FF0000"/>
                </a:solidFill>
                <a:latin typeface="Times New Roman" panose="02020603050405020304" pitchFamily="18" charset="0"/>
                <a:cs typeface="Times New Roman" panose="02020603050405020304" pitchFamily="18" charset="0"/>
              </a:rPr>
              <a:t>Lập</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bảng</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về</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một</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số</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nét</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văn</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hóa</a:t>
            </a:r>
            <a:r>
              <a:rPr lang="en-US" sz="4000" b="1" i="1" dirty="0">
                <a:solidFill>
                  <a:srgbClr val="FF0000"/>
                </a:solidFill>
                <a:latin typeface="Times New Roman" panose="02020603050405020304" pitchFamily="18" charset="0"/>
                <a:cs typeface="Times New Roman" panose="02020603050405020304" pitchFamily="18" charset="0"/>
              </a:rPr>
              <a:t> ở </a:t>
            </a:r>
            <a:r>
              <a:rPr lang="en-US" sz="4000" b="1" i="1" dirty="0" err="1">
                <a:solidFill>
                  <a:srgbClr val="FF0000"/>
                </a:solidFill>
                <a:latin typeface="Times New Roman" panose="02020603050405020304" pitchFamily="18" charset="0"/>
                <a:cs typeface="Times New Roman" panose="02020603050405020304" pitchFamily="18" charset="0"/>
              </a:rPr>
              <a:t>vùng</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Đồng</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bằng</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Bắc</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Bộ</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làng</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quê</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truyền</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thống</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nhà</a:t>
            </a:r>
            <a:r>
              <a:rPr lang="en-US" sz="4000" b="1" i="1" dirty="0">
                <a:solidFill>
                  <a:srgbClr val="FF0000"/>
                </a:solidFill>
                <a:latin typeface="Times New Roman" panose="02020603050405020304" pitchFamily="18" charset="0"/>
                <a:cs typeface="Times New Roman" panose="02020603050405020304" pitchFamily="18" charset="0"/>
              </a:rPr>
              <a:t> ở)</a:t>
            </a:r>
            <a:endPar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05704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Rectangle 11"/>
          <p:cNvSpPr/>
          <p:nvPr/>
        </p:nvSpPr>
        <p:spPr>
          <a:xfrm>
            <a:off x="280416" y="347472"/>
            <a:ext cx="11631167" cy="6281928"/>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 name="Table 1">
            <a:extLst>
              <a:ext uri="{FF2B5EF4-FFF2-40B4-BE49-F238E27FC236}">
                <a16:creationId xmlns:a16="http://schemas.microsoft.com/office/drawing/2014/main" id="{7E6DB5C7-3CC3-10C7-9A19-F1BF585D1A0F}"/>
              </a:ext>
            </a:extLst>
          </p:cNvPr>
          <p:cNvGraphicFramePr>
            <a:graphicFrameLocks noGrp="1"/>
          </p:cNvGraphicFramePr>
          <p:nvPr>
            <p:extLst>
              <p:ext uri="{D42A27DB-BD31-4B8C-83A1-F6EECF244321}">
                <p14:modId xmlns:p14="http://schemas.microsoft.com/office/powerpoint/2010/main" val="397198650"/>
              </p:ext>
            </p:extLst>
          </p:nvPr>
        </p:nvGraphicFramePr>
        <p:xfrm>
          <a:off x="795528" y="813816"/>
          <a:ext cx="10945368" cy="5385816"/>
        </p:xfrm>
        <a:graphic>
          <a:graphicData uri="http://schemas.openxmlformats.org/drawingml/2006/table">
            <a:tbl>
              <a:tblPr firstRow="1" firstCol="1" bandRow="1">
                <a:tableStyleId>{21E4AEA4-8DFA-4A89-87EB-49C32662AFE0}</a:tableStyleId>
              </a:tblPr>
              <a:tblGrid>
                <a:gridCol w="3699270">
                  <a:extLst>
                    <a:ext uri="{9D8B030D-6E8A-4147-A177-3AD203B41FA5}">
                      <a16:colId xmlns:a16="http://schemas.microsoft.com/office/drawing/2014/main" val="622460095"/>
                    </a:ext>
                  </a:extLst>
                </a:gridCol>
                <a:gridCol w="7246098">
                  <a:extLst>
                    <a:ext uri="{9D8B030D-6E8A-4147-A177-3AD203B41FA5}">
                      <a16:colId xmlns:a16="http://schemas.microsoft.com/office/drawing/2014/main" val="155053720"/>
                    </a:ext>
                  </a:extLst>
                </a:gridCol>
              </a:tblGrid>
              <a:tr h="795528">
                <a:tc>
                  <a:txBody>
                    <a:bodyPr/>
                    <a:lstStyle/>
                    <a:p>
                      <a:pPr marL="0" marR="0" algn="ctr">
                        <a:lnSpc>
                          <a:spcPct val="150000"/>
                        </a:lnSpc>
                        <a:spcBef>
                          <a:spcPts val="240"/>
                        </a:spcBef>
                        <a:spcAft>
                          <a:spcPts val="240"/>
                        </a:spcAft>
                      </a:pPr>
                      <a:r>
                        <a:rPr lang="vi-VN" sz="2800" dirty="0">
                          <a:solidFill>
                            <a:srgbClr val="002060"/>
                          </a:solidFill>
                          <a:effectLst/>
                          <a:latin typeface="Times New Roman" panose="02020603050405020304" pitchFamily="18" charset="0"/>
                          <a:cs typeface="Times New Roman" panose="02020603050405020304" pitchFamily="18" charset="0"/>
                        </a:rPr>
                        <a:t>Một số nét văn hóa</a:t>
                      </a:r>
                      <a:endPar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240"/>
                        </a:spcBef>
                        <a:spcAft>
                          <a:spcPts val="240"/>
                        </a:spcAft>
                      </a:pPr>
                      <a:r>
                        <a:rPr lang="vi-VN" sz="2800" dirty="0">
                          <a:solidFill>
                            <a:srgbClr val="002060"/>
                          </a:solidFill>
                          <a:effectLst/>
                          <a:latin typeface="Times New Roman" panose="02020603050405020304" pitchFamily="18" charset="0"/>
                          <a:cs typeface="Times New Roman" panose="02020603050405020304" pitchFamily="18" charset="0"/>
                        </a:rPr>
                        <a:t>Đặc điểm</a:t>
                      </a:r>
                      <a:endPar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09350953"/>
                  </a:ext>
                </a:extLst>
              </a:tr>
              <a:tr h="1380744">
                <a:tc>
                  <a:txBody>
                    <a:bodyPr/>
                    <a:lstStyle/>
                    <a:p>
                      <a:pPr marL="0" marR="0" algn="ctr">
                        <a:lnSpc>
                          <a:spcPct val="150000"/>
                        </a:lnSpc>
                        <a:spcBef>
                          <a:spcPts val="240"/>
                        </a:spcBef>
                        <a:spcAft>
                          <a:spcPts val="240"/>
                        </a:spcAft>
                      </a:pPr>
                      <a:r>
                        <a:rPr lang="vi-VN" sz="2800" dirty="0">
                          <a:solidFill>
                            <a:srgbClr val="002060"/>
                          </a:solidFill>
                          <a:effectLst/>
                          <a:latin typeface="Times New Roman" panose="02020603050405020304" pitchFamily="18" charset="0"/>
                          <a:cs typeface="Times New Roman" panose="02020603050405020304" pitchFamily="18" charset="0"/>
                        </a:rPr>
                        <a:t>Làng quê truyền thống</a:t>
                      </a:r>
                      <a:endPar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240"/>
                        </a:spcBef>
                        <a:spcAft>
                          <a:spcPts val="240"/>
                        </a:spcAft>
                      </a:pPr>
                      <a:r>
                        <a:rPr lang="vi-VN" sz="2800" dirty="0">
                          <a:solidFill>
                            <a:srgbClr val="002060"/>
                          </a:solidFill>
                          <a:effectLst/>
                          <a:latin typeface="Calibri" panose="020F0502020204030204" pitchFamily="34" charset="0"/>
                          <a:cs typeface="Calibri" panose="020F0502020204030204" pitchFamily="34" charset="0"/>
                        </a:rPr>
                        <a:t> </a:t>
                      </a:r>
                      <a:endParaRPr lang="en-US" sz="24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27671342"/>
                  </a:ext>
                </a:extLst>
              </a:tr>
              <a:tr h="3209544">
                <a:tc>
                  <a:txBody>
                    <a:bodyPr/>
                    <a:lstStyle/>
                    <a:p>
                      <a:pPr marL="0" marR="0" algn="ctr">
                        <a:lnSpc>
                          <a:spcPct val="150000"/>
                        </a:lnSpc>
                        <a:spcBef>
                          <a:spcPts val="240"/>
                        </a:spcBef>
                        <a:spcAft>
                          <a:spcPts val="240"/>
                        </a:spcAft>
                      </a:pPr>
                      <a:r>
                        <a:rPr lang="vi-VN" sz="2800" dirty="0">
                          <a:solidFill>
                            <a:srgbClr val="002060"/>
                          </a:solidFill>
                          <a:effectLst/>
                          <a:latin typeface="Times New Roman" panose="02020603050405020304" pitchFamily="18" charset="0"/>
                          <a:cs typeface="Times New Roman" panose="02020603050405020304" pitchFamily="18" charset="0"/>
                        </a:rPr>
                        <a:t>Nhà ở</a:t>
                      </a:r>
                      <a:endPar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240"/>
                        </a:spcBef>
                        <a:spcAft>
                          <a:spcPts val="240"/>
                        </a:spcAft>
                      </a:pPr>
                      <a:r>
                        <a:rPr lang="vi-VN" sz="2800" dirty="0">
                          <a:solidFill>
                            <a:srgbClr val="002060"/>
                          </a:solidFill>
                          <a:effectLst/>
                          <a:latin typeface="Calibri" panose="020F0502020204030204" pitchFamily="34" charset="0"/>
                          <a:cs typeface="Calibri" panose="020F0502020204030204" pitchFamily="34" charset="0"/>
                        </a:rPr>
                        <a:t> </a:t>
                      </a:r>
                      <a:endParaRPr lang="en-US" sz="24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03670233"/>
                  </a:ext>
                </a:extLst>
              </a:tr>
            </a:tbl>
          </a:graphicData>
        </a:graphic>
      </p:graphicFrame>
      <p:sp>
        <p:nvSpPr>
          <p:cNvPr id="3" name="TextBox 2">
            <a:extLst>
              <a:ext uri="{FF2B5EF4-FFF2-40B4-BE49-F238E27FC236}">
                <a16:creationId xmlns:a16="http://schemas.microsoft.com/office/drawing/2014/main" id="{775F5111-94D6-EB1C-1F52-3EA438998E34}"/>
              </a:ext>
            </a:extLst>
          </p:cNvPr>
          <p:cNvSpPr txBox="1"/>
          <p:nvPr/>
        </p:nvSpPr>
        <p:spPr>
          <a:xfrm>
            <a:off x="4700016" y="1865376"/>
            <a:ext cx="6885432" cy="1077218"/>
          </a:xfrm>
          <a:prstGeom prst="rect">
            <a:avLst/>
          </a:prstGeom>
          <a:noFill/>
        </p:spPr>
        <p:txBody>
          <a:bodyPr wrap="square" rtlCol="0">
            <a:spAutoFit/>
          </a:bodyPr>
          <a:lstStyle/>
          <a:p>
            <a:pPr algn="just"/>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lũy</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tre</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xanh</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cổng</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đa</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giếng</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B2627950-91A2-E9DD-7F8B-928223AF8BD8}"/>
              </a:ext>
            </a:extLst>
          </p:cNvPr>
          <p:cNvSpPr txBox="1"/>
          <p:nvPr/>
        </p:nvSpPr>
        <p:spPr>
          <a:xfrm>
            <a:off x="4626864" y="3182112"/>
            <a:ext cx="7004304" cy="3108543"/>
          </a:xfrm>
          <a:prstGeom prst="rect">
            <a:avLst/>
          </a:prstGeom>
          <a:noFill/>
        </p:spPr>
        <p:txBody>
          <a:bodyPr wrap="square" rtlCol="0">
            <a:spAutoFit/>
          </a:bodyPr>
          <a:lstStyle/>
          <a:p>
            <a:pPr algn="just"/>
            <a:r>
              <a:rPr lang="vi-VN" sz="28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Nhà ở truyền thống của người dân vùng Đồng bằng Bắc Bộ được đắp bằng đất hoặc xây gạch, mái lợp lá hoặc ngói. Nhà thường có ba gian. Gian chính là nơi thờ cúng và tiếp khách. Hai gin bên gọi là buồng, dùng làm phòng ngủ hoặc chứa thóc, gạo, đồ dùng,...</a:t>
            </a:r>
            <a:endParaRPr lang="en-US" sz="28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899854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down)">
                                      <p:cBhvr>
                                        <p:cTn id="1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879973" y="1955798"/>
            <a:ext cx="6930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4CC3D"/>
                </a:solidFill>
                <a:effectLst/>
                <a:uLnTx/>
                <a:uFillTx/>
                <a:latin typeface="UVN Gia Dinh Hep" panose="02020606070506020304" pitchFamily="18" charset="0"/>
                <a:ea typeface="+mn-ea"/>
                <a:cs typeface="+mn-cs"/>
              </a:rPr>
              <a:t>KTUTS</a:t>
            </a:r>
          </a:p>
        </p:txBody>
      </p:sp>
      <p:pic>
        <p:nvPicPr>
          <p:cNvPr id="6" name="Picture 5" descr="A picture containing toy, doll, vector graphic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3893" y="1221828"/>
            <a:ext cx="2926080" cy="3657600"/>
          </a:xfrm>
          <a:prstGeom prst="rect">
            <a:avLst/>
          </a:prstGeom>
        </p:spPr>
      </p:pic>
      <p:pic>
        <p:nvPicPr>
          <p:cNvPr id="7" name="Picture 6" descr="A picture containing toy, doll&#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4270" y="616171"/>
            <a:ext cx="2227124" cy="3727404"/>
          </a:xfrm>
          <a:prstGeom prst="rect">
            <a:avLst/>
          </a:prstGeom>
        </p:spPr>
      </p:pic>
      <p:pic>
        <p:nvPicPr>
          <p:cNvPr id="2" name="Picture 1">
            <a:extLst>
              <a:ext uri="{FF2B5EF4-FFF2-40B4-BE49-F238E27FC236}">
                <a16:creationId xmlns:a16="http://schemas.microsoft.com/office/drawing/2014/main" id="{061311CF-82BF-8A59-1309-C5C400A0A50D}"/>
              </a:ext>
            </a:extLst>
          </p:cNvPr>
          <p:cNvPicPr>
            <a:picLocks noChangeAspect="1"/>
          </p:cNvPicPr>
          <p:nvPr/>
        </p:nvPicPr>
        <p:blipFill>
          <a:blip r:embed="rId4"/>
          <a:stretch>
            <a:fillRect/>
          </a:stretch>
        </p:blipFill>
        <p:spPr>
          <a:xfrm>
            <a:off x="215952" y="4132990"/>
            <a:ext cx="10516511" cy="22496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3" name="Rectangle 2"/>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图片 3"/>
          <p:cNvPicPr>
            <a:picLocks noChangeAspect="1"/>
          </p:cNvPicPr>
          <p:nvPr/>
        </p:nvPicPr>
        <p:blipFill>
          <a:blip r:embed="rId3">
            <a:alphaModFix amt="78000"/>
          </a:blip>
          <a:stretch>
            <a:fillRect/>
          </a:stretch>
        </p:blipFill>
        <p:spPr>
          <a:xfrm>
            <a:off x="1661795" y="1161288"/>
            <a:ext cx="9187815" cy="3982847"/>
          </a:xfrm>
          <a:prstGeom prst="rect">
            <a:avLst/>
          </a:prstGeom>
        </p:spPr>
      </p:pic>
      <p:pic>
        <p:nvPicPr>
          <p:cNvPr id="5" name="图片 10"/>
          <p:cNvPicPr>
            <a:picLocks noChangeAspect="1"/>
          </p:cNvPicPr>
          <p:nvPr/>
        </p:nvPicPr>
        <p:blipFill>
          <a:blip r:embed="rId4"/>
          <a:stretch>
            <a:fillRect/>
          </a:stretch>
        </p:blipFill>
        <p:spPr>
          <a:xfrm flipH="1">
            <a:off x="280416" y="2388308"/>
            <a:ext cx="3089178" cy="4323388"/>
          </a:xfrm>
          <a:prstGeom prst="rect">
            <a:avLst/>
          </a:prstGeom>
          <a:effectLst>
            <a:outerShdw blurRad="50800" dist="38100" dir="2700000" algn="tl" rotWithShape="0">
              <a:prstClr val="black">
                <a:alpha val="40000"/>
              </a:prstClr>
            </a:outerShdw>
          </a:effectLst>
          <a:scene3d>
            <a:camera prst="perspectiveRight"/>
            <a:lightRig rig="threePt" dir="t"/>
          </a:scene3d>
        </p:spPr>
      </p:pic>
      <p:sp>
        <p:nvSpPr>
          <p:cNvPr id="7" name="TextBox 6"/>
          <p:cNvSpPr txBox="1"/>
          <p:nvPr/>
        </p:nvSpPr>
        <p:spPr>
          <a:xfrm>
            <a:off x="2915315" y="2072675"/>
            <a:ext cx="6617957" cy="1938992"/>
          </a:xfrm>
          <a:prstGeom prst="rect">
            <a:avLst/>
          </a:prstGeom>
          <a:noFill/>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mn-ea"/>
              </a:rPr>
              <a:t>Vẽ</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mn-ea"/>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mn-ea"/>
              </a:rPr>
              <a:t>một</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mn-ea"/>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mn-ea"/>
              </a:rPr>
              <a:t>bức</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mn-ea"/>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mn-ea"/>
              </a:rPr>
              <a:t>tranh</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mn-ea"/>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mn-ea"/>
              </a:rPr>
              <a:t>phong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mn-ea"/>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mn-ea"/>
              </a:rPr>
              <a:t>cảnh</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mn-ea"/>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mn-ea"/>
              </a:rPr>
              <a:t>về</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mn-ea"/>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mn-ea"/>
              </a:rPr>
              <a:t>làng</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mn-ea"/>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mn-ea"/>
              </a:rPr>
              <a:t>quê</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mn-ea"/>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mn-ea"/>
              </a:rPr>
              <a:t>đồng</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mn-ea"/>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mn-ea"/>
              </a:rPr>
              <a:t>bằng</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mn-ea"/>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mn-ea"/>
              </a:rPr>
              <a:t>Bắc</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mn-ea"/>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mn-ea"/>
              </a:rPr>
              <a:t>Bộ</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8" name="Picture 7" descr="A picture containing diagram&#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8088" y="4376868"/>
            <a:ext cx="2889503" cy="24268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6" presetClass="entr" presetSubtype="21" fill="hold"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barn(inVertical)">
                                      <p:cBhvr>
                                        <p:cTn id="1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12" name="Rectangle 11"/>
          <p:cNvSpPr/>
          <p:nvPr/>
        </p:nvSpPr>
        <p:spPr>
          <a:xfrm>
            <a:off x="280416" y="347472"/>
            <a:ext cx="11631167" cy="6281928"/>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Vẽ Tranh Quê Hương, Phong Cảnh Làng Quê Thân Thương">
            <a:extLst>
              <a:ext uri="{FF2B5EF4-FFF2-40B4-BE49-F238E27FC236}">
                <a16:creationId xmlns:a16="http://schemas.microsoft.com/office/drawing/2014/main" id="{4AE30C52-2AAD-5DEF-E18E-C3BF6E648F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1367882"/>
      </p:ext>
    </p:extLst>
  </p:cSld>
  <p:clrMapOvr>
    <a:masterClrMapping/>
  </p:clrMapOvr>
  <p:transition spd="slow">
    <p:comb/>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3" name="Rectangle 2"/>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图片 3"/>
          <p:cNvPicPr>
            <a:picLocks noChangeAspect="1"/>
          </p:cNvPicPr>
          <p:nvPr/>
        </p:nvPicPr>
        <p:blipFill>
          <a:blip r:embed="rId3">
            <a:alphaModFix amt="78000"/>
          </a:blip>
          <a:stretch>
            <a:fillRect/>
          </a:stretch>
        </p:blipFill>
        <p:spPr>
          <a:xfrm>
            <a:off x="1661795" y="1161288"/>
            <a:ext cx="9187815" cy="3982847"/>
          </a:xfrm>
          <a:prstGeom prst="rect">
            <a:avLst/>
          </a:prstGeom>
        </p:spPr>
      </p:pic>
      <p:pic>
        <p:nvPicPr>
          <p:cNvPr id="5" name="图片 10"/>
          <p:cNvPicPr>
            <a:picLocks noChangeAspect="1"/>
          </p:cNvPicPr>
          <p:nvPr/>
        </p:nvPicPr>
        <p:blipFill>
          <a:blip r:embed="rId4"/>
          <a:stretch>
            <a:fillRect/>
          </a:stretch>
        </p:blipFill>
        <p:spPr>
          <a:xfrm flipH="1">
            <a:off x="280416" y="2388308"/>
            <a:ext cx="3089178" cy="4323388"/>
          </a:xfrm>
          <a:prstGeom prst="rect">
            <a:avLst/>
          </a:prstGeom>
          <a:effectLst>
            <a:outerShdw blurRad="50800" dist="38100" dir="2700000" algn="tl" rotWithShape="0">
              <a:prstClr val="black">
                <a:alpha val="40000"/>
              </a:prstClr>
            </a:outerShdw>
          </a:effectLst>
          <a:scene3d>
            <a:camera prst="perspectiveRight"/>
            <a:lightRig rig="threePt" dir="t"/>
          </a:scene3d>
        </p:spPr>
      </p:pic>
      <p:sp>
        <p:nvSpPr>
          <p:cNvPr id="7" name="TextBox 6"/>
          <p:cNvSpPr txBox="1"/>
          <p:nvPr/>
        </p:nvSpPr>
        <p:spPr>
          <a:xfrm>
            <a:off x="2915315" y="2072675"/>
            <a:ext cx="7050618" cy="1938992"/>
          </a:xfrm>
          <a:prstGeom prst="rect">
            <a:avLst/>
          </a:prstGeom>
          <a:noFill/>
        </p:spPr>
        <p:txBody>
          <a:bodyPr wrap="square">
            <a:spAutoFit/>
          </a:bodyPr>
          <a:lstStyle/>
          <a:p>
            <a:pPr lvl="0" algn="ctr">
              <a:defRPr/>
            </a:pPr>
            <a:r>
              <a:rPr kumimoji="0" lang="en-US" sz="4000" b="1" i="0" u="sng" strike="noStrike" kern="1200" cap="none" spc="0" normalizeH="0" baseline="0" noProof="0" dirty="0" err="1">
                <a:ln>
                  <a:noFill/>
                </a:ln>
                <a:solidFill>
                  <a:srgbClr val="002060"/>
                </a:solidFill>
                <a:effectLst/>
                <a:uLnTx/>
                <a:uFillTx/>
                <a:cs typeface="Arial" panose="020B0604020202020204" pitchFamily="34" charset="0"/>
                <a:sym typeface="+mn-ea"/>
              </a:rPr>
              <a:t>Về</a:t>
            </a:r>
            <a:r>
              <a:rPr kumimoji="0" lang="en-US" sz="4000" b="1" i="0" u="sng" strike="noStrike" kern="1200" cap="none" spc="0" normalizeH="0" baseline="0" noProof="0" dirty="0">
                <a:ln>
                  <a:noFill/>
                </a:ln>
                <a:solidFill>
                  <a:srgbClr val="002060"/>
                </a:solidFill>
                <a:effectLst/>
                <a:uLnTx/>
                <a:uFillTx/>
                <a:cs typeface="Arial" panose="020B0604020202020204" pitchFamily="34" charset="0"/>
                <a:sym typeface="+mn-ea"/>
              </a:rPr>
              <a:t> </a:t>
            </a:r>
            <a:r>
              <a:rPr kumimoji="0" lang="en-US" sz="4000" b="1" i="0" u="sng" strike="noStrike" kern="1200" cap="none" spc="0" normalizeH="0" baseline="0" noProof="0" dirty="0" err="1">
                <a:ln>
                  <a:noFill/>
                </a:ln>
                <a:solidFill>
                  <a:srgbClr val="002060"/>
                </a:solidFill>
                <a:effectLst/>
                <a:uLnTx/>
                <a:uFillTx/>
                <a:cs typeface="Arial" panose="020B0604020202020204" pitchFamily="34" charset="0"/>
                <a:sym typeface="+mn-ea"/>
              </a:rPr>
              <a:t>nhà</a:t>
            </a:r>
            <a:r>
              <a:rPr kumimoji="0" lang="en-US" sz="4000" b="1" i="0" u="sng" strike="noStrike" kern="1200" cap="none" spc="0" normalizeH="0" baseline="0" noProof="0" dirty="0">
                <a:ln>
                  <a:noFill/>
                </a:ln>
                <a:solidFill>
                  <a:srgbClr val="002060"/>
                </a:solidFill>
                <a:effectLst/>
                <a:uLnTx/>
                <a:uFillTx/>
                <a:cs typeface="Arial" panose="020B0604020202020204" pitchFamily="34" charset="0"/>
                <a:sym typeface="+mn-ea"/>
              </a:rPr>
              <a:t>:</a:t>
            </a:r>
            <a:r>
              <a:rPr kumimoji="0" lang="en-US" sz="4000" b="1" i="0" u="sng" strike="noStrike" kern="1200" cap="none" spc="0" normalizeH="0" noProof="0" dirty="0">
                <a:ln>
                  <a:noFill/>
                </a:ln>
                <a:solidFill>
                  <a:srgbClr val="002060"/>
                </a:solidFill>
                <a:effectLst/>
                <a:uLnTx/>
                <a:uFillTx/>
                <a:cs typeface="Arial" panose="020B0604020202020204" pitchFamily="34" charset="0"/>
                <a:sym typeface="+mn-ea"/>
              </a:rPr>
              <a:t> </a:t>
            </a:r>
            <a:r>
              <a:rPr kumimoji="0" lang="en-US" sz="4000" b="1" i="0" u="none" strike="noStrike" kern="1200" cap="none" spc="0" normalizeH="0" noProof="0" dirty="0" err="1">
                <a:ln>
                  <a:noFill/>
                </a:ln>
                <a:solidFill>
                  <a:srgbClr val="002060"/>
                </a:solidFill>
                <a:effectLst/>
                <a:uLnTx/>
                <a:uFillTx/>
                <a:cs typeface="Arial" panose="020B0604020202020204" pitchFamily="34" charset="0"/>
                <a:sym typeface="+mn-ea"/>
              </a:rPr>
              <a:t>Sưu</a:t>
            </a:r>
            <a:r>
              <a:rPr kumimoji="0" lang="en-US" sz="4000" b="1" i="0" u="none" strike="noStrike" kern="1200" cap="none" spc="0" normalizeH="0" noProof="0" dirty="0">
                <a:ln>
                  <a:noFill/>
                </a:ln>
                <a:solidFill>
                  <a:srgbClr val="002060"/>
                </a:solidFill>
                <a:effectLst/>
                <a:uLnTx/>
                <a:uFillTx/>
                <a:cs typeface="Arial" panose="020B0604020202020204" pitchFamily="34" charset="0"/>
                <a:sym typeface="+mn-ea"/>
              </a:rPr>
              <a:t> </a:t>
            </a:r>
            <a:r>
              <a:rPr kumimoji="0" lang="en-US" sz="4000" b="1" i="0" u="none" strike="noStrike" kern="1200" cap="none" spc="0" normalizeH="0" noProof="0" dirty="0" err="1">
                <a:ln>
                  <a:noFill/>
                </a:ln>
                <a:solidFill>
                  <a:srgbClr val="002060"/>
                </a:solidFill>
                <a:effectLst/>
                <a:uLnTx/>
                <a:uFillTx/>
                <a:cs typeface="Arial" panose="020B0604020202020204" pitchFamily="34" charset="0"/>
                <a:sym typeface="+mn-ea"/>
              </a:rPr>
              <a:t>tầm</a:t>
            </a:r>
            <a:r>
              <a:rPr kumimoji="0" lang="en-US" sz="4000" b="1" i="0" u="none" strike="noStrike" kern="1200" cap="none" spc="0" normalizeH="0" noProof="0" dirty="0">
                <a:ln>
                  <a:noFill/>
                </a:ln>
                <a:solidFill>
                  <a:srgbClr val="002060"/>
                </a:solidFill>
                <a:effectLst/>
                <a:uLnTx/>
                <a:uFillTx/>
                <a:cs typeface="Arial" panose="020B0604020202020204" pitchFamily="34" charset="0"/>
                <a:sym typeface="+mn-ea"/>
              </a:rPr>
              <a:t> </a:t>
            </a:r>
            <a:r>
              <a:rPr kumimoji="0" lang="en-US" sz="4000" b="1" i="0" u="none" strike="noStrike" kern="1200" cap="none" spc="0" normalizeH="0" noProof="0" dirty="0" err="1">
                <a:ln>
                  <a:noFill/>
                </a:ln>
                <a:solidFill>
                  <a:srgbClr val="002060"/>
                </a:solidFill>
                <a:effectLst/>
                <a:uLnTx/>
                <a:uFillTx/>
                <a:cs typeface="Arial" panose="020B0604020202020204" pitchFamily="34" charset="0"/>
                <a:sym typeface="+mn-ea"/>
              </a:rPr>
              <a:t>tranh</a:t>
            </a:r>
            <a:r>
              <a:rPr kumimoji="0" lang="en-US" sz="4000" b="1" i="0" u="none" strike="noStrike" kern="1200" cap="none" spc="0" normalizeH="0" noProof="0" dirty="0">
                <a:ln>
                  <a:noFill/>
                </a:ln>
                <a:solidFill>
                  <a:srgbClr val="002060"/>
                </a:solidFill>
                <a:effectLst/>
                <a:uLnTx/>
                <a:uFillTx/>
                <a:cs typeface="Arial" panose="020B0604020202020204" pitchFamily="34" charset="0"/>
                <a:sym typeface="+mn-ea"/>
              </a:rPr>
              <a:t> </a:t>
            </a:r>
            <a:r>
              <a:rPr kumimoji="0" lang="en-US" sz="4000" b="1" i="0" u="none" strike="noStrike" kern="1200" cap="none" spc="0" normalizeH="0" noProof="0" dirty="0" err="1">
                <a:ln>
                  <a:noFill/>
                </a:ln>
                <a:solidFill>
                  <a:srgbClr val="002060"/>
                </a:solidFill>
                <a:effectLst/>
                <a:uLnTx/>
                <a:uFillTx/>
                <a:cs typeface="Arial" panose="020B0604020202020204" pitchFamily="34" charset="0"/>
                <a:sym typeface="+mn-ea"/>
              </a:rPr>
              <a:t>ảnh</a:t>
            </a:r>
            <a:r>
              <a:rPr kumimoji="0" lang="en-US" sz="4000" b="1" i="0" u="none" strike="noStrike" kern="1200" cap="none" spc="0" normalizeH="0" noProof="0" dirty="0">
                <a:ln>
                  <a:noFill/>
                </a:ln>
                <a:solidFill>
                  <a:srgbClr val="002060"/>
                </a:solidFill>
                <a:effectLst/>
                <a:uLnTx/>
                <a:uFillTx/>
                <a:cs typeface="Arial" panose="020B0604020202020204" pitchFamily="34" charset="0"/>
                <a:sym typeface="+mn-ea"/>
              </a:rPr>
              <a:t> </a:t>
            </a:r>
            <a:r>
              <a:rPr lang="nl-NL" sz="4000" b="1" dirty="0">
                <a:solidFill>
                  <a:srgbClr val="002060"/>
                </a:solidFill>
              </a:rPr>
              <a:t>về làng quê vùng Đồng bằng Bắc bộ ngày nay chuẩn bị cho tiết sau</a:t>
            </a:r>
            <a:endParaRPr kumimoji="0" lang="en-US" sz="4000" b="1" i="0" u="none" strike="noStrike" kern="1200" cap="none" spc="0" normalizeH="0" baseline="0" noProof="0" dirty="0">
              <a:ln>
                <a:noFill/>
              </a:ln>
              <a:solidFill>
                <a:srgbClr val="002060"/>
              </a:solidFill>
              <a:effectLst/>
              <a:uLnTx/>
              <a:uFillTx/>
              <a:cs typeface="Arial" panose="020B0604020202020204" pitchFamily="34" charset="0"/>
            </a:endParaRPr>
          </a:p>
        </p:txBody>
      </p:sp>
      <p:pic>
        <p:nvPicPr>
          <p:cNvPr id="8" name="Picture 7" descr="A picture containing diagram&#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8088" y="4376868"/>
            <a:ext cx="2889503" cy="2426833"/>
          </a:xfrm>
          <a:prstGeom prst="rect">
            <a:avLst/>
          </a:prstGeom>
        </p:spPr>
      </p:pic>
    </p:spTree>
    <p:extLst>
      <p:ext uri="{BB962C8B-B14F-4D97-AF65-F5344CB8AC3E}">
        <p14:creationId xmlns:p14="http://schemas.microsoft.com/office/powerpoint/2010/main" val="272303966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6" presetClass="entr" presetSubtype="21" fill="hold"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barn(inVertical)">
                                      <p:cBhvr>
                                        <p:cTn id="1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7BCAB4-CE21-1B6A-2456-9A02CE88DF83}"/>
              </a:ext>
            </a:extLst>
          </p:cNvPr>
          <p:cNvPicPr>
            <a:picLocks noChangeAspect="1"/>
          </p:cNvPicPr>
          <p:nvPr/>
        </p:nvPicPr>
        <p:blipFill>
          <a:blip r:embed="rId3"/>
          <a:stretch>
            <a:fillRect/>
          </a:stretch>
        </p:blipFill>
        <p:spPr>
          <a:xfrm>
            <a:off x="853002" y="914233"/>
            <a:ext cx="10101948" cy="38408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73152"/>
            <a:ext cx="12192000" cy="6858000"/>
          </a:xfrm>
          <a:prstGeom prst="rect">
            <a:avLst/>
          </a:prstGeom>
        </p:spPr>
      </p:pic>
      <p:sp>
        <p:nvSpPr>
          <p:cNvPr id="2" name="Rectangle 1"/>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Speech Bubble: Oval 2">
            <a:extLst>
              <a:ext uri="{FF2B5EF4-FFF2-40B4-BE49-F238E27FC236}">
                <a16:creationId xmlns:a16="http://schemas.microsoft.com/office/drawing/2014/main" id="{F57F464B-A7A8-F53E-B6A6-3173411D1624}"/>
              </a:ext>
            </a:extLst>
          </p:cNvPr>
          <p:cNvSpPr/>
          <p:nvPr/>
        </p:nvSpPr>
        <p:spPr>
          <a:xfrm>
            <a:off x="288234" y="357809"/>
            <a:ext cx="4428145" cy="3833214"/>
          </a:xfrm>
          <a:prstGeom prst="wedgeEllipseCallout">
            <a:avLst>
              <a:gd name="adj1" fmla="val -28880"/>
              <a:gd name="adj2" fmla="val 55871"/>
            </a:avLst>
          </a:prstGeom>
          <a:solidFill>
            <a:schemeClr val="accent2">
              <a:lumMod val="20000"/>
              <a:lumOff val="80000"/>
            </a:schemeClr>
          </a:solidFill>
          <a:ln w="19050">
            <a:solidFill>
              <a:srgbClr val="FFC000"/>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srgbClr val="002060"/>
                </a:solidFill>
                <a:latin typeface="Times New Roman" panose="02020603050405020304" pitchFamily="18" charset="0"/>
                <a:cs typeface="Times New Roman" panose="02020603050405020304" pitchFamily="18" charset="0"/>
              </a:rPr>
              <a:t>Quan </a:t>
            </a:r>
            <a:r>
              <a:rPr lang="en-US" sz="2800" b="1" dirty="0" err="1">
                <a:solidFill>
                  <a:srgbClr val="002060"/>
                </a:solidFill>
                <a:latin typeface="Times New Roman" panose="02020603050405020304" pitchFamily="18" charset="0"/>
                <a:cs typeface="Times New Roman" panose="02020603050405020304" pitchFamily="18" charset="0"/>
              </a:rPr>
              <a:t>sát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bức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tranh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và</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dựa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vào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hiểu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biết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của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em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hãy</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giới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thiệu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một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số</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nét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văn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hóa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tiêu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biểu</a:t>
            </a:r>
            <a:r>
              <a:rPr lang="en-US" sz="2800" b="1" dirty="0">
                <a:solidFill>
                  <a:srgbClr val="002060"/>
                </a:solidFill>
                <a:latin typeface="Times New Roman" panose="02020603050405020304" pitchFamily="18" charset="0"/>
                <a:cs typeface="Times New Roman" panose="02020603050405020304" pitchFamily="18" charset="0"/>
              </a:rPr>
              <a:t> ở </a:t>
            </a:r>
            <a:r>
              <a:rPr lang="en-US" sz="2800" b="1" dirty="0" err="1">
                <a:solidFill>
                  <a:srgbClr val="002060"/>
                </a:solidFill>
                <a:latin typeface="Times New Roman" panose="02020603050405020304" pitchFamily="18" charset="0"/>
                <a:cs typeface="Times New Roman" panose="02020603050405020304" pitchFamily="18" charset="0"/>
              </a:rPr>
              <a:t>vùng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Đồng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bằng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Bắc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Bộ</a:t>
            </a:r>
            <a:r>
              <a:rPr lang="en-US" sz="2800" b="1" dirty="0">
                <a:solidFill>
                  <a:srgbClr val="002060"/>
                </a:solidFill>
                <a:latin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EAE5BF7B-1541-BEC8-41A3-ABAD15B013FF}"/>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96211" l="0" r="100000">
                        <a14:backgroundMark x1="43390" y1="89401" x2="47881" y2="88633"/>
                        <a14:backgroundMark x1="66780" y1="91214" x2="71271" y2="87644"/>
                      </a14:backgroundRemoval>
                    </a14:imgEffect>
                  </a14:imgLayer>
                </a14:imgProps>
              </a:ext>
              <a:ext uri="{28A0092B-C50C-407E-A947-70E740481C1C}">
                <a14:useLocalDpi xmlns:a14="http://schemas.microsoft.com/office/drawing/2010/main" val="0"/>
              </a:ext>
            </a:extLst>
          </a:blip>
          <a:stretch>
            <a:fillRect/>
          </a:stretch>
        </p:blipFill>
        <p:spPr>
          <a:xfrm flipH="1">
            <a:off x="649704" y="4410479"/>
            <a:ext cx="1311442" cy="2301217"/>
          </a:xfrm>
          <a:prstGeom prst="rect">
            <a:avLst/>
          </a:prstGeom>
        </p:spPr>
      </p:pic>
      <p:pic>
        <p:nvPicPr>
          <p:cNvPr id="6" name="Picture 5">
            <a:extLst>
              <a:ext uri="{FF2B5EF4-FFF2-40B4-BE49-F238E27FC236}">
                <a16:creationId xmlns:a16="http://schemas.microsoft.com/office/drawing/2014/main" id="{34246324-72D0-89E8-F65E-498959F1CCFA}"/>
              </a:ext>
            </a:extLst>
          </p:cNvPr>
          <p:cNvPicPr>
            <a:picLocks noChangeAspect="1"/>
          </p:cNvPicPr>
          <p:nvPr/>
        </p:nvPicPr>
        <p:blipFill>
          <a:blip r:embed="rId7"/>
          <a:stretch>
            <a:fillRect/>
          </a:stretch>
        </p:blipFill>
        <p:spPr>
          <a:xfrm>
            <a:off x="5077326" y="73152"/>
            <a:ext cx="6899058" cy="663854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ustDataLst>
      <p:tags r:id="rId1"/>
    </p:custDataLst>
    <p:extLst>
      <p:ext uri="{BB962C8B-B14F-4D97-AF65-F5344CB8AC3E}">
        <p14:creationId xmlns:p14="http://schemas.microsoft.com/office/powerpoint/2010/main" val="99462940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73152"/>
            <a:ext cx="12192000" cy="6858000"/>
          </a:xfrm>
          <a:prstGeom prst="rect">
            <a:avLst/>
          </a:prstGeom>
        </p:spPr>
      </p:pic>
      <p:sp>
        <p:nvSpPr>
          <p:cNvPr id="2" name="Rectangle 1"/>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Speech Bubble: Rectangle with Corners Rounded 2">
            <a:extLst>
              <a:ext uri="{FF2B5EF4-FFF2-40B4-BE49-F238E27FC236}">
                <a16:creationId xmlns:a16="http://schemas.microsoft.com/office/drawing/2014/main" id="{F57F464B-A7A8-F53E-B6A6-3173411D1624}"/>
              </a:ext>
            </a:extLst>
          </p:cNvPr>
          <p:cNvSpPr/>
          <p:nvPr/>
        </p:nvSpPr>
        <p:spPr>
          <a:xfrm>
            <a:off x="208723" y="268357"/>
            <a:ext cx="5784574" cy="3319217"/>
          </a:xfrm>
          <a:prstGeom prst="wedgeRoundRectCallout">
            <a:avLst>
              <a:gd name="adj1" fmla="val -26058"/>
              <a:gd name="adj2" fmla="val 62799"/>
              <a:gd name="adj3" fmla="val 16667"/>
            </a:avLst>
          </a:prstGeom>
          <a:ln w="57150"/>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2800" b="1" dirty="0">
                <a:solidFill>
                  <a:srgbClr val="002060"/>
                </a:solidFill>
                <a:latin typeface="Times New Roman" panose="02020603050405020304" pitchFamily="18" charset="0"/>
                <a:cs typeface="Times New Roman" panose="02020603050405020304" pitchFamily="18" charset="0"/>
              </a:rPr>
              <a:t>Nét văn hóa tiêu biểu ở vùng Đồng bằng Bắc Bộ là hình ảnh quen thuộc với những cây đa, cổng làng, những đồng lúa, bến nước hay sân đình. Đó cũng là nét đặc trưng của một làng quê truyền thống Đồng bằng Bắc Bộ.</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EAE5BF7B-1541-BEC8-41A3-ABAD15B013FF}"/>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96211" l="0" r="100000">
                        <a14:backgroundMark x1="43390" y1="89401" x2="47881" y2="88633"/>
                        <a14:backgroundMark x1="66780" y1="91214" x2="71271" y2="87644"/>
                      </a14:backgroundRemoval>
                    </a14:imgEffect>
                  </a14:imgLayer>
                </a14:imgProps>
              </a:ext>
              <a:ext uri="{28A0092B-C50C-407E-A947-70E740481C1C}">
                <a14:useLocalDpi xmlns:a14="http://schemas.microsoft.com/office/drawing/2010/main" val="0"/>
              </a:ext>
            </a:extLst>
          </a:blip>
          <a:stretch>
            <a:fillRect/>
          </a:stretch>
        </p:blipFill>
        <p:spPr>
          <a:xfrm flipH="1">
            <a:off x="-1" y="3898511"/>
            <a:ext cx="1997765" cy="3082990"/>
          </a:xfrm>
          <a:prstGeom prst="rect">
            <a:avLst/>
          </a:prstGeom>
        </p:spPr>
      </p:pic>
      <p:pic>
        <p:nvPicPr>
          <p:cNvPr id="6" name="Picture 5">
            <a:extLst>
              <a:ext uri="{FF2B5EF4-FFF2-40B4-BE49-F238E27FC236}">
                <a16:creationId xmlns:a16="http://schemas.microsoft.com/office/drawing/2014/main" id="{34246324-72D0-89E8-F65E-498959F1CCFA}"/>
              </a:ext>
            </a:extLst>
          </p:cNvPr>
          <p:cNvPicPr>
            <a:picLocks noChangeAspect="1"/>
          </p:cNvPicPr>
          <p:nvPr/>
        </p:nvPicPr>
        <p:blipFill>
          <a:blip r:embed="rId8"/>
          <a:stretch>
            <a:fillRect/>
          </a:stretch>
        </p:blipFill>
        <p:spPr>
          <a:xfrm>
            <a:off x="6545178" y="292608"/>
            <a:ext cx="5438098" cy="609616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ustDataLst>
      <p:tags r:id="rId1"/>
    </p:custDataLst>
    <p:extLst>
      <p:ext uri="{BB962C8B-B14F-4D97-AF65-F5344CB8AC3E}">
        <p14:creationId xmlns:p14="http://schemas.microsoft.com/office/powerpoint/2010/main" val="200784960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3150ED-91F5-D991-4133-30BC842B062C}"/>
              </a:ext>
            </a:extLst>
          </p:cNvPr>
          <p:cNvPicPr>
            <a:picLocks noChangeAspect="1"/>
          </p:cNvPicPr>
          <p:nvPr/>
        </p:nvPicPr>
        <p:blipFill>
          <a:blip r:embed="rId3"/>
          <a:stretch>
            <a:fillRect/>
          </a:stretch>
        </p:blipFill>
        <p:spPr>
          <a:xfrm>
            <a:off x="537232" y="1532869"/>
            <a:ext cx="11299811" cy="3416817"/>
          </a:xfrm>
          <a:prstGeom prst="rect">
            <a:avLst/>
          </a:prstGeom>
        </p:spPr>
      </p:pic>
      <p:pic>
        <p:nvPicPr>
          <p:cNvPr id="8" name="Picture 7">
            <a:extLst>
              <a:ext uri="{FF2B5EF4-FFF2-40B4-BE49-F238E27FC236}">
                <a16:creationId xmlns:a16="http://schemas.microsoft.com/office/drawing/2014/main" id="{3ADBDD87-A25A-288E-DBAD-5BB65A2A3E7D}"/>
              </a:ext>
            </a:extLst>
          </p:cNvPr>
          <p:cNvPicPr>
            <a:picLocks noChangeAspect="1"/>
          </p:cNvPicPr>
          <p:nvPr/>
        </p:nvPicPr>
        <p:blipFill>
          <a:blip r:embed="rId4"/>
          <a:stretch>
            <a:fillRect/>
          </a:stretch>
        </p:blipFill>
        <p:spPr>
          <a:xfrm>
            <a:off x="4841923" y="332439"/>
            <a:ext cx="3621338" cy="132294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879973" y="1955798"/>
            <a:ext cx="6930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4CC3D"/>
                </a:solidFill>
                <a:effectLst/>
                <a:uLnTx/>
                <a:uFillTx/>
                <a:latin typeface="UVN Gia Dinh Hep" panose="02020606070506020304" pitchFamily="18" charset="0"/>
                <a:ea typeface="+mn-ea"/>
                <a:cs typeface="+mn-cs"/>
              </a:rPr>
              <a:t>KTUTS</a:t>
            </a:r>
          </a:p>
        </p:txBody>
      </p:sp>
      <p:pic>
        <p:nvPicPr>
          <p:cNvPr id="6" name="Picture 3"/>
          <p:cNvPicPr>
            <a:picLocks noChangeAspect="1"/>
          </p:cNvPicPr>
          <p:nvPr/>
        </p:nvPicPr>
        <p:blipFill>
          <a:blip r:embed="rId2"/>
          <a:srcRect/>
          <a:stretch>
            <a:fillRect/>
          </a:stretch>
        </p:blipFill>
        <p:spPr>
          <a:xfrm>
            <a:off x="7230533" y="229182"/>
            <a:ext cx="4826722" cy="3933779"/>
          </a:xfrm>
          <a:prstGeom prst="rect">
            <a:avLst/>
          </a:prstGeom>
        </p:spPr>
      </p:pic>
      <p:pic>
        <p:nvPicPr>
          <p:cNvPr id="2" name="Picture 1">
            <a:extLst>
              <a:ext uri="{FF2B5EF4-FFF2-40B4-BE49-F238E27FC236}">
                <a16:creationId xmlns:a16="http://schemas.microsoft.com/office/drawing/2014/main" id="{FB994D7A-D062-11B1-F4DE-F3D280D3EA92}"/>
              </a:ext>
            </a:extLst>
          </p:cNvPr>
          <p:cNvPicPr>
            <a:picLocks noChangeAspect="1"/>
          </p:cNvPicPr>
          <p:nvPr/>
        </p:nvPicPr>
        <p:blipFill>
          <a:blip r:embed="rId3"/>
          <a:stretch>
            <a:fillRect/>
          </a:stretch>
        </p:blipFill>
        <p:spPr>
          <a:xfrm>
            <a:off x="1683792" y="4318139"/>
            <a:ext cx="9858086" cy="18594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6"/>
                                        </p:tgtEl>
                                        <p:attrNameLst>
                                          <p:attrName>r</p:attrName>
                                        </p:attrNameLst>
                                      </p:cBhvr>
                                    </p:animRot>
                                    <p:animRot by="-240000">
                                      <p:cBhvr>
                                        <p:cTn id="11" dur="200" fill="hold">
                                          <p:stCondLst>
                                            <p:cond delay="200"/>
                                          </p:stCondLst>
                                        </p:cTn>
                                        <p:tgtEl>
                                          <p:spTgt spid="6"/>
                                        </p:tgtEl>
                                        <p:attrNameLst>
                                          <p:attrName>r</p:attrName>
                                        </p:attrNameLst>
                                      </p:cBhvr>
                                    </p:animRot>
                                    <p:animRot by="240000">
                                      <p:cBhvr>
                                        <p:cTn id="12" dur="200" fill="hold">
                                          <p:stCondLst>
                                            <p:cond delay="400"/>
                                          </p:stCondLst>
                                        </p:cTn>
                                        <p:tgtEl>
                                          <p:spTgt spid="6"/>
                                        </p:tgtEl>
                                        <p:attrNameLst>
                                          <p:attrName>r</p:attrName>
                                        </p:attrNameLst>
                                      </p:cBhvr>
                                    </p:animRot>
                                    <p:animRot by="-240000">
                                      <p:cBhvr>
                                        <p:cTn id="13" dur="200" fill="hold">
                                          <p:stCondLst>
                                            <p:cond delay="600"/>
                                          </p:stCondLst>
                                        </p:cTn>
                                        <p:tgtEl>
                                          <p:spTgt spid="6"/>
                                        </p:tgtEl>
                                        <p:attrNameLst>
                                          <p:attrName>r</p:attrName>
                                        </p:attrNameLst>
                                      </p:cBhvr>
                                    </p:animRot>
                                    <p:animRot by="120000">
                                      <p:cBhvr>
                                        <p:cTn id="14" dur="200" fill="hold">
                                          <p:stCondLst>
                                            <p:cond delay="800"/>
                                          </p:stCondLst>
                                        </p:cTn>
                                        <p:tgtEl>
                                          <p:spTgt spid="6"/>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2" name="Rectangle 1"/>
          <p:cNvSpPr/>
          <p:nvPr/>
        </p:nvSpPr>
        <p:spPr>
          <a:xfrm>
            <a:off x="280416" y="30276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图形 1"/>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3175856" y="1344958"/>
            <a:ext cx="6892290" cy="3256915"/>
          </a:xfrm>
          <a:prstGeom prst="rect">
            <a:avLst/>
          </a:prstGeom>
          <a:effectLst>
            <a:outerShdw blurRad="63500" sx="102000" sy="102000" algn="ctr" rotWithShape="0">
              <a:prstClr val="black">
                <a:alpha val="40000"/>
              </a:prstClr>
            </a:outerShdw>
          </a:effectLst>
        </p:spPr>
      </p:pic>
      <p:pic>
        <p:nvPicPr>
          <p:cNvPr id="17" name="图片 10"/>
          <p:cNvPicPr>
            <a:picLocks noChangeAspect="1"/>
          </p:cNvPicPr>
          <p:nvPr/>
        </p:nvPicPr>
        <p:blipFill>
          <a:blip r:embed="rId6"/>
          <a:stretch>
            <a:fillRect/>
          </a:stretch>
        </p:blipFill>
        <p:spPr>
          <a:xfrm flipH="1">
            <a:off x="836853" y="2189992"/>
            <a:ext cx="3230880" cy="4521704"/>
          </a:xfrm>
          <a:prstGeom prst="rect">
            <a:avLst/>
          </a:prstGeom>
        </p:spPr>
      </p:pic>
      <p:sp>
        <p:nvSpPr>
          <p:cNvPr id="19" name="TextBox 18"/>
          <p:cNvSpPr txBox="1"/>
          <p:nvPr/>
        </p:nvSpPr>
        <p:spPr>
          <a:xfrm>
            <a:off x="3329811" y="2060627"/>
            <a:ext cx="6604002" cy="1569660"/>
          </a:xfrm>
          <a:prstGeom prst="rect">
            <a:avLst/>
          </a:prstGeom>
          <a:noFill/>
        </p:spPr>
        <p:txBody>
          <a:bodyPr wrap="square">
            <a:spAutoFit/>
          </a:bodyPr>
          <a:lstStyle/>
          <a:p>
            <a:pPr lvl="0" algn="ctr"/>
            <a:r>
              <a:rPr lang="en-US" sz="4800" b="1" i="1" dirty="0" err="1">
                <a:solidFill>
                  <a:srgbClr val="FF0000"/>
                </a:solidFill>
                <a:latin typeface="Times New Roman" panose="02020603050405020304" pitchFamily="18" charset="0"/>
                <a:cs typeface="Times New Roman" panose="02020603050405020304" pitchFamily="18" charset="0"/>
              </a:rPr>
              <a:t>Hoạt</a:t>
            </a:r>
            <a:r>
              <a:rPr lang="en-US" sz="4800" b="1" i="1" dirty="0">
                <a:solidFill>
                  <a:srgbClr val="FF0000"/>
                </a:solidFill>
                <a:latin typeface="Times New Roman" panose="02020603050405020304" pitchFamily="18" charset="0"/>
                <a:cs typeface="Times New Roman" panose="02020603050405020304" pitchFamily="18" charset="0"/>
              </a:rPr>
              <a:t> </a:t>
            </a:r>
            <a:r>
              <a:rPr lang="en-US" sz="4800" b="1" i="1" dirty="0" err="1">
                <a:solidFill>
                  <a:srgbClr val="FF0000"/>
                </a:solidFill>
                <a:latin typeface="Times New Roman" panose="02020603050405020304" pitchFamily="18" charset="0"/>
                <a:cs typeface="Times New Roman" panose="02020603050405020304" pitchFamily="18" charset="0"/>
              </a:rPr>
              <a:t>động</a:t>
            </a:r>
            <a:r>
              <a:rPr lang="en-US" sz="4800" b="1" i="1" dirty="0">
                <a:solidFill>
                  <a:srgbClr val="FF0000"/>
                </a:solidFill>
                <a:latin typeface="Times New Roman" panose="02020603050405020304" pitchFamily="18" charset="0"/>
                <a:cs typeface="Times New Roman" panose="02020603050405020304" pitchFamily="18" charset="0"/>
              </a:rPr>
              <a:t> 1: </a:t>
            </a:r>
            <a:r>
              <a:rPr lang="en-US" sz="4800" b="1" i="1" dirty="0" err="1">
                <a:solidFill>
                  <a:srgbClr val="FF0000"/>
                </a:solidFill>
                <a:latin typeface="Times New Roman" panose="02020603050405020304" pitchFamily="18" charset="0"/>
                <a:cs typeface="Times New Roman" panose="02020603050405020304" pitchFamily="18" charset="0"/>
              </a:rPr>
              <a:t>Tìm</a:t>
            </a:r>
            <a:r>
              <a:rPr lang="en-US" sz="4800" b="1" i="1" dirty="0">
                <a:solidFill>
                  <a:srgbClr val="FF0000"/>
                </a:solidFill>
                <a:latin typeface="Times New Roman" panose="02020603050405020304" pitchFamily="18" charset="0"/>
                <a:cs typeface="Times New Roman" panose="02020603050405020304" pitchFamily="18" charset="0"/>
              </a:rPr>
              <a:t> </a:t>
            </a:r>
            <a:r>
              <a:rPr lang="en-US" sz="4800" b="1" i="1" dirty="0" err="1">
                <a:solidFill>
                  <a:srgbClr val="FF0000"/>
                </a:solidFill>
                <a:latin typeface="Times New Roman" panose="02020603050405020304" pitchFamily="18" charset="0"/>
                <a:cs typeface="Times New Roman" panose="02020603050405020304" pitchFamily="18" charset="0"/>
              </a:rPr>
              <a:t>hiểu</a:t>
            </a:r>
            <a:r>
              <a:rPr lang="en-US" sz="4800" b="1" i="1" dirty="0">
                <a:solidFill>
                  <a:srgbClr val="FF0000"/>
                </a:solidFill>
                <a:latin typeface="Times New Roman" panose="02020603050405020304" pitchFamily="18" charset="0"/>
                <a:cs typeface="Times New Roman" panose="02020603050405020304" pitchFamily="18" charset="0"/>
              </a:rPr>
              <a:t> </a:t>
            </a:r>
            <a:r>
              <a:rPr lang="en-US" sz="4800" b="1" i="1" dirty="0" err="1">
                <a:solidFill>
                  <a:srgbClr val="FF0000"/>
                </a:solidFill>
                <a:latin typeface="Times New Roman" panose="02020603050405020304" pitchFamily="18" charset="0"/>
                <a:cs typeface="Times New Roman" panose="02020603050405020304" pitchFamily="18" charset="0"/>
              </a:rPr>
              <a:t>làng</a:t>
            </a:r>
            <a:r>
              <a:rPr lang="en-US" sz="4800" b="1" i="1" dirty="0">
                <a:solidFill>
                  <a:srgbClr val="FF0000"/>
                </a:solidFill>
                <a:latin typeface="Times New Roman" panose="02020603050405020304" pitchFamily="18" charset="0"/>
                <a:cs typeface="Times New Roman" panose="02020603050405020304" pitchFamily="18" charset="0"/>
              </a:rPr>
              <a:t> </a:t>
            </a:r>
            <a:r>
              <a:rPr lang="en-US" sz="4800" b="1" i="1" dirty="0" err="1">
                <a:solidFill>
                  <a:srgbClr val="FF0000"/>
                </a:solidFill>
                <a:latin typeface="Times New Roman" panose="02020603050405020304" pitchFamily="18" charset="0"/>
                <a:cs typeface="Times New Roman" panose="02020603050405020304" pitchFamily="18" charset="0"/>
              </a:rPr>
              <a:t>quê</a:t>
            </a:r>
            <a:r>
              <a:rPr lang="en-US" sz="4800" b="1" i="1" dirty="0">
                <a:solidFill>
                  <a:srgbClr val="FF0000"/>
                </a:solidFill>
                <a:latin typeface="Times New Roman" panose="02020603050405020304" pitchFamily="18" charset="0"/>
                <a:cs typeface="Times New Roman" panose="02020603050405020304" pitchFamily="18" charset="0"/>
              </a:rPr>
              <a:t> </a:t>
            </a:r>
            <a:r>
              <a:rPr lang="en-US" sz="4800" b="1" i="1" dirty="0" err="1">
                <a:solidFill>
                  <a:srgbClr val="FF0000"/>
                </a:solidFill>
                <a:latin typeface="Times New Roman" panose="02020603050405020304" pitchFamily="18" charset="0"/>
                <a:cs typeface="Times New Roman" panose="02020603050405020304" pitchFamily="18" charset="0"/>
              </a:rPr>
              <a:t>truyền</a:t>
            </a:r>
            <a:r>
              <a:rPr lang="en-US" sz="4800" b="1" i="1" dirty="0">
                <a:solidFill>
                  <a:srgbClr val="FF0000"/>
                </a:solidFill>
                <a:latin typeface="Times New Roman" panose="02020603050405020304" pitchFamily="18" charset="0"/>
                <a:cs typeface="Times New Roman" panose="02020603050405020304" pitchFamily="18" charset="0"/>
              </a:rPr>
              <a:t> </a:t>
            </a:r>
            <a:r>
              <a:rPr lang="en-US" sz="4800" b="1" i="1" dirty="0" err="1">
                <a:solidFill>
                  <a:srgbClr val="FF0000"/>
                </a:solidFill>
                <a:latin typeface="Times New Roman" panose="02020603050405020304" pitchFamily="18" charset="0"/>
                <a:cs typeface="Times New Roman" panose="02020603050405020304" pitchFamily="18" charset="0"/>
              </a:rPr>
              <a:t>thống</a:t>
            </a:r>
            <a:r>
              <a:rPr lang="en-US" sz="4800" b="1" i="1" dirty="0">
                <a:solidFill>
                  <a:srgbClr val="FF0000"/>
                </a:solidFill>
                <a:latin typeface="Times New Roman" panose="02020603050405020304" pitchFamily="18" charset="0"/>
                <a:cs typeface="Times New Roman" panose="02020603050405020304" pitchFamily="18" charset="0"/>
              </a:rPr>
              <a:t>.</a:t>
            </a:r>
            <a:endParaRPr kumimoji="0" lang="en-US" sz="4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20" name="Picture 7"/>
          <p:cNvPicPr>
            <a:picLocks noChangeAspect="1"/>
          </p:cNvPicPr>
          <p:nvPr/>
        </p:nvPicPr>
        <p:blipFill>
          <a:blip r:embed="rId7">
            <a:alphaModFix amt="67000"/>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5998604" y="2706624"/>
            <a:ext cx="6944053" cy="530352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73152"/>
            <a:ext cx="12192000" cy="6858000"/>
          </a:xfrm>
          <a:prstGeom prst="rect">
            <a:avLst/>
          </a:prstGeom>
        </p:spPr>
      </p:pic>
      <p:sp>
        <p:nvSpPr>
          <p:cNvPr id="2" name="Rectangle 1"/>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Speech Bubble: Rectangle with Corners Rounded 4"/>
          <p:cNvSpPr/>
          <p:nvPr/>
        </p:nvSpPr>
        <p:spPr>
          <a:xfrm>
            <a:off x="7225748" y="904461"/>
            <a:ext cx="4333461" cy="3776264"/>
          </a:xfrm>
          <a:prstGeom prst="wedgeRoundRectCallout">
            <a:avLst>
              <a:gd name="adj1" fmla="val 41805"/>
              <a:gd name="adj2" fmla="val 6129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2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Đọc</a:t>
            </a:r>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thông</a:t>
            </a:r>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tin (SGK tr.47) </a:t>
            </a:r>
            <a:r>
              <a:rPr lang="en-US" sz="32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và</a:t>
            </a:r>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quan</a:t>
            </a:r>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sát</a:t>
            </a:r>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các</a:t>
            </a:r>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hình</a:t>
            </a:r>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từ</a:t>
            </a:r>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2 </a:t>
            </a:r>
            <a:r>
              <a:rPr lang="en-US" sz="32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đến</a:t>
            </a:r>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4, </a:t>
            </a:r>
            <a:r>
              <a:rPr lang="en-US" sz="32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mô</a:t>
            </a:r>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tả</a:t>
            </a:r>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một</a:t>
            </a:r>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số</a:t>
            </a:r>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nét</a:t>
            </a:r>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văn</a:t>
            </a:r>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hoá</a:t>
            </a:r>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nổi</a:t>
            </a:r>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bật</a:t>
            </a:r>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của</a:t>
            </a:r>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làng</a:t>
            </a:r>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quê</a:t>
            </a:r>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truyền</a:t>
            </a:r>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thống</a:t>
            </a:r>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vùng</a:t>
            </a:r>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Đồng</a:t>
            </a:r>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bằng</a:t>
            </a:r>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Bắc</a:t>
            </a:r>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Bộ</a:t>
            </a:r>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26" name="Picture 25" descr="A picture containing text&#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747250" y="4881383"/>
            <a:ext cx="2444750" cy="1800860"/>
          </a:xfrm>
          <a:prstGeom prst="rect">
            <a:avLst/>
          </a:prstGeom>
        </p:spPr>
      </p:pic>
      <p:pic>
        <p:nvPicPr>
          <p:cNvPr id="4" name="Picture 3">
            <a:extLst>
              <a:ext uri="{FF2B5EF4-FFF2-40B4-BE49-F238E27FC236}">
                <a16:creationId xmlns:a16="http://schemas.microsoft.com/office/drawing/2014/main" id="{EFDFECAB-64A2-35DA-C5A4-70EF51ABA33C}"/>
              </a:ext>
            </a:extLst>
          </p:cNvPr>
          <p:cNvPicPr>
            <a:picLocks noChangeAspect="1"/>
          </p:cNvPicPr>
          <p:nvPr/>
        </p:nvPicPr>
        <p:blipFill>
          <a:blip r:embed="rId6"/>
          <a:stretch>
            <a:fillRect/>
          </a:stretch>
        </p:blipFill>
        <p:spPr>
          <a:xfrm>
            <a:off x="192505" y="73152"/>
            <a:ext cx="6680869" cy="65724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73152"/>
            <a:ext cx="12192000" cy="6858000"/>
          </a:xfrm>
          <a:prstGeom prst="rect">
            <a:avLst/>
          </a:prstGeom>
        </p:spPr>
      </p:pic>
      <p:sp>
        <p:nvSpPr>
          <p:cNvPr id="2" name="Rectangle 1"/>
          <p:cNvSpPr/>
          <p:nvPr/>
        </p:nvSpPr>
        <p:spPr>
          <a:xfrm>
            <a:off x="560833" y="24833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Speech Bubble: Rectangle with Corners Rounded 4"/>
          <p:cNvSpPr/>
          <p:nvPr/>
        </p:nvSpPr>
        <p:spPr>
          <a:xfrm>
            <a:off x="5507745" y="73153"/>
            <a:ext cx="6481883" cy="5545594"/>
          </a:xfrm>
          <a:prstGeom prst="wedgeRoundRectCallout">
            <a:avLst>
              <a:gd name="adj1" fmla="val 39259"/>
              <a:gd name="adj2" fmla="val 6455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pPr>
            <a:r>
              <a:rPr lang="vi-VN" sz="3200" b="1" dirty="0">
                <a:solidFill>
                  <a:srgbClr val="002060"/>
                </a:solidFill>
                <a:latin typeface="Times New Roman" panose="02020603050405020304" pitchFamily="18" charset="0"/>
                <a:cs typeface="Times New Roman" panose="02020603050405020304" pitchFamily="18" charset="0"/>
              </a:rPr>
              <a:t>Đây là hình ảnh một trong những cổng làng tiêu biểu ở làng quê vùng Đồng bằng Bắc Bộ. </a:t>
            </a:r>
            <a:endParaRPr lang="en-US" sz="3200" b="1" dirty="0">
              <a:solidFill>
                <a:srgbClr val="002060"/>
              </a:solidFill>
              <a:latin typeface="Times New Roman" panose="02020603050405020304" pitchFamily="18" charset="0"/>
              <a:cs typeface="Times New Roman" panose="02020603050405020304" pitchFamily="18" charset="0"/>
            </a:endParaRPr>
          </a:p>
          <a:p>
            <a:pPr marL="457200" lvl="0" indent="-457200" algn="just">
              <a:buFont typeface="Arial" panose="020B0604020202020204" pitchFamily="34" charset="0"/>
              <a:buChar char="•"/>
            </a:pPr>
            <a:r>
              <a:rPr lang="vi-VN" sz="3200" b="1" dirty="0">
                <a:solidFill>
                  <a:srgbClr val="002060"/>
                </a:solidFill>
                <a:latin typeface="Times New Roman" panose="02020603050405020304" pitchFamily="18" charset="0"/>
                <a:cs typeface="Times New Roman" panose="02020603050405020304" pitchFamily="18" charset="0"/>
              </a:rPr>
              <a:t>Cổng làng là cửa ngõ ra vào làng, bên cạnh có cây đa toả bóng mát, nơi người dân dừng chân nghỉ ngơi, cũng là nơi trẻ em tụ tập cùng vui đùa, hóng mát,...</a:t>
            </a:r>
            <a:endPar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32" name="Picture 31" descr="A picture containing text&#10;&#10;Description automatically generated"/>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11210161" y="5366084"/>
            <a:ext cx="890566" cy="1433205"/>
          </a:xfrm>
          <a:prstGeom prst="rect">
            <a:avLst/>
          </a:prstGeom>
        </p:spPr>
      </p:pic>
      <p:pic>
        <p:nvPicPr>
          <p:cNvPr id="5" name="Picture 4">
            <a:extLst>
              <a:ext uri="{FF2B5EF4-FFF2-40B4-BE49-F238E27FC236}">
                <a16:creationId xmlns:a16="http://schemas.microsoft.com/office/drawing/2014/main" id="{D52C9309-EABE-BF60-02B1-3CCB67B008DD}"/>
              </a:ext>
            </a:extLst>
          </p:cNvPr>
          <p:cNvPicPr>
            <a:picLocks noChangeAspect="1"/>
          </p:cNvPicPr>
          <p:nvPr/>
        </p:nvPicPr>
        <p:blipFill>
          <a:blip r:embed="rId7"/>
          <a:stretch>
            <a:fillRect/>
          </a:stretch>
        </p:blipFill>
        <p:spPr>
          <a:xfrm>
            <a:off x="252663" y="248338"/>
            <a:ext cx="5052711" cy="64190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4"/>
</p:tagLst>
</file>

<file path=ppt/tags/tag2.xml><?xml version="1.0" encoding="utf-8"?>
<p:tagLst xmlns:a="http://schemas.openxmlformats.org/drawingml/2006/main" xmlns:r="http://schemas.openxmlformats.org/officeDocument/2006/relationships" xmlns:p="http://schemas.openxmlformats.org/presentationml/2006/main">
  <p:tag name="TIMING" val="|0.4"/>
</p:tagLst>
</file>

<file path=ppt/tags/tag3.xml><?xml version="1.0" encoding="utf-8"?>
<p:tagLst xmlns:a="http://schemas.openxmlformats.org/drawingml/2006/main" xmlns:r="http://schemas.openxmlformats.org/officeDocument/2006/relationships" xmlns:p="http://schemas.openxmlformats.org/presentationml/2006/main">
  <p:tag name="TIMING" val="|0.4"/>
</p:tagLst>
</file>

<file path=ppt/tags/tag4.xml><?xml version="1.0" encoding="utf-8"?>
<p:tagLst xmlns:a="http://schemas.openxmlformats.org/drawingml/2006/main" xmlns:r="http://schemas.openxmlformats.org/officeDocument/2006/relationships" xmlns:p="http://schemas.openxmlformats.org/presentationml/2006/main">
  <p:tag name="TIMING" val="|0.4"/>
</p:tagLst>
</file>

<file path=ppt/tags/tag5.xml><?xml version="1.0" encoding="utf-8"?>
<p:tagLst xmlns:a="http://schemas.openxmlformats.org/drawingml/2006/main" xmlns:r="http://schemas.openxmlformats.org/officeDocument/2006/relationships" xmlns:p="http://schemas.openxmlformats.org/presentationml/2006/main">
  <p:tag name="TIMING" val="|0.4"/>
</p:tagLst>
</file>

<file path=ppt/tags/tag6.xml><?xml version="1.0" encoding="utf-8"?>
<p:tagLst xmlns:a="http://schemas.openxmlformats.org/drawingml/2006/main" xmlns:r="http://schemas.openxmlformats.org/officeDocument/2006/relationships" xmlns:p="http://schemas.openxmlformats.org/presentationml/2006/main">
  <p:tag name="TIMING" val="|0.4"/>
</p:tagLst>
</file>

<file path=ppt/tags/tag7.xml><?xml version="1.0" encoding="utf-8"?>
<p:tagLst xmlns:a="http://schemas.openxmlformats.org/drawingml/2006/main" xmlns:r="http://schemas.openxmlformats.org/officeDocument/2006/relationships" xmlns:p="http://schemas.openxmlformats.org/presentationml/2006/main">
  <p:tag name="TIMING" val="|0.4"/>
</p:tagLst>
</file>

<file path=ppt/tags/tag8.xml><?xml version="1.0" encoding="utf-8"?>
<p:tagLst xmlns:a="http://schemas.openxmlformats.org/drawingml/2006/main" xmlns:r="http://schemas.openxmlformats.org/officeDocument/2006/relationships" xmlns:p="http://schemas.openxmlformats.org/presentationml/2006/main">
  <p:tag name="TIMING" val="|0.4"/>
</p:tagLst>
</file>

<file path=ppt/tags/tag9.xml><?xml version="1.0" encoding="utf-8"?>
<p:tagLst xmlns:a="http://schemas.openxmlformats.org/drawingml/2006/main" xmlns:r="http://schemas.openxmlformats.org/officeDocument/2006/relationships" xmlns:p="http://schemas.openxmlformats.org/presentationml/2006/main">
  <p:tag name="TIMING" val="|0.4"/>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113</TotalTime>
  <Words>753</Words>
  <Application>Microsoft Office PowerPoint</Application>
  <PresentationFormat>Widescreen</PresentationFormat>
  <Paragraphs>52</Paragraphs>
  <Slides>27</Slides>
  <Notes>9</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27</vt:i4>
      </vt:variant>
    </vt:vector>
  </HeadingPairs>
  <TitlesOfParts>
    <vt:vector size="39" baseType="lpstr">
      <vt:lpstr>微软雅黑</vt:lpstr>
      <vt:lpstr>Arial</vt:lpstr>
      <vt:lpstr>Calibri</vt:lpstr>
      <vt:lpstr>Cambria</vt:lpstr>
      <vt:lpstr>等线</vt:lpstr>
      <vt:lpstr>Time nes New Roman</vt:lpstr>
      <vt:lpstr>Times New Roman</vt:lpstr>
      <vt:lpstr>UTM Showcard</vt:lpstr>
      <vt:lpstr>UVN Gia Dinh Hep</vt:lpstr>
      <vt:lpstr>Wingdings</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HaiPhong</cp:lastModifiedBy>
  <cp:revision>51</cp:revision>
  <dcterms:created xsi:type="dcterms:W3CDTF">2023-09-13T02:46:22Z</dcterms:created>
  <dcterms:modified xsi:type="dcterms:W3CDTF">2024-11-21T07:47:41Z</dcterms:modified>
  <cp:category>9Slide.vn</cp:category>
</cp:coreProperties>
</file>