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9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3E87-7F6E-48DD-B559-CA84DD0069A0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B484-7CC0-4158-9B53-040ABF1B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9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31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09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29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9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2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709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9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8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88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B484-7CC0-4158-9B53-040ABF1B7A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7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17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95AD-DF8C-43F5-8360-82DBE43E20E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D58C-0DA8-4FC0-82C4-DF092188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audio" Target="../media/audio2.wav"/><Relationship Id="rId1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1.wav"/><Relationship Id="rId17" Type="http://schemas.openxmlformats.org/officeDocument/2006/relationships/image" Target="../media/image6.gif"/><Relationship Id="rId2" Type="http://schemas.openxmlformats.org/officeDocument/2006/relationships/audio" Target="NULL" TargetMode="External"/><Relationship Id="rId16" Type="http://schemas.openxmlformats.org/officeDocument/2006/relationships/image" Target="../media/image5.gif"/><Relationship Id="rId20" Type="http://schemas.openxmlformats.org/officeDocument/2006/relationships/image" Target="../media/image9.gif"/><Relationship Id="rId1" Type="http://schemas.openxmlformats.org/officeDocument/2006/relationships/tags" Target="../tags/tag4.xml"/><Relationship Id="rId6" Type="http://schemas.microsoft.com/office/2007/relationships/media" Target="../media/media3.mp3"/><Relationship Id="rId11" Type="http://schemas.openxmlformats.org/officeDocument/2006/relationships/notesSlide" Target="../notesSlides/notesSlide3.xml"/><Relationship Id="rId5" Type="http://schemas.openxmlformats.org/officeDocument/2006/relationships/audio" Target="../media/media2.mp3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audio" Target="file:///C:\Documents%20and%20Settings\Admin\My%20Documents\Downloads\Music\LOP%20CHUNG%20MINH%20DOAN%20KET.mp3" TargetMode="External"/><Relationship Id="rId1" Type="http://schemas.openxmlformats.org/officeDocument/2006/relationships/tags" Target="../tags/tag31.xml"/><Relationship Id="rId6" Type="http://schemas.openxmlformats.org/officeDocument/2006/relationships/image" Target="../media/image23.wmf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0" Type="http://schemas.openxmlformats.org/officeDocument/2006/relationships/image" Target="../media/image27.gif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3.wav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4" Type="http://schemas.microsoft.com/office/2007/relationships/media" Target="../media/media2.mp3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19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2.wav"/><Relationship Id="rId4" Type="http://schemas.microsoft.com/office/2007/relationships/media" Target="../media/media2.mp3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3.wav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ags" Target="../tags/tag9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87724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3693110" y="1654928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5"/>
            <a:ext cx="10095932" cy="126282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27735" y="1920975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ỦY BAN NHÂN DÂN HUYỆN AN LÃO</a:t>
              </a:r>
              <a:endParaRPr lang="en-US" altLang="zh-CN" sz="2000" b="1" noProof="0" smtClean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u="sng" noProof="0" smtClean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TRƯỜNG TIỂU HỌC QUANG TRUNG</a:t>
              </a:r>
              <a:endParaRPr kumimoji="0" lang="zh-CN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3854388" y="4008990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566080" y="2678819"/>
            <a:ext cx="5004048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Đọc: Nhím nâu kết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endParaRPr lang="en-US" sz="28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+ 2)</a:t>
            </a:r>
            <a:endParaRPr lang="zh-CN" altLang="en-US" sz="16600" b="1" spc="300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186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161734" y="1855060"/>
            <a:ext cx="3113650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xmlns="" id="{1CA9DC0C-7C67-4645-B084-AF52312D038C}"/>
              </a:ext>
            </a:extLst>
          </p:cNvPr>
          <p:cNvSpPr/>
          <p:nvPr/>
        </p:nvSpPr>
        <p:spPr>
          <a:xfrm>
            <a:off x="9120188" y="4292600"/>
            <a:ext cx="3052762" cy="1944688"/>
          </a:xfrm>
          <a:prstGeom prst="cloud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Đọc mẫu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643B0B-107A-4211-B513-1602CC36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" y="0"/>
            <a:ext cx="89842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5A3E58-80F5-4F89-9D22-CC4EC080F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322" y="620712"/>
            <a:ext cx="3188678" cy="3504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6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47CCAC-D37A-4B54-B7F7-54BC043A4157}"/>
              </a:ext>
            </a:extLst>
          </p:cNvPr>
          <p:cNvSpPr txBox="1"/>
          <p:nvPr/>
        </p:nvSpPr>
        <p:spPr>
          <a:xfrm>
            <a:off x="196947" y="204520"/>
            <a:ext cx="11830929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                   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 </a:t>
            </a:r>
            <a:r>
              <a:rPr lang="en-US" sz="2500" i="0" u="none" strike="noStrike" dirty="0">
                <a:effectLst/>
                <a:latin typeface="+mj-lt"/>
              </a:rPr>
              <a:t>           </a:t>
            </a:r>
            <a:r>
              <a:rPr lang="vi-VN" sz="2500" i="0" u="none" strike="noStrike" dirty="0">
                <a:effectLst/>
                <a:latin typeface="+mj-lt"/>
              </a:rPr>
              <a:t>. 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dirty="0">
                <a:latin typeface="+mj-lt"/>
              </a:rPr>
              <a:t>             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E0CA256-04F8-4620-BB7E-B2B8BE6E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A9506EE-FED1-42B5-B897-853558F6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CFBDF80-8C76-462A-9CE1-D2F5EE5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0DFF133-5A5E-4399-A5C0-437436D3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0DC6DD3-A330-44F2-9935-EC23D40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793158B-AC22-4949-8FEA-DC42C441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BC6F633-4374-41C0-8622-B5FE0B97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FC6DA6F-7FD7-4E63-B781-3BCA00F2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7519D73-DC3F-4BF5-B7E6-B87EA789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09AE61C-3797-4E1F-9299-E3AFF56E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CD17A5B-07C9-4CAF-ADCF-570F1737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E035CBB-7F93-4FB6-BF05-77DA1376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E18F657-F737-4EF5-983C-D629132F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D984116-9F40-4224-BB72-5B53863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C0C0843-29C5-442B-9949-EDEA4570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FF2A839-2F65-4932-8288-66EA9B19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36" y="4295808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AC3C7BE-F516-4230-BECD-D505919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49" y="425565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410D3B-F59E-4AC5-9995-B1434566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73" y="6050159"/>
            <a:ext cx="1061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khó</a:t>
            </a:r>
            <a:endParaRPr lang="en-US" altLang="en-US" sz="40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96EC2BE-1457-4E2B-A1D6-FF72D55A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641" y="810347"/>
            <a:ext cx="15056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C437C7-8DF2-4A31-948C-37907EA8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248" y="2432533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5067C8-DE1B-41F8-8637-436365D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6" y="4931029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94680E2-4FB6-4D7C-9BB7-0583EB7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156" y="477957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3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0D7BBFB-EDB4-4916-A934-464E8CEE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2" y="199265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: Rounded Corners 4">
            <a:extLst>
              <a:ext uri="{FF2B5EF4-FFF2-40B4-BE49-F238E27FC236}">
                <a16:creationId xmlns:a16="http://schemas.microsoft.com/office/drawing/2014/main" xmlns="" id="{6482A3E8-89A9-4DE3-AD13-58287269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BD80FA9-1E2D-494C-83C2-906C9A4C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86C6B59B-04A6-433D-AFC7-75FBADDC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1D7DC9D-CBED-4344-9953-1F786CD6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4DA052FB-4B62-423E-9ECC-16FFF5D0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950" y="3737836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47CCAC-D37A-4B54-B7F7-54BC043A4157}"/>
              </a:ext>
            </a:extLst>
          </p:cNvPr>
          <p:cNvSpPr txBox="1"/>
          <p:nvPr/>
        </p:nvSpPr>
        <p:spPr>
          <a:xfrm>
            <a:off x="196947" y="204520"/>
            <a:ext cx="11830929" cy="619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</a:t>
            </a:r>
            <a:endParaRPr lang="en-US" sz="25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E0CA256-04F8-4620-BB7E-B2B8BE6E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A9506EE-FED1-42B5-B897-853558F6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CFBDF80-8C76-462A-9CE1-D2F5EE5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0DFF133-5A5E-4399-A5C0-437436D3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0DC6DD3-A330-44F2-9935-EC23D40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793158B-AC22-4949-8FEA-DC42C441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BC6F633-4374-41C0-8622-B5FE0B97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FC6DA6F-7FD7-4E63-B781-3BCA00F2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7519D73-DC3F-4BF5-B7E6-B87EA789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09AE61C-3797-4E1F-9299-E3AFF56E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CD17A5B-07C9-4CAF-ADCF-570F1737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E035CBB-7F93-4FB6-BF05-77DA1376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E18F657-F737-4EF5-983C-D629132F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D984116-9F40-4224-BB72-5B53863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C0C0843-29C5-442B-9949-EDEA4570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FF2A839-2F65-4932-8288-66EA9B19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247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AC3C7BE-F516-4230-BECD-D505919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672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410D3B-F59E-4AC5-9995-B1434566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74" y="6046375"/>
            <a:ext cx="9691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94680E2-4FB6-4D7C-9BB7-0583EB7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252" y="467873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TextBox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37B9B81-9513-4047-8692-28B997DA84E9}"/>
              </a:ext>
            </a:extLst>
          </p:cNvPr>
          <p:cNvSpPr txBox="1"/>
          <p:nvPr/>
        </p:nvSpPr>
        <p:spPr>
          <a:xfrm>
            <a:off x="3347542" y="4857794"/>
            <a:ext cx="85669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 trải qua những ngày vui vẻ, ấm áp vì không phải sống một</a:t>
            </a:r>
            <a:endParaRPr lang="en-US" sz="2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928274-6BEA-4C6F-BAFF-78D14DA11C08}"/>
              </a:ext>
            </a:extLst>
          </p:cNvPr>
          <p:cNvSpPr txBox="1"/>
          <p:nvPr/>
        </p:nvSpPr>
        <p:spPr>
          <a:xfrm>
            <a:off x="242098" y="5236599"/>
            <a:ext cx="4155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 giữa mùa đông lạnh giá.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6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6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FC61B-705B-4D78-83DE-86E45187BA8E}"/>
              </a:ext>
            </a:extLst>
          </p:cNvPr>
          <p:cNvSpPr txBox="1">
            <a:spLocks/>
          </p:cNvSpPr>
          <p:nvPr/>
        </p:nvSpPr>
        <p:spPr>
          <a:xfrm>
            <a:off x="3037058" y="1214099"/>
            <a:ext cx="5330372" cy="825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2B5B00-38AF-466C-9F29-E59107AB014D}"/>
              </a:ext>
            </a:extLst>
          </p:cNvPr>
          <p:cNvSpPr txBox="1">
            <a:spLocks/>
          </p:cNvSpPr>
          <p:nvPr/>
        </p:nvSpPr>
        <p:spPr>
          <a:xfrm>
            <a:off x="211015" y="2609396"/>
            <a:ext cx="11591779" cy="167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BB597B3-0893-4F11-8452-EEB6478C332F}"/>
              </a:ext>
            </a:extLst>
          </p:cNvPr>
          <p:cNvCxnSpPr/>
          <p:nvPr/>
        </p:nvCxnSpPr>
        <p:spPr>
          <a:xfrm flipH="1">
            <a:off x="6675727" y="2609525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3EA453-DBE4-41F8-8855-12B1B8B50349}"/>
              </a:ext>
            </a:extLst>
          </p:cNvPr>
          <p:cNvCxnSpPr/>
          <p:nvPr/>
        </p:nvCxnSpPr>
        <p:spPr>
          <a:xfrm flipH="1">
            <a:off x="2990327" y="2747556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5AC292-33F0-4C07-ADB7-1236D7AB27B3}"/>
              </a:ext>
            </a:extLst>
          </p:cNvPr>
          <p:cNvCxnSpPr/>
          <p:nvPr/>
        </p:nvCxnSpPr>
        <p:spPr>
          <a:xfrm flipH="1">
            <a:off x="2073259" y="3502569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86231F-807A-4ADC-B615-AA63DF496469}"/>
              </a:ext>
            </a:extLst>
          </p:cNvPr>
          <p:cNvGrpSpPr/>
          <p:nvPr/>
        </p:nvGrpSpPr>
        <p:grpSpPr>
          <a:xfrm>
            <a:off x="6654810" y="3419573"/>
            <a:ext cx="328085" cy="730490"/>
            <a:chOff x="8361062" y="3429000"/>
            <a:chExt cx="328085" cy="7304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3CEBB33-2E4C-43B2-B428-37CE34BAB7D0}"/>
                </a:ext>
              </a:extLst>
            </p:cNvPr>
            <p:cNvCxnSpPr/>
            <p:nvPr/>
          </p:nvCxnSpPr>
          <p:spPr>
            <a:xfrm flipH="1">
              <a:off x="8361062" y="3429000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7084FB6-ED92-4C3E-8546-43C515786E0A}"/>
                </a:ext>
              </a:extLst>
            </p:cNvPr>
            <p:cNvCxnSpPr/>
            <p:nvPr/>
          </p:nvCxnSpPr>
          <p:spPr>
            <a:xfrm flipH="1">
              <a:off x="8449996" y="3445555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6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6AF9B0-8566-4102-A414-6C37C315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99077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</a:t>
            </a:r>
            <a:r>
              <a:rPr lang="vi-VN" sz="2500" dirty="0">
                <a:latin typeface="+mj-lt"/>
              </a:rPr>
              <a:t>chú </a:t>
            </a:r>
            <a:r>
              <a:rPr lang="vi-VN" sz="2500" i="0" u="none" strike="noStrike" dirty="0">
                <a:effectLst/>
                <a:latin typeface="+mj-lt"/>
              </a:rPr>
              <a:t>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>
                <a:effectLst/>
                <a:latin typeface="+mj-lt"/>
              </a:rPr>
              <a:t>quả </a:t>
            </a:r>
            <a:r>
              <a:rPr lang="en-US" sz="2500" i="0" u="none" strike="noStrike" smtClean="0">
                <a:effectLst/>
                <a:latin typeface="+mj-lt"/>
              </a:rPr>
              <a:t>c</a:t>
            </a:r>
            <a:r>
              <a:rPr lang="vi-VN" sz="2500" i="0" u="none" strike="noStrike" smtClean="0">
                <a:effectLst/>
                <a:latin typeface="+mj-lt"/>
              </a:rPr>
              <a:t>ây </a:t>
            </a:r>
            <a:r>
              <a:rPr lang="vi-VN" sz="2500" i="0" u="none" strike="noStrike" dirty="0">
                <a:effectLst/>
                <a:latin typeface="+mj-lt"/>
              </a:rPr>
              <a:t>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</a:t>
            </a:r>
            <a:r>
              <a:rPr lang="vi-VN" sz="2500" i="0" u="none" strike="noStrike">
                <a:effectLst/>
                <a:latin typeface="+mj-lt"/>
              </a:rPr>
              <a:t>Tôi </a:t>
            </a:r>
            <a:r>
              <a:rPr lang="en-US" sz="2500" smtClean="0">
                <a:latin typeface="+mj-lt"/>
              </a:rPr>
              <a:t>ở</a:t>
            </a:r>
            <a:r>
              <a:rPr lang="vi-VN" sz="2500" i="0" u="none" strike="noStrike" smtClean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đây một mình, buồn lắm. Bạn ở lại cùng tôi nhé!”.</a:t>
            </a:r>
            <a:endParaRPr lang="en-US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</a:t>
            </a:r>
            <a:r>
              <a:rPr lang="vi-VN" sz="2500" i="0" u="none" strike="noStrike">
                <a:effectLst/>
                <a:latin typeface="+mj-lt"/>
              </a:rPr>
              <a:t>nhím </a:t>
            </a:r>
            <a:r>
              <a:rPr lang="vi-VN" sz="2500" i="0" u="none" strike="noStrike" smtClean="0">
                <a:effectLst/>
                <a:latin typeface="+mj-lt"/>
              </a:rPr>
              <a:t>n</a:t>
            </a:r>
            <a:r>
              <a:rPr lang="en-US" sz="2500">
                <a:latin typeface="+mj-lt"/>
              </a:rPr>
              <a:t>â</a:t>
            </a:r>
            <a:r>
              <a:rPr lang="vi-VN" sz="2500" i="0" u="none" strike="noStrike" smtClean="0">
                <a:effectLst/>
                <a:latin typeface="+mj-lt"/>
              </a:rPr>
              <a:t>u </a:t>
            </a:r>
            <a:r>
              <a:rPr lang="vi-VN" sz="2500" i="0" u="none" strike="noStrike" dirty="0">
                <a:effectLst/>
                <a:latin typeface="+mj-lt"/>
              </a:rPr>
              <a:t>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48B9C9-7671-4B48-92A5-BAA6D7EC9DEB}"/>
              </a:ext>
            </a:extLst>
          </p:cNvPr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5BFB932-444B-4B53-97FB-D622AACE6FDF}"/>
              </a:ext>
            </a:extLst>
          </p:cNvPr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F987DFC-48CB-4CDF-9380-2FB5DCF9F5F4}"/>
              </a:ext>
            </a:extLst>
          </p:cNvPr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4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F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val 2"/>
          <p:cNvSpPr/>
          <p:nvPr/>
        </p:nvSpPr>
        <p:spPr>
          <a:xfrm>
            <a:off x="4966758" y="622338"/>
            <a:ext cx="2109019" cy="2109019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GIẢI </a:t>
            </a:r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NGHĨA</a:t>
            </a:r>
          </a:p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0045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altLang="vi-VN" sz="3600" b="0" i="0" u="none" strike="noStrike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smtClean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AC0A798-66CC-4A4A-AD1D-4992CA527BD5}"/>
              </a:ext>
            </a:extLst>
          </p:cNvPr>
          <p:cNvGrpSpPr/>
          <p:nvPr/>
        </p:nvGrpSpPr>
        <p:grpSpPr>
          <a:xfrm>
            <a:off x="6551029" y="2367581"/>
            <a:ext cx="5330894" cy="3287012"/>
            <a:chOff x="156834" y="1993081"/>
            <a:chExt cx="2109019" cy="210901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xmlns="" id="{B6087FEE-96DF-4A4C-9078-E63C01709881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2C2A029-C41F-46F3-B41E-7E6659818A32}"/>
                </a:ext>
              </a:extLst>
            </p:cNvPr>
            <p:cNvSpPr txBox="1"/>
            <p:nvPr/>
          </p:nvSpPr>
          <p:spPr>
            <a:xfrm>
              <a:off x="277360" y="2443883"/>
              <a:ext cx="1867966" cy="112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trú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ngụ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ở </a:t>
              </a:r>
              <a:endParaRPr lang="en-US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smtClean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683953" y="396094"/>
            <a:ext cx="2109019" cy="2109019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GIẢI </a:t>
            </a:r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NGHĨA</a:t>
            </a:r>
          </a:p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25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Một buổi sáng, </a:t>
            </a:r>
            <a:r>
              <a:rPr lang="vi-VN" sz="2500" dirty="0">
                <a:solidFill>
                  <a:srgbClr val="0000FF"/>
                </a:solidFill>
                <a:latin typeface="+mj-lt"/>
              </a:rPr>
              <a:t>chú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đang kiếm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solidFill>
                <a:srgbClr val="00B050"/>
              </a:solidFill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48B9C9-7671-4B48-92A5-BAA6D7EC9DEB}"/>
              </a:ext>
            </a:extLst>
          </p:cNvPr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5BFB932-444B-4B53-97FB-D622AACE6FDF}"/>
              </a:ext>
            </a:extLst>
          </p:cNvPr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F987DFC-48CB-4CDF-9380-2FB5DCF9F5F4}"/>
              </a:ext>
            </a:extLst>
          </p:cNvPr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78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C8654D-460B-4046-81CD-C7D99F10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" y="0"/>
            <a:ext cx="12141201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C89E4E54-9C90-4538-BCFD-E0E7D893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484" y="0"/>
            <a:ext cx="2895600" cy="548640"/>
          </a:xfrm>
          <a:prstGeom prst="wedgeRoundRectCallout">
            <a:avLst>
              <a:gd name="adj1" fmla="val -25745"/>
              <a:gd name="adj2" fmla="val 72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0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1280161" y="1631853"/>
            <a:ext cx="5359790" cy="26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78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</a:t>
            </a:r>
            <a:r>
              <a:rPr lang="vi-VN" sz="28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Một buổi sáng</a:t>
            </a:r>
            <a:r>
              <a:rPr lang="vi-VN" sz="2800" dirty="0">
                <a:latin typeface="+mj-lt"/>
              </a:rPr>
              <a:t>, chú </a:t>
            </a:r>
            <a:r>
              <a:rPr lang="vi-VN" sz="2800" i="0" u="none" strike="noStrike" dirty="0">
                <a:effectLst/>
                <a:latin typeface="+mj-lt"/>
              </a:rPr>
              <a:t>đang kiếm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800" i="0" u="none" strike="noStrike" dirty="0">
                <a:effectLst/>
                <a:latin typeface="+mj-lt"/>
              </a:rPr>
              <a:t>: “Chào bạn! Rất vui được gặp bạn!”. </a:t>
            </a:r>
            <a:r>
              <a:rPr lang="en-US" sz="2800" i="0" u="none" strike="noStrike" dirty="0">
                <a:effectLst/>
                <a:latin typeface="+mj-lt"/>
              </a:rPr>
              <a:t>                                                      </a:t>
            </a:r>
            <a:r>
              <a:rPr lang="vi-VN" sz="2800" i="0" u="none" strike="noStrike" dirty="0">
                <a:effectLst/>
                <a:latin typeface="+mj-lt"/>
              </a:rPr>
              <a:t>: “Chào bạn!”, rồi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                </a:t>
            </a:r>
            <a:r>
              <a:rPr lang="vi-VN" sz="2800" i="0" u="none" strike="noStrike" dirty="0">
                <a:effectLst/>
                <a:latin typeface="+mj-lt"/>
              </a:rPr>
              <a:t>. Chú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8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chỗ ở cho đẹp. </a:t>
            </a:r>
            <a:endParaRPr lang="vi-VN" sz="2800" dirty="0">
              <a:effectLst/>
              <a:latin typeface="+mj-lt"/>
            </a:endParaRPr>
          </a:p>
          <a:p>
            <a:pPr algn="r" rtl="0"/>
            <a:r>
              <a:rPr lang="vi-VN" sz="2800" i="0" u="none" strike="noStrike" dirty="0">
                <a:effectLst/>
                <a:latin typeface="+mj-lt"/>
              </a:rPr>
              <a:t>(Theo Minh Anh)</a:t>
            </a:r>
            <a:endParaRPr lang="vi-VN" sz="28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xmlns="" id="{73C17C4E-4FE8-4A3D-8F82-B10B3710DAEE}"/>
              </a:ext>
            </a:extLst>
          </p:cNvPr>
          <p:cNvSpPr/>
          <p:nvPr/>
        </p:nvSpPr>
        <p:spPr>
          <a:xfrm>
            <a:off x="180535" y="6007294"/>
            <a:ext cx="8678936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 tiết nào cho thấy nhím nâu rất nhút nhát?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04C735-D0D1-45B6-A947-DD9136615BAE}"/>
              </a:ext>
            </a:extLst>
          </p:cNvPr>
          <p:cNvSpPr txBox="1"/>
          <p:nvPr/>
        </p:nvSpPr>
        <p:spPr>
          <a:xfrm>
            <a:off x="4396179" y="1707475"/>
            <a:ext cx="459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Nhím nâu lúng túng, nói lí nhí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26B9F0-59B1-438A-80E8-B961421B0336}"/>
              </a:ext>
            </a:extLst>
          </p:cNvPr>
          <p:cNvSpPr txBox="1"/>
          <p:nvPr/>
        </p:nvSpPr>
        <p:spPr>
          <a:xfrm>
            <a:off x="180535" y="2210559"/>
            <a:ext cx="258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nấp vào bụi cây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7F52D9-93B5-4FA2-ABE2-3C0E2BE07C9C}"/>
              </a:ext>
            </a:extLst>
          </p:cNvPr>
          <p:cNvSpPr txBox="1"/>
          <p:nvPr/>
        </p:nvSpPr>
        <p:spPr>
          <a:xfrm>
            <a:off x="3221504" y="2230695"/>
            <a:ext cx="505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2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6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</a:t>
            </a:r>
            <a:r>
              <a:rPr lang="vi-VN" sz="26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trắng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600" i="0" u="none" strike="noStrike" dirty="0">
                <a:effectLst/>
                <a:latin typeface="+mj-lt"/>
              </a:rPr>
              <a:t>: “Chào bạn! Rất vui được gặp bạn!”. Nhím nâu lúng túng, nói lí nhí: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“Chào bạn!”, rồi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nấp vào bụi cây. Chú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6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en-US" sz="26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             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nâu run run: “Xin lỗi, tôi không biết đây là nhà của bạn.”. Nhím trắng tươi cười:</a:t>
            </a:r>
            <a:r>
              <a:rPr lang="en-US" sz="2600" dirty="0"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6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</a:t>
            </a:r>
            <a:r>
              <a:rPr lang="vi-VN" sz="26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chỗ ở cho đẹp. </a:t>
            </a:r>
            <a:endParaRPr lang="vi-VN" sz="2600" dirty="0">
              <a:effectLst/>
              <a:latin typeface="+mj-lt"/>
            </a:endParaRPr>
          </a:p>
          <a:p>
            <a:pPr algn="r" rtl="0"/>
            <a:r>
              <a:rPr lang="vi-VN" sz="2600" i="0" u="none" strike="noStrike" dirty="0">
                <a:effectLst/>
                <a:latin typeface="+mj-lt"/>
              </a:rPr>
              <a:t>(Theo Minh Anh)</a:t>
            </a:r>
            <a:endParaRPr lang="vi-VN" sz="26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xmlns="" id="{73C17C4E-4FE8-4A3D-8F82-B10B3710DAEE}"/>
              </a:ext>
            </a:extLst>
          </p:cNvPr>
          <p:cNvSpPr/>
          <p:nvPr/>
        </p:nvSpPr>
        <p:spPr>
          <a:xfrm>
            <a:off x="180534" y="6007294"/>
            <a:ext cx="9610579" cy="74422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26B9F0-59B1-438A-80E8-B961421B0336}"/>
              </a:ext>
            </a:extLst>
          </p:cNvPr>
          <p:cNvSpPr txBox="1"/>
          <p:nvPr/>
        </p:nvSpPr>
        <p:spPr>
          <a:xfrm>
            <a:off x="8658980" y="853483"/>
            <a:ext cx="3533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12B480-4498-4BCD-89B0-A9A7BFD7349E}"/>
              </a:ext>
            </a:extLst>
          </p:cNvPr>
          <p:cNvSpPr txBox="1"/>
          <p:nvPr/>
        </p:nvSpPr>
        <p:spPr>
          <a:xfrm>
            <a:off x="215386" y="1316898"/>
            <a:ext cx="5880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CE518E-E3A7-401E-BB5D-F77C9F7B8694}"/>
              </a:ext>
            </a:extLst>
          </p:cNvPr>
          <p:cNvSpPr txBox="1"/>
          <p:nvPr/>
        </p:nvSpPr>
        <p:spPr>
          <a:xfrm>
            <a:off x="1094936" y="2636414"/>
            <a:ext cx="11097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i="0" u="none" strike="noStrike" dirty="0">
                <a:effectLst/>
                <a:latin typeface="+mj-lt"/>
              </a:rPr>
              <a:t>Bất chợt, mưa kéo đến. Nhím nâu</a:t>
            </a:r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BE130F-97CF-47AB-AC7B-5B4F18985DD7}"/>
              </a:ext>
            </a:extLst>
          </p:cNvPr>
          <p:cNvSpPr txBox="1"/>
          <p:nvPr/>
        </p:nvSpPr>
        <p:spPr>
          <a:xfrm>
            <a:off x="142813" y="3099829"/>
            <a:ext cx="7346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bước vào cái hang nhỏ. Thì ra là nhà nhím trắng.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9BD5F6-A862-4C47-93D4-BE4FBEBF3DB5}"/>
              </a:ext>
            </a:extLst>
          </p:cNvPr>
          <p:cNvSpPr txBox="1"/>
          <p:nvPr/>
        </p:nvSpPr>
        <p:spPr>
          <a:xfrm>
            <a:off x="8658980" y="499985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6EC90E-B1B4-4EC7-9C21-5A50EE529BA9}"/>
              </a:ext>
            </a:extLst>
          </p:cNvPr>
          <p:cNvSpPr txBox="1"/>
          <p:nvPr/>
        </p:nvSpPr>
        <p:spPr>
          <a:xfrm>
            <a:off x="142813" y="2599852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0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60" y="222885"/>
            <a:ext cx="10710740" cy="1035685"/>
          </a:xfrm>
          <a:solidFill>
            <a:srgbClr val="AFE4FF"/>
          </a:solidFill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2362" y="3715702"/>
            <a:ext cx="11507275" cy="1035685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9C9BC7-012E-4789-8CEC-580CAC57C1CC}"/>
              </a:ext>
            </a:extLst>
          </p:cNvPr>
          <p:cNvGrpSpPr/>
          <p:nvPr/>
        </p:nvGrpSpPr>
        <p:grpSpPr>
          <a:xfrm>
            <a:off x="168811" y="1258571"/>
            <a:ext cx="11680825" cy="2384962"/>
            <a:chOff x="168811" y="1258571"/>
            <a:chExt cx="11680825" cy="2384962"/>
          </a:xfrm>
        </p:grpSpPr>
        <p:sp>
          <p:nvSpPr>
            <p:cNvPr id="5" name="Cloud 4"/>
            <p:cNvSpPr/>
            <p:nvPr/>
          </p:nvSpPr>
          <p:spPr>
            <a:xfrm>
              <a:off x="168811" y="1258571"/>
              <a:ext cx="11680825" cy="238496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F20528F-5322-4736-A33C-ACF63DDA00A2}"/>
                </a:ext>
              </a:extLst>
            </p:cNvPr>
            <p:cNvSpPr/>
            <p:nvPr/>
          </p:nvSpPr>
          <p:spPr>
            <a:xfrm>
              <a:off x="1800664" y="1731034"/>
              <a:ext cx="8989255" cy="1364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4B1D2E9-5CA1-4922-9B90-EEFDB3F1210B}"/>
              </a:ext>
            </a:extLst>
          </p:cNvPr>
          <p:cNvGrpSpPr/>
          <p:nvPr/>
        </p:nvGrpSpPr>
        <p:grpSpPr>
          <a:xfrm>
            <a:off x="342362" y="4751388"/>
            <a:ext cx="11643312" cy="2106612"/>
            <a:chOff x="342362" y="4751388"/>
            <a:chExt cx="11643312" cy="2106612"/>
          </a:xfrm>
        </p:grpSpPr>
        <p:sp>
          <p:nvSpPr>
            <p:cNvPr id="7" name="Cloud 6"/>
            <p:cNvSpPr/>
            <p:nvPr/>
          </p:nvSpPr>
          <p:spPr>
            <a:xfrm>
              <a:off x="342362" y="4751388"/>
              <a:ext cx="11643312" cy="210661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31F471-4015-480E-A3B8-7FBFFCB720AA}"/>
                </a:ext>
              </a:extLst>
            </p:cNvPr>
            <p:cNvSpPr/>
            <p:nvPr/>
          </p:nvSpPr>
          <p:spPr>
            <a:xfrm>
              <a:off x="2067950" y="5143720"/>
              <a:ext cx="8989255" cy="132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mạnh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dạn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51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xmlns="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xmlns="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xmlns="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xmlns="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xmlns="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2642504" y="2467767"/>
              <a:ext cx="8073960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9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67892-8170-4A2B-920E-1D1378B03C36}"/>
              </a:ext>
            </a:extLst>
          </p:cNvPr>
          <p:cNvSpPr>
            <a:spLocks noGrp="1"/>
          </p:cNvSpPr>
          <p:nvPr/>
        </p:nvSpPr>
        <p:spPr>
          <a:xfrm>
            <a:off x="398145" y="720679"/>
            <a:ext cx="1179385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xmlns="" id="{45D0A9CF-E944-4D2A-ADE6-B6B1F8EB3239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0" y="1944914"/>
            <a:ext cx="9465677" cy="491308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CF4A67CB-7F59-4F0C-8040-2BA3CE44F76D}"/>
              </a:ext>
            </a:extLst>
          </p:cNvPr>
          <p:cNvSpPr/>
          <p:nvPr/>
        </p:nvSpPr>
        <p:spPr>
          <a:xfrm>
            <a:off x="9013371" y="2402500"/>
            <a:ext cx="3178629" cy="2351270"/>
          </a:xfrm>
          <a:prstGeom prst="cloudCallout">
            <a:avLst>
              <a:gd name="adj1" fmla="val -79057"/>
              <a:gd name="adj2" fmla="val 683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9C4D5A-0C94-44EB-9E12-28FC5B6E1CBC}"/>
              </a:ext>
            </a:extLst>
          </p:cNvPr>
          <p:cNvSpPr>
            <a:spLocks noGrp="1"/>
          </p:cNvSpPr>
          <p:nvPr/>
        </p:nvSpPr>
        <p:spPr>
          <a:xfrm>
            <a:off x="9364843" y="2766060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5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83200-056A-4264-B064-9615C4CD2C30}"/>
              </a:ext>
            </a:extLst>
          </p:cNvPr>
          <p:cNvSpPr>
            <a:spLocks noGrp="1"/>
          </p:cNvSpPr>
          <p:nvPr/>
        </p:nvSpPr>
        <p:spPr>
          <a:xfrm>
            <a:off x="547913" y="856344"/>
            <a:ext cx="11049001" cy="16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Đóng vai Bình và An để nói và đáp lời xin lỗi trong tình huống: Bình vô tình va vào An, làm An ngã.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DE66536B-052F-4DF1-B56C-547327944198}"/>
              </a:ext>
            </a:extLst>
          </p:cNvPr>
          <p:cNvSpPr/>
          <p:nvPr/>
        </p:nvSpPr>
        <p:spPr>
          <a:xfrm>
            <a:off x="1204686" y="2888343"/>
            <a:ext cx="9695543" cy="754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1B08058-C52F-4A8E-A769-94526737F9F6}"/>
              </a:ext>
            </a:extLst>
          </p:cNvPr>
          <p:cNvSpPr/>
          <p:nvPr/>
        </p:nvSpPr>
        <p:spPr>
          <a:xfrm>
            <a:off x="1204685" y="3802743"/>
            <a:ext cx="9695543" cy="75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17FE295E-4B18-47EE-8E33-32A429E74B8A}"/>
              </a:ext>
            </a:extLst>
          </p:cNvPr>
          <p:cNvSpPr/>
          <p:nvPr/>
        </p:nvSpPr>
        <p:spPr>
          <a:xfrm>
            <a:off x="5936343" y="2061028"/>
            <a:ext cx="4702629" cy="198845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E15588-00FB-42DC-BFE5-3CCC971A3AF0}"/>
              </a:ext>
            </a:extLst>
          </p:cNvPr>
          <p:cNvSpPr>
            <a:spLocks noGrp="1"/>
          </p:cNvSpPr>
          <p:nvPr/>
        </p:nvSpPr>
        <p:spPr>
          <a:xfrm>
            <a:off x="7056074" y="2314666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5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xmlns="" id="{6249DC35-A39E-4559-9AC3-76A8A3BFD1C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80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500848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00" y="1142723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510076"/>
      </p:ext>
    </p:extLst>
  </p:cSld>
  <p:clrMapOvr>
    <a:masterClrMapping/>
  </p:clrMapOvr>
  <p:transition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3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E5B7CF-4906-4865-9FDC-8FBC878AFB8E}"/>
              </a:ext>
            </a:extLst>
          </p:cNvPr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72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7F943AF7-102C-49D1-8E8C-BAE02BD7252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>
            <a:extLst>
              <a:ext uri="{FF2B5EF4-FFF2-40B4-BE49-F238E27FC236}">
                <a16:creationId xmlns:a16="http://schemas.microsoft.com/office/drawing/2014/main" xmlns="" id="{4E0D603B-3CCA-493E-B7D2-B8E1AE861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86799F78-DFD1-487F-B5DF-7BBE6D5843E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BE9BCEE7-8267-4B99-B1AC-EBAB9F54FD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0249A-D869-42B5-A67E-EAF141001020}"/>
              </a:ext>
            </a:extLst>
          </p:cNvPr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62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A43EA2-04E3-46E6-9226-8588A25F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8" y="1844823"/>
            <a:ext cx="1111420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20: Đọc: Nhím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alt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1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3CF9D8C-DD6F-4384-8C5B-46951E00A54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B - Tiếng Việt - Bài 20 - Nhím nâu kết bạ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F78F96-D390-4AC3-870D-2CD9E014123B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CA744-CC2D-494B-8277-9AA6A60E8728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81951-22C3-4A1F-A80A-226637A5C795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38DDD-2E04-423B-8B3C-E63479B05B22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504E0-E02F-4D64-A18B-7F420E72FDE7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DB374-9417-4638-B9B9-579B36131C9B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0956A-7120-4427-BF9C-BAB06C4BB01B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92C2D6-6571-47FD-B7E6-ECB7D3B8D334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9B0B61-3E27-43D7-A046-2D4F6E1EEC8C}:2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EDBC0-9F5D-4556-B79E-09EC56E4D794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C1AF1-FB8E-41E4-B4E2-279FBD518739}:3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0E23B-682F-4617-B171-EE4063E5FE01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790E05-CAEB-432F-9D80-3A2A40208B07}:2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570629-694E-4E1E-8668-13A12ABD0FBC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DCFEF8-22B2-4608-A31C-F1580D90E273}:2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6B66CD-BB4E-4246-86AC-3F51560CC205}:2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A13373-DB5C-4153-8FCA-762BF1E89BE7}: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E4539-95AB-421B-B893-EAB59BF63FD9}:2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E3CEB-AE07-4619-96CE-4ABE1F3AFE67}:2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7FB323-A223-4920-9D38-666523FB8FE2}:2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80EED6-3A14-4906-ACF9-672C97799964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68BBF-E4FA-4B03-A23F-4ADA9B1A7481}:2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10848B-2E72-4608-8A0B-F155119DACEE}: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66E9C-3D53-4F18-AAF3-B09108FF0415}:3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E10A25-72EB-4193-855E-212809E0C461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D7931-DB4E-4CD3-B309-5633ED7BD0E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37793B-7D7E-4241-872E-98C36C483F36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512E0-8115-464A-983E-EF517C5171B4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FF62FC-B17F-4531-9A8B-14388FF9A09E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FE999-212F-4505-9C32-D32FEE89FB73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2065</Words>
  <Application>Microsoft Office PowerPoint</Application>
  <PresentationFormat>Widescreen</PresentationFormat>
  <Paragraphs>206</Paragraphs>
  <Slides>30</Slides>
  <Notes>30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Microsoft YaHei</vt:lpstr>
      <vt:lpstr>宋体</vt:lpstr>
      <vt:lpstr>Arial</vt:lpstr>
      <vt:lpstr>Arial-Rounded</vt:lpstr>
      <vt:lpstr>Arial-SGK-TV</vt:lpstr>
      <vt:lpstr>Calibri</vt:lpstr>
      <vt:lpstr>Calibri Light</vt:lpstr>
      <vt:lpstr>Chivo Light</vt:lpstr>
      <vt:lpstr>Montserrat</vt:lpstr>
      <vt:lpstr>Nunito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Theo em, vì sao Nhím nâu nhận lời kết bạn cùng Nhím trắng?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 - Tiếng Việt - Bài 20 - Nhím nâu kết bạn</dc:title>
  <dc:creator>STD_NHA</dc:creator>
  <cp:lastModifiedBy>STD_NHA</cp:lastModifiedBy>
  <cp:revision>4</cp:revision>
  <dcterms:created xsi:type="dcterms:W3CDTF">2024-11-17T05:54:17Z</dcterms:created>
  <dcterms:modified xsi:type="dcterms:W3CDTF">2024-11-17T05:59:11Z</dcterms:modified>
</cp:coreProperties>
</file>