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309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83E87-7F6E-48DD-B559-CA84DD0069A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2B484-7CC0-4158-9B53-040ABF1B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094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315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99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2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40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30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37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41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90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05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09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298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1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59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32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709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0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63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09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8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888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8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065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0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52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62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72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24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4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7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8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317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3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3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0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9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8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395AD-DF8C-43F5-8360-82DBE43E20E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0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audio" Target="../media/audio2.wav"/><Relationship Id="rId18" Type="http://schemas.openxmlformats.org/officeDocument/2006/relationships/image" Target="../media/image7.png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audio" Target="../media/audio1.wav"/><Relationship Id="rId17" Type="http://schemas.openxmlformats.org/officeDocument/2006/relationships/image" Target="../media/image6.gif"/><Relationship Id="rId2" Type="http://schemas.openxmlformats.org/officeDocument/2006/relationships/audio" Target="NULL" TargetMode="External"/><Relationship Id="rId16" Type="http://schemas.openxmlformats.org/officeDocument/2006/relationships/image" Target="../media/image5.gif"/><Relationship Id="rId20" Type="http://schemas.openxmlformats.org/officeDocument/2006/relationships/image" Target="../media/image9.gif"/><Relationship Id="rId1" Type="http://schemas.openxmlformats.org/officeDocument/2006/relationships/tags" Target="../tags/tag4.xml"/><Relationship Id="rId6" Type="http://schemas.microsoft.com/office/2007/relationships/media" Target="../media/media3.mp3"/><Relationship Id="rId11" Type="http://schemas.openxmlformats.org/officeDocument/2006/relationships/notesSlide" Target="../notesSlides/notesSlide3.xml"/><Relationship Id="rId5" Type="http://schemas.openxmlformats.org/officeDocument/2006/relationships/audio" Target="../media/media2.mp3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8.png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gif"/><Relationship Id="rId12" Type="http://schemas.openxmlformats.org/officeDocument/2006/relationships/image" Target="../media/image29.png"/><Relationship Id="rId2" Type="http://schemas.openxmlformats.org/officeDocument/2006/relationships/audio" Target="file:///C:\Documents%20and%20Settings\Admin\My%20Documents\Downloads\Music\LOP%20CHUNG%20MINH%20DOAN%20KET.mp3" TargetMode="External"/><Relationship Id="rId1" Type="http://schemas.openxmlformats.org/officeDocument/2006/relationships/tags" Target="../tags/tag31.xml"/><Relationship Id="rId6" Type="http://schemas.openxmlformats.org/officeDocument/2006/relationships/image" Target="../media/image23.wmf"/><Relationship Id="rId11" Type="http://schemas.openxmlformats.org/officeDocument/2006/relationships/image" Target="../media/image28.gif"/><Relationship Id="rId5" Type="http://schemas.openxmlformats.org/officeDocument/2006/relationships/audio" Target="../media/audio3.wav"/><Relationship Id="rId10" Type="http://schemas.openxmlformats.org/officeDocument/2006/relationships/image" Target="../media/image27.gif"/><Relationship Id="rId4" Type="http://schemas.openxmlformats.org/officeDocument/2006/relationships/notesSlide" Target="../notesSlides/notesSlide30.xml"/><Relationship Id="rId9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4.png"/><Relationship Id="rId18" Type="http://schemas.openxmlformats.org/officeDocument/2006/relationships/image" Target="../media/image8.png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audio" Target="../media/audio3.wav"/><Relationship Id="rId17" Type="http://schemas.openxmlformats.org/officeDocument/2006/relationships/image" Target="../media/image7.png"/><Relationship Id="rId2" Type="http://schemas.openxmlformats.org/officeDocument/2006/relationships/audio" Target="NULL" TargetMode="External"/><Relationship Id="rId16" Type="http://schemas.openxmlformats.org/officeDocument/2006/relationships/image" Target="../media/image6.gif"/><Relationship Id="rId1" Type="http://schemas.openxmlformats.org/officeDocument/2006/relationships/tags" Target="../tags/tag5.xml"/><Relationship Id="rId6" Type="http://schemas.microsoft.com/office/2007/relationships/media" Target="../media/media3.mp3"/><Relationship Id="rId11" Type="http://schemas.openxmlformats.org/officeDocument/2006/relationships/audio" Target="../media/audio1.wav"/><Relationship Id="rId5" Type="http://schemas.openxmlformats.org/officeDocument/2006/relationships/audio" Target="../media/media2.mp3"/><Relationship Id="rId15" Type="http://schemas.openxmlformats.org/officeDocument/2006/relationships/image" Target="../media/image5.gif"/><Relationship Id="rId10" Type="http://schemas.openxmlformats.org/officeDocument/2006/relationships/audio" Target="../media/audio2.wav"/><Relationship Id="rId19" Type="http://schemas.openxmlformats.org/officeDocument/2006/relationships/image" Target="../media/image9.gif"/><Relationship Id="rId4" Type="http://schemas.microsoft.com/office/2007/relationships/media" Target="../media/media2.mp3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8" Type="http://schemas.openxmlformats.org/officeDocument/2006/relationships/image" Target="../media/image9.gif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11.png"/><Relationship Id="rId17" Type="http://schemas.openxmlformats.org/officeDocument/2006/relationships/image" Target="../media/image8.png"/><Relationship Id="rId2" Type="http://schemas.openxmlformats.org/officeDocument/2006/relationships/audio" Target="NULL" TargetMode="External"/><Relationship Id="rId16" Type="http://schemas.openxmlformats.org/officeDocument/2006/relationships/image" Target="../media/image7.png"/><Relationship Id="rId1" Type="http://schemas.openxmlformats.org/officeDocument/2006/relationships/tags" Target="../tags/tag6.xml"/><Relationship Id="rId6" Type="http://schemas.microsoft.com/office/2007/relationships/media" Target="../media/media3.mp3"/><Relationship Id="rId11" Type="http://schemas.openxmlformats.org/officeDocument/2006/relationships/audio" Target="../media/audio3.wav"/><Relationship Id="rId5" Type="http://schemas.openxmlformats.org/officeDocument/2006/relationships/audio" Target="../media/media2.mp3"/><Relationship Id="rId15" Type="http://schemas.openxmlformats.org/officeDocument/2006/relationships/image" Target="../media/image6.gif"/><Relationship Id="rId10" Type="http://schemas.openxmlformats.org/officeDocument/2006/relationships/audio" Target="../media/audio2.wav"/><Relationship Id="rId4" Type="http://schemas.microsoft.com/office/2007/relationships/media" Target="../media/media2.mp3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8" Type="http://schemas.openxmlformats.org/officeDocument/2006/relationships/image" Target="../media/image9.gif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audio" Target="NULL" TargetMode="External"/><Relationship Id="rId16" Type="http://schemas.openxmlformats.org/officeDocument/2006/relationships/image" Target="../media/image7.png"/><Relationship Id="rId1" Type="http://schemas.openxmlformats.org/officeDocument/2006/relationships/tags" Target="../tags/tag7.xml"/><Relationship Id="rId6" Type="http://schemas.microsoft.com/office/2007/relationships/media" Target="../media/media3.mp3"/><Relationship Id="rId11" Type="http://schemas.openxmlformats.org/officeDocument/2006/relationships/audio" Target="../media/audio3.wav"/><Relationship Id="rId5" Type="http://schemas.openxmlformats.org/officeDocument/2006/relationships/audio" Target="../media/media2.mp3"/><Relationship Id="rId15" Type="http://schemas.openxmlformats.org/officeDocument/2006/relationships/image" Target="../media/image6.gif"/><Relationship Id="rId10" Type="http://schemas.openxmlformats.org/officeDocument/2006/relationships/audio" Target="../media/audio2.wav"/><Relationship Id="rId19" Type="http://schemas.openxmlformats.org/officeDocument/2006/relationships/image" Target="../media/image14.png"/><Relationship Id="rId4" Type="http://schemas.microsoft.com/office/2007/relationships/media" Target="../media/media2.mp3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6.png"/><Relationship Id="rId18" Type="http://schemas.openxmlformats.org/officeDocument/2006/relationships/image" Target="../media/image9.gif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15.png"/><Relationship Id="rId17" Type="http://schemas.openxmlformats.org/officeDocument/2006/relationships/image" Target="../media/image8.png"/><Relationship Id="rId2" Type="http://schemas.openxmlformats.org/officeDocument/2006/relationships/audio" Target="NULL" TargetMode="External"/><Relationship Id="rId16" Type="http://schemas.openxmlformats.org/officeDocument/2006/relationships/image" Target="../media/image7.png"/><Relationship Id="rId1" Type="http://schemas.openxmlformats.org/officeDocument/2006/relationships/tags" Target="../tags/tag8.xml"/><Relationship Id="rId6" Type="http://schemas.microsoft.com/office/2007/relationships/media" Target="../media/media3.mp3"/><Relationship Id="rId11" Type="http://schemas.openxmlformats.org/officeDocument/2006/relationships/audio" Target="../media/audio3.wav"/><Relationship Id="rId5" Type="http://schemas.openxmlformats.org/officeDocument/2006/relationships/audio" Target="../media/media2.mp3"/><Relationship Id="rId15" Type="http://schemas.openxmlformats.org/officeDocument/2006/relationships/image" Target="../media/image6.gif"/><Relationship Id="rId10" Type="http://schemas.openxmlformats.org/officeDocument/2006/relationships/audio" Target="../media/audio2.wav"/><Relationship Id="rId4" Type="http://schemas.microsoft.com/office/2007/relationships/media" Target="../media/media2.mp3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7.png"/><Relationship Id="rId18" Type="http://schemas.openxmlformats.org/officeDocument/2006/relationships/image" Target="../media/image8.png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audio" Target="../media/audio3.wav"/><Relationship Id="rId17" Type="http://schemas.openxmlformats.org/officeDocument/2006/relationships/image" Target="../media/image7.png"/><Relationship Id="rId2" Type="http://schemas.openxmlformats.org/officeDocument/2006/relationships/audio" Target="NULL" TargetMode="External"/><Relationship Id="rId16" Type="http://schemas.openxmlformats.org/officeDocument/2006/relationships/image" Target="../media/image6.gif"/><Relationship Id="rId1" Type="http://schemas.openxmlformats.org/officeDocument/2006/relationships/tags" Target="../tags/tag9.xml"/><Relationship Id="rId6" Type="http://schemas.microsoft.com/office/2007/relationships/media" Target="../media/media3.mp3"/><Relationship Id="rId11" Type="http://schemas.openxmlformats.org/officeDocument/2006/relationships/audio" Target="../media/audio1.wav"/><Relationship Id="rId5" Type="http://schemas.openxmlformats.org/officeDocument/2006/relationships/audio" Target="../media/media2.mp3"/><Relationship Id="rId15" Type="http://schemas.openxmlformats.org/officeDocument/2006/relationships/image" Target="../media/image5.gif"/><Relationship Id="rId10" Type="http://schemas.openxmlformats.org/officeDocument/2006/relationships/audio" Target="../media/audio2.wav"/><Relationship Id="rId19" Type="http://schemas.openxmlformats.org/officeDocument/2006/relationships/image" Target="../media/image9.gif"/><Relationship Id="rId4" Type="http://schemas.microsoft.com/office/2007/relationships/media" Target="../media/media2.mp3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3" y="-2877247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3693110" y="1654928"/>
            <a:ext cx="6667130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</a:p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5"/>
            <a:ext cx="10095932" cy="1262829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27735" y="1920975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smtClean="0">
                  <a:solidFill>
                    <a:srgbClr val="ED2F6A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ỦY BAN NHÂN DÂN HUYỆN AN LÃO</a:t>
              </a:r>
              <a:endParaRPr lang="en-US" altLang="zh-CN" sz="2000" b="1" noProof="0" smtClean="0">
                <a:solidFill>
                  <a:srgbClr val="ED2F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u="sng" noProof="0" smtClean="0">
                  <a:solidFill>
                    <a:srgbClr val="ED2F6A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TRƯỜNG TIỂU HỌC QUANG TRUNG</a:t>
              </a:r>
              <a:endParaRPr kumimoji="0" lang="zh-CN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3854388" y="4008990"/>
            <a:ext cx="6667130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566080" y="2678819"/>
            <a:ext cx="5004048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+ 2)</a:t>
            </a:r>
            <a:endParaRPr lang="zh-CN" altLang="en-US" sz="16600" b="1" spc="3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186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2161734" y="1855060"/>
            <a:ext cx="3113650" cy="204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5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1CA9DC0C-7C67-4645-B084-AF52312D038C}"/>
              </a:ext>
            </a:extLst>
          </p:cNvPr>
          <p:cNvSpPr/>
          <p:nvPr/>
        </p:nvSpPr>
        <p:spPr>
          <a:xfrm>
            <a:off x="9120188" y="4292600"/>
            <a:ext cx="3052762" cy="1944688"/>
          </a:xfrm>
          <a:prstGeom prst="cloud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3200">
                <a:solidFill>
                  <a:srgbClr val="FFFFFF"/>
                </a:solidFill>
                <a:latin typeface="Arial-Rounded"/>
                <a:ea typeface="Arial-Rounded"/>
                <a:cs typeface="Arial-Rounded"/>
              </a:rPr>
              <a:t>Đọc mẫu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43B0B-107A-4211-B513-1602CC36C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" y="0"/>
            <a:ext cx="898427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5A3E58-80F5-4F89-9D22-CC4EC080F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322" y="620712"/>
            <a:ext cx="3188678" cy="3504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76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47CCAC-D37A-4B54-B7F7-54BC043A4157}"/>
              </a:ext>
            </a:extLst>
          </p:cNvPr>
          <p:cNvSpPr txBox="1"/>
          <p:nvPr/>
        </p:nvSpPr>
        <p:spPr>
          <a:xfrm>
            <a:off x="196947" y="204520"/>
            <a:ext cx="11830929" cy="6088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24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algn="ctr" rtl="0"/>
            <a:endParaRPr lang="en-US" sz="14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rtl="0">
              <a:spcBef>
                <a:spcPts val="400"/>
              </a:spcBef>
              <a:spcAft>
                <a:spcPts val="400"/>
              </a:spcAft>
            </a:pPr>
            <a:r>
              <a:rPr lang="en-US" sz="24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500" i="0" u="none" strike="noStrike" dirty="0">
                <a:effectLst/>
                <a:latin typeface="+mj-lt"/>
              </a:rPr>
              <a:t>                     </a:t>
            </a:r>
            <a:r>
              <a:rPr lang="vi-VN" sz="2500" i="0" u="none" strike="noStrike" dirty="0">
                <a:effectLst/>
                <a:latin typeface="+mj-lt"/>
              </a:rPr>
              <a:t>Một buổi sáng, 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2500" i="0" u="none" strike="noStrike" dirty="0">
                <a:effectLst/>
                <a:latin typeface="+mj-lt"/>
              </a:rPr>
              <a:t> đang kiếm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quả Cây thì thấy nhím trắng chạy tới. Nhím trắng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500" i="0" u="none" strike="noStrike" dirty="0">
                <a:effectLst/>
                <a:latin typeface="+mj-lt"/>
              </a:rPr>
              <a:t>: “Chào bạn! Rất vui được gặp bạn!”. Nhím nâu lúng túng, nói lí nhí: “Chào bạn!”, rồi nấp vào bụi cây. Chú cuộn tròn người lại mà vẫn sợ hãi.</a:t>
            </a:r>
            <a:endParaRPr lang="en-US" sz="2500" dirty="0"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Mùa đông đến, nhím nâu đi tìm nơi để </a:t>
            </a:r>
            <a:r>
              <a:rPr lang="en-US" sz="2500" i="0" u="none" strike="noStrike" dirty="0">
                <a:effectLst/>
                <a:latin typeface="+mj-lt"/>
              </a:rPr>
              <a:t>           </a:t>
            </a:r>
            <a:r>
              <a:rPr lang="vi-VN" sz="2500" i="0" u="none" strike="noStrike" dirty="0">
                <a:effectLst/>
                <a:latin typeface="+mj-lt"/>
              </a:rPr>
              <a:t>. 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vi-VN" sz="2500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dirty="0">
                <a:latin typeface="+mj-lt"/>
              </a:rPr>
              <a:t>              </a:t>
            </a:r>
            <a:r>
              <a:rPr lang="vi-VN" sz="2500" i="0" u="none" strike="noStrike" dirty="0">
                <a:effectLst/>
                <a:latin typeface="+mj-lt"/>
              </a:rPr>
              <a:t>chỗ ở cho đẹp. Chúng trải qua những ngày vui vẻ, ấm áp vì không phải sống một mình giữa mùa đông lạnh giá.</a:t>
            </a:r>
            <a:endParaRPr lang="vi-VN" sz="2500" dirty="0">
              <a:effectLst/>
              <a:latin typeface="+mj-lt"/>
            </a:endParaRPr>
          </a:p>
          <a:p>
            <a:pPr algn="r" rtl="0"/>
            <a:r>
              <a:rPr lang="vi-VN" sz="2500" i="0" u="none" strike="noStrike" dirty="0">
                <a:effectLst/>
                <a:latin typeface="+mj-lt"/>
              </a:rPr>
              <a:t>(Theo Minh Anh)</a:t>
            </a:r>
            <a:endParaRPr lang="vi-VN" sz="2500" dirty="0">
              <a:effectLst/>
              <a:latin typeface="+mj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0CA256-04F8-4620-BB7E-B2B8BE6EC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50" y="661816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9506EE-FED1-42B5-B897-853558F6E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943" y="594121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FBDF80-8C76-462A-9CE1-D2F5EE541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147" y="1021694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DFF133-5A5E-4399-A5C0-437436D36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461" y="142077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DC6DD3-A330-44F2-9935-EC23D40B7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782" y="1434787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93158B-AC22-4949-8FEA-DC42C441D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73" y="2245444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C6F633-4374-41C0-8622-B5FE0B97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641" y="226859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C6DA6F-7FD7-4E63-B781-3BCA00F2D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037" y="226859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519D73-DC3F-4BF5-B7E6-B87EA7897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203" y="2677799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9AE61C-3797-4E1F-9299-E3AFF56EE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937" y="3037416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D17A5B-07C9-4CAF-ADCF-570F17371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1484" y="303741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35CBB-7F93-4FB6-BF05-77DA13764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937" y="345446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E18F657-F737-4EF5-983C-D629132F0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78" y="3890266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984116-9F40-4224-BB72-5B538634E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535" y="3903610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0C0843-29C5-442B-9949-EDEA4570F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6274" y="389026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F2A839-2F65-4932-8288-66EA9B19C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736" y="4295808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C3C7BE-F516-4230-BECD-D505919B1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749" y="425565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410D3B-F59E-4AC5-9995-B14345660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73" y="6050159"/>
            <a:ext cx="10618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Đọc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nối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tiếp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hợp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luyện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đọc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từ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khó</a:t>
            </a:r>
            <a:endParaRPr lang="en-US" altLang="en-US" sz="4000" b="1" u="sng" dirty="0">
              <a:solidFill>
                <a:srgbClr val="0000FF"/>
              </a:solidFill>
              <a:latin typeface="Arial-SGK-TV" charset="0"/>
              <a:cs typeface="Arial-SGK-TV" charset="0"/>
            </a:endParaRPr>
          </a:p>
        </p:txBody>
      </p:sp>
      <p:sp>
        <p:nvSpPr>
          <p:cNvPr id="26" name="TextBox 25">
            <a:hlinkClick r:id="rId4" action="ppaction://hlinksldjump"/>
            <a:extLst>
              <a:ext uri="{FF2B5EF4-FFF2-40B4-BE49-F238E27FC236}">
                <a16:creationId xmlns:a16="http://schemas.microsoft.com/office/drawing/2014/main" id="{996EC2BE-1457-4E2B-A1D6-FF72D55A5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641" y="810347"/>
            <a:ext cx="15056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hlinkClick r:id="rId4" action="ppaction://hlinksldjump"/>
            <a:extLst>
              <a:ext uri="{FF2B5EF4-FFF2-40B4-BE49-F238E27FC236}">
                <a16:creationId xmlns:a16="http://schemas.microsoft.com/office/drawing/2014/main" id="{88C437C7-8DF2-4A31-948C-37907EA83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248" y="2432533"/>
            <a:ext cx="13597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endParaRPr lang="en-US" altLang="en-US" sz="2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hlinkClick r:id="rId5" action="ppaction://hlinksldjump"/>
            <a:extLst>
              <a:ext uri="{FF2B5EF4-FFF2-40B4-BE49-F238E27FC236}">
                <a16:creationId xmlns:a16="http://schemas.microsoft.com/office/drawing/2014/main" id="{5C5067C8-DE1B-41F8-8637-436365D7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6" y="4931029"/>
            <a:ext cx="13597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2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94680E2-4FB6-4D7C-9BB7-0583EB7A7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8156" y="4779577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3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8">
            <a:hlinkClick r:id="rId4" action="ppaction://hlinksldjump"/>
            <a:extLst>
              <a:ext uri="{FF2B5EF4-FFF2-40B4-BE49-F238E27FC236}">
                <a16:creationId xmlns:a16="http://schemas.microsoft.com/office/drawing/2014/main" id="{FFE3F564-2A6A-47DF-A5FA-A3C77CD5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/>
          <a:stretch>
            <a:fillRect/>
          </a:stretch>
        </p:blipFill>
        <p:spPr bwMode="auto">
          <a:xfrm>
            <a:off x="0" y="1989138"/>
            <a:ext cx="417671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6A33C7-FEEE-4928-BD9C-7A2BFB525748}"/>
              </a:ext>
            </a:extLst>
          </p:cNvPr>
          <p:cNvSpPr/>
          <p:nvPr/>
        </p:nvSpPr>
        <p:spPr>
          <a:xfrm>
            <a:off x="3359150" y="333375"/>
            <a:ext cx="6950075" cy="109855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D7BBFB-EDB4-4916-A934-464E8CEE9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2" y="1992653"/>
            <a:ext cx="3600450" cy="86409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0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8">
            <a:hlinkClick r:id="rId4" action="ppaction://hlinksldjump"/>
            <a:extLst>
              <a:ext uri="{FF2B5EF4-FFF2-40B4-BE49-F238E27FC236}">
                <a16:creationId xmlns:a16="http://schemas.microsoft.com/office/drawing/2014/main" id="{FFE3F564-2A6A-47DF-A5FA-A3C77CD5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/>
          <a:stretch>
            <a:fillRect/>
          </a:stretch>
        </p:blipFill>
        <p:spPr bwMode="auto">
          <a:xfrm>
            <a:off x="0" y="1989138"/>
            <a:ext cx="417671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6A33C7-FEEE-4928-BD9C-7A2BFB525748}"/>
              </a:ext>
            </a:extLst>
          </p:cNvPr>
          <p:cNvSpPr/>
          <p:nvPr/>
        </p:nvSpPr>
        <p:spPr>
          <a:xfrm>
            <a:off x="3359150" y="333375"/>
            <a:ext cx="6950075" cy="109855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: Rounded Corners 4">
            <a:extLst>
              <a:ext uri="{FF2B5EF4-FFF2-40B4-BE49-F238E27FC236}">
                <a16:creationId xmlns:a16="http://schemas.microsoft.com/office/drawing/2014/main" id="{6482A3E8-89A9-4DE3-AD13-582872698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449" y="1897313"/>
            <a:ext cx="3600450" cy="91658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D80FA9-1E2D-494C-83C2-906C9A4CC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736" y="1897313"/>
            <a:ext cx="3600450" cy="86409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8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8">
            <a:hlinkClick r:id="rId4" action="ppaction://hlinksldjump"/>
            <a:extLst>
              <a:ext uri="{FF2B5EF4-FFF2-40B4-BE49-F238E27FC236}">
                <a16:creationId xmlns:a16="http://schemas.microsoft.com/office/drawing/2014/main" id="{FFE3F564-2A6A-47DF-A5FA-A3C77CD5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/>
          <a:stretch>
            <a:fillRect/>
          </a:stretch>
        </p:blipFill>
        <p:spPr bwMode="auto">
          <a:xfrm>
            <a:off x="0" y="1989138"/>
            <a:ext cx="417671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6A33C7-FEEE-4928-BD9C-7A2BFB525748}"/>
              </a:ext>
            </a:extLst>
          </p:cNvPr>
          <p:cNvSpPr/>
          <p:nvPr/>
        </p:nvSpPr>
        <p:spPr>
          <a:xfrm>
            <a:off x="3359150" y="333375"/>
            <a:ext cx="6950075" cy="109855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86C6B59B-04A6-433D-AFC7-75FBADDC6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449" y="1897313"/>
            <a:ext cx="3600450" cy="91658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D7DC9D-CBED-4344-9953-1F786CD62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736" y="1897313"/>
            <a:ext cx="3600450" cy="86409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4DA052FB-4B62-423E-9ECC-16FFF5D0F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950" y="3737836"/>
            <a:ext cx="3600450" cy="91658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0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47CCAC-D37A-4B54-B7F7-54BC043A4157}"/>
              </a:ext>
            </a:extLst>
          </p:cNvPr>
          <p:cNvSpPr txBox="1"/>
          <p:nvPr/>
        </p:nvSpPr>
        <p:spPr>
          <a:xfrm>
            <a:off x="196947" y="204520"/>
            <a:ext cx="11830929" cy="6191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24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algn="ctr" rtl="0"/>
            <a:endParaRPr lang="en-US" sz="14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rtl="0">
              <a:spcBef>
                <a:spcPts val="400"/>
              </a:spcBef>
              <a:spcAft>
                <a:spcPts val="400"/>
              </a:spcAft>
            </a:pPr>
            <a:r>
              <a:rPr lang="en-US" sz="24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effectLst/>
                <a:latin typeface="+mj-lt"/>
              </a:rPr>
              <a:t>Một buổi sáng, 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2500" i="0" u="none" strike="noStrike" dirty="0">
                <a:effectLst/>
                <a:latin typeface="+mj-lt"/>
              </a:rPr>
              <a:t> đang kiếm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quả Cây thì thấy nhím trắng chạy tới. Nhím trắng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500" i="0" u="none" strike="noStrike" dirty="0">
                <a:effectLst/>
                <a:latin typeface="+mj-lt"/>
              </a:rPr>
              <a:t>: “Chào bạn! Rất vui được gặp bạn!”. Nhím nâu lúng túng, nói lí nhí: “Chào bạn!”, rồi nấp vào bụi cây. Chú cuộn tròn người lại mà vẫn sợ hãi.</a:t>
            </a:r>
            <a:endParaRPr lang="en-US" sz="2500" dirty="0"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Mùa đông đến, nhím nâu đi tìm nơi để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effectLst/>
                <a:latin typeface="+mj-lt"/>
              </a:rPr>
              <a:t>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vi-VN" sz="2500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chỗ ở cho đẹp. </a:t>
            </a:r>
            <a:endParaRPr lang="en-US" sz="2500" i="0" u="none" strike="noStrike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endParaRPr lang="vi-VN" sz="2500" dirty="0">
              <a:effectLst/>
              <a:latin typeface="+mj-lt"/>
            </a:endParaRPr>
          </a:p>
          <a:p>
            <a:pPr algn="r" rtl="0"/>
            <a:r>
              <a:rPr lang="vi-VN" sz="2500" i="0" u="none" strike="noStrike" dirty="0">
                <a:effectLst/>
                <a:latin typeface="+mj-lt"/>
              </a:rPr>
              <a:t>(Theo Minh Anh)</a:t>
            </a:r>
            <a:endParaRPr lang="vi-VN" sz="2500" dirty="0">
              <a:effectLst/>
              <a:latin typeface="+mj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0CA256-04F8-4620-BB7E-B2B8BE6EC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50" y="661816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9506EE-FED1-42B5-B897-853558F6E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943" y="594121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FBDF80-8C76-462A-9CE1-D2F5EE541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147" y="1021694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DFF133-5A5E-4399-A5C0-437436D36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461" y="142077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DC6DD3-A330-44F2-9935-EC23D40B7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782" y="1434787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93158B-AC22-4949-8FEA-DC42C441D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73" y="2245444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C6F633-4374-41C0-8622-B5FE0B97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641" y="226859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C6DA6F-7FD7-4E63-B781-3BCA00F2D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037" y="226859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519D73-DC3F-4BF5-B7E6-B87EA7897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203" y="2677799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9AE61C-3797-4E1F-9299-E3AFF56EE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937" y="3037416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D17A5B-07C9-4CAF-ADCF-570F17371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1484" y="303741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35CBB-7F93-4FB6-BF05-77DA13764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937" y="345446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E18F657-F737-4EF5-983C-D629132F0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78" y="3890266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984116-9F40-4224-BB72-5B538634E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535" y="3903610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0C0843-29C5-442B-9949-EDEA4570F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6274" y="389026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F2A839-2F65-4932-8288-66EA9B19C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247" y="4281531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C3C7BE-F516-4230-BECD-D505919B1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4672" y="4281531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410D3B-F59E-4AC5-9995-B14345660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974" y="6046375"/>
            <a:ext cx="96910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alt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94680E2-4FB6-4D7C-9BB7-0583EB7A7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252" y="4678737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TextBox 24">
            <a:hlinkClick r:id="rId4" action="ppaction://hlinksldjump"/>
            <a:extLst>
              <a:ext uri="{FF2B5EF4-FFF2-40B4-BE49-F238E27FC236}">
                <a16:creationId xmlns:a16="http://schemas.microsoft.com/office/drawing/2014/main" id="{C37B9B81-9513-4047-8692-28B997DA84E9}"/>
              </a:ext>
            </a:extLst>
          </p:cNvPr>
          <p:cNvSpPr txBox="1"/>
          <p:nvPr/>
        </p:nvSpPr>
        <p:spPr>
          <a:xfrm>
            <a:off x="3347542" y="4857794"/>
            <a:ext cx="856690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 trải qua những ngày vui vẻ, ấm áp vì không phải sống một</a:t>
            </a:r>
            <a:endParaRPr lang="en-US" sz="25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928274-6BEA-4C6F-BAFF-78D14DA11C08}"/>
              </a:ext>
            </a:extLst>
          </p:cNvPr>
          <p:cNvSpPr txBox="1"/>
          <p:nvPr/>
        </p:nvSpPr>
        <p:spPr>
          <a:xfrm>
            <a:off x="242098" y="5236599"/>
            <a:ext cx="41557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 giữa mùa đông lạnh giá.</a:t>
            </a: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63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6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FC61B-705B-4D78-83DE-86E45187BA8E}"/>
              </a:ext>
            </a:extLst>
          </p:cNvPr>
          <p:cNvSpPr txBox="1">
            <a:spLocks/>
          </p:cNvSpPr>
          <p:nvPr/>
        </p:nvSpPr>
        <p:spPr>
          <a:xfrm>
            <a:off x="3037058" y="1214099"/>
            <a:ext cx="5330372" cy="8250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5B00-38AF-466C-9F29-E59107AB014D}"/>
              </a:ext>
            </a:extLst>
          </p:cNvPr>
          <p:cNvSpPr txBox="1">
            <a:spLocks/>
          </p:cNvSpPr>
          <p:nvPr/>
        </p:nvSpPr>
        <p:spPr>
          <a:xfrm>
            <a:off x="211015" y="2609396"/>
            <a:ext cx="11591779" cy="16723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B597B3-0893-4F11-8452-EEB6478C332F}"/>
              </a:ext>
            </a:extLst>
          </p:cNvPr>
          <p:cNvCxnSpPr/>
          <p:nvPr/>
        </p:nvCxnSpPr>
        <p:spPr>
          <a:xfrm flipH="1">
            <a:off x="6675727" y="2609525"/>
            <a:ext cx="239151" cy="713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3EA453-DBE4-41F8-8855-12B1B8B50349}"/>
              </a:ext>
            </a:extLst>
          </p:cNvPr>
          <p:cNvCxnSpPr/>
          <p:nvPr/>
        </p:nvCxnSpPr>
        <p:spPr>
          <a:xfrm flipH="1">
            <a:off x="2990327" y="2747556"/>
            <a:ext cx="239151" cy="713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5AC292-33F0-4C07-ADB7-1236D7AB27B3}"/>
              </a:ext>
            </a:extLst>
          </p:cNvPr>
          <p:cNvCxnSpPr/>
          <p:nvPr/>
        </p:nvCxnSpPr>
        <p:spPr>
          <a:xfrm flipH="1">
            <a:off x="2073259" y="3502569"/>
            <a:ext cx="239151" cy="713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86231F-807A-4ADC-B615-AA63DF496469}"/>
              </a:ext>
            </a:extLst>
          </p:cNvPr>
          <p:cNvGrpSpPr/>
          <p:nvPr/>
        </p:nvGrpSpPr>
        <p:grpSpPr>
          <a:xfrm>
            <a:off x="6654810" y="3419573"/>
            <a:ext cx="328085" cy="730490"/>
            <a:chOff x="8361062" y="3429000"/>
            <a:chExt cx="328085" cy="73049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CEBB33-2E4C-43B2-B428-37CE34BAB7D0}"/>
                </a:ext>
              </a:extLst>
            </p:cNvPr>
            <p:cNvCxnSpPr/>
            <p:nvPr/>
          </p:nvCxnSpPr>
          <p:spPr>
            <a:xfrm flipH="1">
              <a:off x="8361062" y="3429000"/>
              <a:ext cx="239151" cy="7139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7084FB6-ED92-4C3E-8546-43C515786E0A}"/>
                </a:ext>
              </a:extLst>
            </p:cNvPr>
            <p:cNvCxnSpPr/>
            <p:nvPr/>
          </p:nvCxnSpPr>
          <p:spPr>
            <a:xfrm flipH="1">
              <a:off x="8449996" y="3445555"/>
              <a:ext cx="239151" cy="7139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640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6AF9B0-8566-4102-A414-6C37C3152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990773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40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EB4D06CE-2C11-4D6A-B9B3-67FCD0FBCF9E}"/>
              </a:ext>
            </a:extLst>
          </p:cNvPr>
          <p:cNvSpPr txBox="1"/>
          <p:nvPr/>
        </p:nvSpPr>
        <p:spPr>
          <a:xfrm>
            <a:off x="218208" y="921296"/>
            <a:ext cx="116549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  </a:t>
            </a:r>
            <a:r>
              <a:rPr lang="vi-VN" sz="25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effectLst/>
                <a:latin typeface="+mj-lt"/>
              </a:rPr>
              <a:t>Một buổi sáng, </a:t>
            </a:r>
            <a:r>
              <a:rPr lang="vi-VN" sz="2500" dirty="0">
                <a:latin typeface="+mj-lt"/>
              </a:rPr>
              <a:t>chú </a:t>
            </a:r>
            <a:r>
              <a:rPr lang="vi-VN" sz="2500" i="0" u="none" strike="noStrike" dirty="0">
                <a:effectLst/>
                <a:latin typeface="+mj-lt"/>
              </a:rPr>
              <a:t>đang kiếm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>
                <a:effectLst/>
                <a:latin typeface="+mj-lt"/>
              </a:rPr>
              <a:t>quả </a:t>
            </a:r>
            <a:r>
              <a:rPr lang="en-US" sz="2500" i="0" u="none" strike="noStrike" smtClean="0">
                <a:effectLst/>
                <a:latin typeface="+mj-lt"/>
              </a:rPr>
              <a:t>c</a:t>
            </a:r>
            <a:r>
              <a:rPr lang="vi-VN" sz="2500" i="0" u="none" strike="noStrike" smtClean="0">
                <a:effectLst/>
                <a:latin typeface="+mj-lt"/>
              </a:rPr>
              <a:t>ây </a:t>
            </a:r>
            <a:r>
              <a:rPr lang="vi-VN" sz="2500" i="0" u="none" strike="noStrike" dirty="0">
                <a:effectLst/>
                <a:latin typeface="+mj-lt"/>
              </a:rPr>
              <a:t>thì thấy nhím trắng chạy tới. Nhím trắng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500" i="0" u="none" strike="noStrike" dirty="0">
                <a:effectLst/>
                <a:latin typeface="+mj-lt"/>
              </a:rPr>
              <a:t>: “Chào bạn! Rất vui được gặp bạn!”. Nhím nâu lúng túng, nói lí nhí: “Chào bạn!”, rồi nấp vào bụi cây. Chú cuộn tròn người lại mà vẫn sợ hãi.</a:t>
            </a:r>
            <a:endParaRPr lang="en-US" sz="2500" dirty="0">
              <a:latin typeface="+mj-lt"/>
            </a:endParaRPr>
          </a:p>
        </p:txBody>
      </p:sp>
      <p:sp>
        <p:nvSpPr>
          <p:cNvPr id="11" name="TextBox 10">
            <a:hlinkClick r:id="rId5" action="ppaction://hlinksldjump"/>
            <a:extLst>
              <a:ext uri="{FF2B5EF4-FFF2-40B4-BE49-F238E27FC236}">
                <a16:creationId xmlns:a16="http://schemas.microsoft.com/office/drawing/2014/main" id="{DEEA673F-364F-4BCD-9801-62D893D7DB43}"/>
              </a:ext>
            </a:extLst>
          </p:cNvPr>
          <p:cNvSpPr txBox="1"/>
          <p:nvPr/>
        </p:nvSpPr>
        <p:spPr>
          <a:xfrm>
            <a:off x="178043" y="2552512"/>
            <a:ext cx="115269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i="0" u="none" strike="noStrike" dirty="0">
                <a:effectLst/>
                <a:latin typeface="+mj-lt"/>
              </a:rPr>
              <a:t>            </a:t>
            </a:r>
            <a:r>
              <a:rPr lang="vi-VN" sz="2500" i="0" u="none" strike="noStrike" dirty="0">
                <a:effectLst/>
                <a:latin typeface="+mj-lt"/>
              </a:rPr>
              <a:t>Mùa đông đến, nhím nâu đi tìm nơi để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effectLst/>
                <a:latin typeface="+mj-lt"/>
              </a:rPr>
              <a:t>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“Đừng ngại! Gặp lại bạn, tôi rất vui. </a:t>
            </a:r>
            <a:r>
              <a:rPr lang="vi-VN" sz="2500" i="0" u="none" strike="noStrike">
                <a:effectLst/>
                <a:latin typeface="+mj-lt"/>
              </a:rPr>
              <a:t>Tôi </a:t>
            </a:r>
            <a:r>
              <a:rPr lang="en-US" sz="2500" smtClean="0">
                <a:latin typeface="+mj-lt"/>
              </a:rPr>
              <a:t>ở</a:t>
            </a:r>
            <a:r>
              <a:rPr lang="vi-VN" sz="2500" i="0" u="none" strike="noStrike" smtClean="0">
                <a:effectLst/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đây một mình, buồn lắm. Bạn ở lại cùng tôi nhé!”.</a:t>
            </a:r>
            <a:endParaRPr lang="en-US" sz="2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1DB2D-AF6A-48EA-B7CE-0733BBAEC575}"/>
              </a:ext>
            </a:extLst>
          </p:cNvPr>
          <p:cNvSpPr txBox="1"/>
          <p:nvPr/>
        </p:nvSpPr>
        <p:spPr>
          <a:xfrm>
            <a:off x="218207" y="4152950"/>
            <a:ext cx="11526984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</a:t>
            </a:r>
            <a:r>
              <a:rPr lang="vi-VN" sz="25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Nghĩ thế, </a:t>
            </a:r>
            <a:r>
              <a:rPr lang="vi-VN" sz="2500" i="0" u="none" strike="noStrike">
                <a:effectLst/>
                <a:latin typeface="+mj-lt"/>
              </a:rPr>
              <a:t>nhím </a:t>
            </a:r>
            <a:r>
              <a:rPr lang="vi-VN" sz="2500" i="0" u="none" strike="noStrike" smtClean="0">
                <a:effectLst/>
                <a:latin typeface="+mj-lt"/>
              </a:rPr>
              <a:t>n</a:t>
            </a:r>
            <a:r>
              <a:rPr lang="en-US" sz="2500">
                <a:latin typeface="+mj-lt"/>
              </a:rPr>
              <a:t>â</a:t>
            </a:r>
            <a:r>
              <a:rPr lang="vi-VN" sz="2500" i="0" u="none" strike="noStrike" smtClean="0">
                <a:effectLst/>
                <a:latin typeface="+mj-lt"/>
              </a:rPr>
              <a:t>u </a:t>
            </a:r>
            <a:r>
              <a:rPr lang="vi-VN" sz="2500" i="0" u="none" strike="noStrike" dirty="0">
                <a:effectLst/>
                <a:latin typeface="+mj-lt"/>
              </a:rPr>
              <a:t>mạnh dạn hẳn lên. Chú nhận lời kết bạn với nhím trắng. Cả hai cùng thu dọn,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chỗ ở cho đẹp. Chúng trải qua những ngày vui vẻ, ấm áp vì không phải sống một mình giữa mùa đông lạnh giá.</a:t>
            </a:r>
            <a:endParaRPr lang="vi-VN" sz="2500" dirty="0">
              <a:effectLst/>
              <a:latin typeface="+mj-lt"/>
            </a:endParaRPr>
          </a:p>
          <a:p>
            <a:pPr algn="r" rtl="0"/>
            <a:r>
              <a:rPr lang="vi-VN" sz="2500" i="0" u="none" strike="noStrike" dirty="0">
                <a:effectLst/>
                <a:latin typeface="+mj-lt"/>
              </a:rPr>
              <a:t>(Theo Minh Anh)</a:t>
            </a:r>
            <a:endParaRPr lang="vi-VN" sz="2500" dirty="0">
              <a:effectLst/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C67F6-E3B5-4473-BA4A-D44B45ED9872}"/>
              </a:ext>
            </a:extLst>
          </p:cNvPr>
          <p:cNvSpPr txBox="1"/>
          <p:nvPr/>
        </p:nvSpPr>
        <p:spPr>
          <a:xfrm>
            <a:off x="2653555" y="247027"/>
            <a:ext cx="6203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32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3200" b="1" i="0" u="none" strike="noStrike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48B9C9-7671-4B48-92A5-BAA6D7EC9DEB}"/>
              </a:ext>
            </a:extLst>
          </p:cNvPr>
          <p:cNvSpPr/>
          <p:nvPr/>
        </p:nvSpPr>
        <p:spPr>
          <a:xfrm>
            <a:off x="656492" y="782427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BFB932-444B-4B53-97FB-D622AACE6FDF}"/>
              </a:ext>
            </a:extLst>
          </p:cNvPr>
          <p:cNvSpPr/>
          <p:nvPr/>
        </p:nvSpPr>
        <p:spPr>
          <a:xfrm>
            <a:off x="486973" y="2462781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F987DFC-48CB-4CDF-9380-2FB5DCF9F5F4}"/>
              </a:ext>
            </a:extLst>
          </p:cNvPr>
          <p:cNvSpPr/>
          <p:nvPr/>
        </p:nvSpPr>
        <p:spPr>
          <a:xfrm>
            <a:off x="467863" y="4072507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947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626F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4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Oval 2"/>
          <p:cNvSpPr/>
          <p:nvPr/>
        </p:nvSpPr>
        <p:spPr>
          <a:xfrm>
            <a:off x="4966758" y="622338"/>
            <a:ext cx="2109019" cy="2109019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GIẢI </a:t>
            </a:r>
            <a:r>
              <a:rPr lang="en-US" altLang="zh-CN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NGHĨA</a:t>
            </a:r>
          </a:p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TỪ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2458" y="2412622"/>
            <a:ext cx="5330894" cy="3287012"/>
            <a:chOff x="156834" y="1993081"/>
            <a:chExt cx="2109019" cy="2109019"/>
          </a:xfrm>
        </p:grpSpPr>
        <p:sp>
          <p:nvSpPr>
            <p:cNvPr id="43" name="Hexagon 42"/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3842" y="2197760"/>
              <a:ext cx="1814199" cy="156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</a:t>
              </a:r>
              <a:r>
                <a:rPr lang="en-US" sz="44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vã</a:t>
              </a:r>
              <a:endParaRPr lang="en-US" sz="4400" b="0" u="none" strike="noStrike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nở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nhiệt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khác</a:t>
              </a:r>
              <a:endParaRPr lang="en-US" altLang="vi-VN" sz="36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0045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656492" y="1814733"/>
            <a:ext cx="5913121" cy="185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5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4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82458" y="2412622"/>
            <a:ext cx="5330894" cy="3287012"/>
            <a:chOff x="156834" y="1993081"/>
            <a:chExt cx="2109019" cy="2109019"/>
          </a:xfrm>
        </p:grpSpPr>
        <p:sp>
          <p:nvSpPr>
            <p:cNvPr id="43" name="Hexagon 42"/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3842" y="2197760"/>
              <a:ext cx="1814199" cy="156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vồn</a:t>
              </a:r>
              <a:r>
                <a:rPr lang="en-US" sz="4400" b="0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vã</a:t>
              </a:r>
              <a:endParaRPr lang="en-US" sz="4400" b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niềm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nở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nhiệt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altLang="vi-VN" sz="3600" b="0" i="0" u="none" strike="noStrike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endParaRPr lang="en-US" altLang="vi-VN" sz="3600" b="0" i="0" u="none" strike="noStrike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smtClean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khác</a:t>
              </a:r>
              <a:endParaRPr lang="en-US" altLang="vi-VN" sz="36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C0A798-66CC-4A4A-AD1D-4992CA527BD5}"/>
              </a:ext>
            </a:extLst>
          </p:cNvPr>
          <p:cNvGrpSpPr/>
          <p:nvPr/>
        </p:nvGrpSpPr>
        <p:grpSpPr>
          <a:xfrm>
            <a:off x="6551029" y="2367581"/>
            <a:ext cx="5330894" cy="3287012"/>
            <a:chOff x="156834" y="1993081"/>
            <a:chExt cx="2109019" cy="2109019"/>
          </a:xfrm>
        </p:grpSpPr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B6087FEE-96DF-4A4C-9078-E63C01709881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C2A029-C41F-46F3-B41E-7E6659818A32}"/>
                </a:ext>
              </a:extLst>
            </p:cNvPr>
            <p:cNvSpPr txBox="1"/>
            <p:nvPr/>
          </p:nvSpPr>
          <p:spPr>
            <a:xfrm>
              <a:off x="277360" y="2443883"/>
              <a:ext cx="1867966" cy="1125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trú</a:t>
              </a: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0" u="none" strike="noStrike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ngụ</a:t>
              </a: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sinh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tạm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ở </a:t>
              </a:r>
              <a:endParaRPr lang="en-US" altLang="vi-VN" sz="3600" b="0" i="0" u="none" strike="noStrike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smtClean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nơi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endParaRPr lang="en-US" altLang="vi-VN" sz="36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4683953" y="396094"/>
            <a:ext cx="2109019" cy="2109019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GIẢI </a:t>
            </a:r>
            <a:r>
              <a:rPr lang="en-US" altLang="zh-CN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NGHĨA</a:t>
            </a:r>
          </a:p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TỪ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525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EB4D06CE-2C11-4D6A-B9B3-67FCD0FBCF9E}"/>
              </a:ext>
            </a:extLst>
          </p:cNvPr>
          <p:cNvSpPr txBox="1"/>
          <p:nvPr/>
        </p:nvSpPr>
        <p:spPr>
          <a:xfrm>
            <a:off x="218208" y="921296"/>
            <a:ext cx="116549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 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Trong khu rừng nọ, có chú nhím nâu hiền lành,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Một buổi sáng, </a:t>
            </a:r>
            <a:r>
              <a:rPr lang="vi-VN" sz="2500" dirty="0">
                <a:solidFill>
                  <a:srgbClr val="0000FF"/>
                </a:solidFill>
                <a:latin typeface="+mj-lt"/>
              </a:rPr>
              <a:t>chú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đang kiếm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quả Cây thì thấy nhím trắng chạy tới. Nhím trắng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50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: “Chào bạn! Rất vui được gặp bạn!”. Nhím nâu lúng túng, nói lí nhí: “Chào bạn!”, rồi nấp vào bụi cây. Chú cuộn tròn người lại mà vẫn sợ hãi.</a:t>
            </a:r>
            <a:endParaRPr lang="en-US" sz="25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TextBox 10">
            <a:hlinkClick r:id="rId5" action="ppaction://hlinksldjump"/>
            <a:extLst>
              <a:ext uri="{FF2B5EF4-FFF2-40B4-BE49-F238E27FC236}">
                <a16:creationId xmlns:a16="http://schemas.microsoft.com/office/drawing/2014/main" id="{DEEA673F-364F-4BCD-9801-62D893D7DB43}"/>
              </a:ext>
            </a:extLst>
          </p:cNvPr>
          <p:cNvSpPr txBox="1"/>
          <p:nvPr/>
        </p:nvSpPr>
        <p:spPr>
          <a:xfrm>
            <a:off x="178043" y="2552512"/>
            <a:ext cx="115269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i="0" u="none" strike="noStrike" dirty="0">
                <a:effectLst/>
                <a:latin typeface="+mj-lt"/>
              </a:rPr>
              <a:t>            </a:t>
            </a:r>
            <a:r>
              <a:rPr lang="vi-VN" sz="2500" i="0" u="none" strike="noStrike" dirty="0">
                <a:solidFill>
                  <a:srgbClr val="FF3300"/>
                </a:solidFill>
                <a:effectLst/>
                <a:latin typeface="+mj-lt"/>
              </a:rPr>
              <a:t>Mùa đông đến, nhím nâu đi tìm nơi để</a:t>
            </a:r>
            <a:r>
              <a:rPr lang="en-US" sz="2500" i="0" u="none" strike="noStrike" dirty="0">
                <a:solidFill>
                  <a:srgbClr val="FF3300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500" i="0" u="none" strike="noStrike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500" i="0" u="none" strike="noStrike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solidFill>
                  <a:srgbClr val="FF3300"/>
                </a:solidFill>
                <a:effectLst/>
                <a:latin typeface="+mj-lt"/>
              </a:rPr>
              <a:t>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500" dirty="0">
                <a:solidFill>
                  <a:srgbClr val="FF3300"/>
                </a:solidFill>
                <a:latin typeface="+mj-lt"/>
              </a:rPr>
              <a:t> </a:t>
            </a:r>
            <a:r>
              <a:rPr lang="vi-VN" sz="2500" i="0" u="none" strike="noStrike" dirty="0">
                <a:solidFill>
                  <a:srgbClr val="FF3300"/>
                </a:solidFill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en-US" sz="2500" dirty="0">
              <a:solidFill>
                <a:srgbClr val="FF33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1DB2D-AF6A-48EA-B7CE-0733BBAEC575}"/>
              </a:ext>
            </a:extLst>
          </p:cNvPr>
          <p:cNvSpPr txBox="1"/>
          <p:nvPr/>
        </p:nvSpPr>
        <p:spPr>
          <a:xfrm>
            <a:off x="218207" y="4152950"/>
            <a:ext cx="11526984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</a:t>
            </a:r>
            <a:r>
              <a:rPr lang="vi-VN" sz="2500" i="0" u="none" strike="noStrike" dirty="0">
                <a:solidFill>
                  <a:srgbClr val="00B050"/>
                </a:solidFill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vi-VN" sz="2500" i="0" u="none" strike="noStrike" dirty="0">
                <a:solidFill>
                  <a:srgbClr val="00B050"/>
                </a:solidFill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i="0" u="none" strike="noStrike" dirty="0">
                <a:solidFill>
                  <a:srgbClr val="00B050"/>
                </a:solidFill>
                <a:effectLst/>
                <a:latin typeface="+mj-lt"/>
              </a:rPr>
              <a:t>chỗ ở cho đẹp. Chúng trải qua những ngày vui vẻ, ấm áp vì không phải sống một mình giữa mùa đông lạnh giá.</a:t>
            </a:r>
            <a:endParaRPr lang="vi-VN" sz="2500" dirty="0">
              <a:solidFill>
                <a:srgbClr val="00B050"/>
              </a:solidFill>
              <a:effectLst/>
              <a:latin typeface="+mj-lt"/>
            </a:endParaRPr>
          </a:p>
          <a:p>
            <a:pPr algn="r" rtl="0"/>
            <a:r>
              <a:rPr lang="vi-VN" sz="2500" i="0" u="none" strike="noStrike" dirty="0">
                <a:effectLst/>
                <a:latin typeface="+mj-lt"/>
              </a:rPr>
              <a:t>(Theo Minh Anh)</a:t>
            </a:r>
            <a:endParaRPr lang="vi-VN" sz="2500" dirty="0">
              <a:effectLst/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C67F6-E3B5-4473-BA4A-D44B45ED9872}"/>
              </a:ext>
            </a:extLst>
          </p:cNvPr>
          <p:cNvSpPr txBox="1"/>
          <p:nvPr/>
        </p:nvSpPr>
        <p:spPr>
          <a:xfrm>
            <a:off x="2653555" y="247027"/>
            <a:ext cx="6203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32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3200" b="1" i="0" u="none" strike="noStrike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48B9C9-7671-4B48-92A5-BAA6D7EC9DEB}"/>
              </a:ext>
            </a:extLst>
          </p:cNvPr>
          <p:cNvSpPr/>
          <p:nvPr/>
        </p:nvSpPr>
        <p:spPr>
          <a:xfrm>
            <a:off x="656492" y="782427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BFB932-444B-4B53-97FB-D622AACE6FDF}"/>
              </a:ext>
            </a:extLst>
          </p:cNvPr>
          <p:cNvSpPr/>
          <p:nvPr/>
        </p:nvSpPr>
        <p:spPr>
          <a:xfrm>
            <a:off x="486973" y="2462781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F987DFC-48CB-4CDF-9380-2FB5DCF9F5F4}"/>
              </a:ext>
            </a:extLst>
          </p:cNvPr>
          <p:cNvSpPr/>
          <p:nvPr/>
        </p:nvSpPr>
        <p:spPr>
          <a:xfrm>
            <a:off x="467863" y="4072507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780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C8654D-460B-4046-81CD-C7D99F101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9" y="0"/>
            <a:ext cx="12141201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89E4E54-9C90-4538-BCFD-E0E7D8932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484" y="0"/>
            <a:ext cx="2895600" cy="548640"/>
          </a:xfrm>
          <a:prstGeom prst="wedgeRoundRectCallout">
            <a:avLst>
              <a:gd name="adj1" fmla="val -25745"/>
              <a:gd name="adj2" fmla="val 72153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07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1280161" y="1631853"/>
            <a:ext cx="5359790" cy="267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/>
            <a:r>
              <a:rPr lang="en-US" sz="8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783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36C2DE-52ED-403A-BDD0-D2C12611D9AA}"/>
              </a:ext>
            </a:extLst>
          </p:cNvPr>
          <p:cNvSpPr txBox="1"/>
          <p:nvPr/>
        </p:nvSpPr>
        <p:spPr>
          <a:xfrm>
            <a:off x="180535" y="162317"/>
            <a:ext cx="11830929" cy="6319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28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28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algn="just" rtl="0"/>
            <a:endParaRPr lang="en-US" sz="14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   </a:t>
            </a:r>
            <a:r>
              <a:rPr lang="vi-VN" sz="28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i="0" u="none" strike="noStrike" dirty="0">
                <a:effectLst/>
                <a:latin typeface="+mj-lt"/>
              </a:rPr>
              <a:t>Một buổi sáng</a:t>
            </a:r>
            <a:r>
              <a:rPr lang="vi-VN" sz="2800" dirty="0">
                <a:latin typeface="+mj-lt"/>
              </a:rPr>
              <a:t>, chú </a:t>
            </a:r>
            <a:r>
              <a:rPr lang="vi-VN" sz="2800" i="0" u="none" strike="noStrike" dirty="0">
                <a:effectLst/>
                <a:latin typeface="+mj-lt"/>
              </a:rPr>
              <a:t>đang kiếm</a:t>
            </a:r>
            <a:r>
              <a:rPr lang="en-US" sz="2800" dirty="0">
                <a:latin typeface="+mj-lt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quả Cây thì thấy nhím trắng chạy tới. Nhím trắng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800" i="0" u="none" strike="noStrike" dirty="0">
                <a:effectLst/>
                <a:latin typeface="+mj-lt"/>
              </a:rPr>
              <a:t>: “Chào bạn! Rất vui được gặp bạn!”. </a:t>
            </a:r>
            <a:r>
              <a:rPr lang="en-US" sz="2800" i="0" u="none" strike="noStrike" dirty="0">
                <a:effectLst/>
                <a:latin typeface="+mj-lt"/>
              </a:rPr>
              <a:t>                                                      </a:t>
            </a:r>
            <a:r>
              <a:rPr lang="vi-VN" sz="2800" i="0" u="none" strike="noStrike" dirty="0">
                <a:effectLst/>
                <a:latin typeface="+mj-lt"/>
              </a:rPr>
              <a:t>: “Chào bạn!”, rồi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</a:p>
          <a:p>
            <a:pPr rtl="0"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                   </a:t>
            </a:r>
            <a:r>
              <a:rPr lang="vi-VN" sz="2800" i="0" u="none" strike="noStrike" dirty="0">
                <a:effectLst/>
                <a:latin typeface="+mj-lt"/>
              </a:rPr>
              <a:t>. Chú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endParaRPr lang="en-US" sz="2800" dirty="0"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</a:t>
            </a:r>
            <a:r>
              <a:rPr lang="vi-VN" sz="2800" i="0" u="none" strike="noStrike" dirty="0">
                <a:effectLst/>
                <a:latin typeface="+mj-lt"/>
              </a:rPr>
              <a:t>Mùa đông đến, nhím nâu đi tìm nơi để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i="0" u="none" strike="noStrike" dirty="0">
                <a:effectLst/>
                <a:latin typeface="+mj-lt"/>
              </a:rPr>
              <a:t>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800" dirty="0">
                <a:latin typeface="+mj-lt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vi-VN" sz="2800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</a:t>
            </a:r>
            <a:r>
              <a:rPr lang="vi-VN" sz="28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chỗ ở cho đẹp. </a:t>
            </a:r>
            <a:endParaRPr lang="vi-VN" sz="2800" dirty="0">
              <a:effectLst/>
              <a:latin typeface="+mj-lt"/>
            </a:endParaRPr>
          </a:p>
          <a:p>
            <a:pPr algn="r" rtl="0"/>
            <a:r>
              <a:rPr lang="vi-VN" sz="2800" i="0" u="none" strike="noStrike" dirty="0">
                <a:effectLst/>
                <a:latin typeface="+mj-lt"/>
              </a:rPr>
              <a:t>(Theo Minh Anh)</a:t>
            </a:r>
            <a:endParaRPr lang="vi-VN" sz="2800" dirty="0">
              <a:effectLst/>
              <a:latin typeface="+mj-lt"/>
            </a:endParaRPr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73C17C4E-4FE8-4A3D-8F82-B10B3710DAEE}"/>
              </a:ext>
            </a:extLst>
          </p:cNvPr>
          <p:cNvSpPr/>
          <p:nvPr/>
        </p:nvSpPr>
        <p:spPr>
          <a:xfrm>
            <a:off x="180535" y="6007294"/>
            <a:ext cx="8678936" cy="744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Chi tiết nào cho thấy nhím nâu rất nhút nhát?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4C735-D0D1-45B6-A947-DD9136615BAE}"/>
              </a:ext>
            </a:extLst>
          </p:cNvPr>
          <p:cNvSpPr txBox="1"/>
          <p:nvPr/>
        </p:nvSpPr>
        <p:spPr>
          <a:xfrm>
            <a:off x="4396179" y="1707475"/>
            <a:ext cx="4592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0" u="none" strike="noStrike" dirty="0">
                <a:effectLst/>
                <a:latin typeface="+mj-lt"/>
              </a:rPr>
              <a:t>Nhím nâu lúng túng, nói lí nhí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6B9F0-59B1-438A-80E8-B961421B0336}"/>
              </a:ext>
            </a:extLst>
          </p:cNvPr>
          <p:cNvSpPr txBox="1"/>
          <p:nvPr/>
        </p:nvSpPr>
        <p:spPr>
          <a:xfrm>
            <a:off x="180535" y="2210559"/>
            <a:ext cx="2588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0" u="none" strike="noStrike" dirty="0">
                <a:effectLst/>
                <a:latin typeface="+mj-lt"/>
              </a:rPr>
              <a:t>nấp vào bụi cây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F52D9-93B5-4FA2-ABE2-3C0E2BE07C9C}"/>
              </a:ext>
            </a:extLst>
          </p:cNvPr>
          <p:cNvSpPr txBox="1"/>
          <p:nvPr/>
        </p:nvSpPr>
        <p:spPr>
          <a:xfrm>
            <a:off x="3221504" y="2230695"/>
            <a:ext cx="5050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0" u="none" strike="noStrike" dirty="0">
                <a:effectLst/>
                <a:latin typeface="+mj-lt"/>
              </a:rPr>
              <a:t>cuộn tròn người lại mà vẫn sợ hãi.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21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60"/>
                            </p:stCondLst>
                            <p:childTnLst>
                              <p:par>
                                <p:cTn id="1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80"/>
                            </p:stCondLst>
                            <p:childTnLst>
                              <p:par>
                                <p:cTn id="2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36C2DE-52ED-403A-BDD0-D2C12611D9AA}"/>
              </a:ext>
            </a:extLst>
          </p:cNvPr>
          <p:cNvSpPr txBox="1"/>
          <p:nvPr/>
        </p:nvSpPr>
        <p:spPr>
          <a:xfrm>
            <a:off x="180535" y="162317"/>
            <a:ext cx="11830929" cy="6052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26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26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algn="just" rtl="0"/>
            <a:endParaRPr lang="en-US" sz="16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i="0" u="none" strike="noStrike" dirty="0">
                <a:effectLst/>
                <a:latin typeface="+mj-lt"/>
              </a:rPr>
              <a:t>           </a:t>
            </a:r>
            <a:r>
              <a:rPr lang="vi-VN" sz="26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vi-VN" sz="2600" i="0" u="none" strike="noStrike" dirty="0">
                <a:effectLst/>
                <a:latin typeface="+mj-lt"/>
              </a:rPr>
              <a:t>Nhím trắng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600" i="0" u="none" strike="noStrike" dirty="0">
                <a:effectLst/>
                <a:latin typeface="+mj-lt"/>
              </a:rPr>
              <a:t>: “Chào bạn! Rất vui được gặp bạn!”. Nhím nâu lúng túng, nói lí nhí: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“Chào bạn!”, rồi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nấp vào bụi cây. Chú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cuộn tròn người lại mà vẫn sợ hãi.</a:t>
            </a:r>
            <a:endParaRPr lang="en-US" sz="2600" dirty="0"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endParaRPr lang="en-US" sz="2600" i="0" u="none" strike="noStrike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600" i="0" u="none" strike="noStrike" dirty="0">
                <a:effectLst/>
                <a:latin typeface="+mj-lt"/>
              </a:rPr>
              <a:t>                                                                                              </a:t>
            </a:r>
            <a:r>
              <a:rPr lang="vi-VN" sz="2600" i="0" u="none" strike="noStrike" dirty="0">
                <a:effectLst/>
                <a:latin typeface="+mj-lt"/>
              </a:rPr>
              <a:t>Nhím nâu run run: “Xin lỗi, tôi không biết đây là nhà của bạn.”. Nhím trắng tươi cười:</a:t>
            </a:r>
            <a:r>
              <a:rPr lang="en-US" sz="2600" dirty="0"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vi-VN" sz="2600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600" i="0" u="none" strike="noStrike" dirty="0">
                <a:effectLst/>
                <a:latin typeface="+mj-lt"/>
              </a:rPr>
              <a:t>        </a:t>
            </a:r>
            <a:r>
              <a:rPr lang="vi-VN" sz="26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chỗ ở cho đẹp. </a:t>
            </a:r>
            <a:endParaRPr lang="vi-VN" sz="2600" dirty="0">
              <a:effectLst/>
              <a:latin typeface="+mj-lt"/>
            </a:endParaRPr>
          </a:p>
          <a:p>
            <a:pPr algn="r" rtl="0"/>
            <a:r>
              <a:rPr lang="vi-VN" sz="2600" i="0" u="none" strike="noStrike" dirty="0">
                <a:effectLst/>
                <a:latin typeface="+mj-lt"/>
              </a:rPr>
              <a:t>(Theo Minh Anh)</a:t>
            </a:r>
            <a:endParaRPr lang="vi-VN" sz="2600" dirty="0">
              <a:effectLst/>
              <a:latin typeface="+mj-lt"/>
            </a:endParaRPr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73C17C4E-4FE8-4A3D-8F82-B10B3710DAEE}"/>
              </a:ext>
            </a:extLst>
          </p:cNvPr>
          <p:cNvSpPr/>
          <p:nvPr/>
        </p:nvSpPr>
        <p:spPr>
          <a:xfrm>
            <a:off x="180534" y="6007294"/>
            <a:ext cx="9610579" cy="744220"/>
          </a:xfrm>
          <a:prstGeom prst="roundRect">
            <a:avLst/>
          </a:prstGeom>
          <a:solidFill>
            <a:srgbClr val="B2D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nhím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nhím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6B9F0-59B1-438A-80E8-B961421B0336}"/>
              </a:ext>
            </a:extLst>
          </p:cNvPr>
          <p:cNvSpPr txBox="1"/>
          <p:nvPr/>
        </p:nvSpPr>
        <p:spPr>
          <a:xfrm>
            <a:off x="8658980" y="853483"/>
            <a:ext cx="353302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2B480-4498-4BCD-89B0-A9A7BFD7349E}"/>
              </a:ext>
            </a:extLst>
          </p:cNvPr>
          <p:cNvSpPr txBox="1"/>
          <p:nvPr/>
        </p:nvSpPr>
        <p:spPr>
          <a:xfrm>
            <a:off x="215386" y="1316898"/>
            <a:ext cx="58806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E518E-E3A7-401E-BB5D-F77C9F7B8694}"/>
              </a:ext>
            </a:extLst>
          </p:cNvPr>
          <p:cNvSpPr txBox="1"/>
          <p:nvPr/>
        </p:nvSpPr>
        <p:spPr>
          <a:xfrm>
            <a:off x="1094936" y="2636414"/>
            <a:ext cx="110970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i="0" u="none" strike="noStrike" dirty="0">
                <a:effectLst/>
                <a:latin typeface="+mj-lt"/>
              </a:rPr>
              <a:t>Mùa đông đến, nhím nâu đi tìm nơi để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00" i="0" u="none" strike="noStrike" dirty="0">
                <a:effectLst/>
                <a:latin typeface="+mj-lt"/>
              </a:rPr>
              <a:t>Bất chợt, mưa kéo đến. Nhím nâu</a:t>
            </a:r>
            <a:endParaRPr lang="en-US" sz="2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BE130F-97CF-47AB-AC7B-5B4F18985DD7}"/>
              </a:ext>
            </a:extLst>
          </p:cNvPr>
          <p:cNvSpPr txBox="1"/>
          <p:nvPr/>
        </p:nvSpPr>
        <p:spPr>
          <a:xfrm>
            <a:off x="142813" y="3099829"/>
            <a:ext cx="73465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vội bước vào cái hang nhỏ. Thì ra là nhà nhím trắng.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9BD5F6-A862-4C47-93D4-BE4FBEBF3DB5}"/>
              </a:ext>
            </a:extLst>
          </p:cNvPr>
          <p:cNvSpPr txBox="1"/>
          <p:nvPr/>
        </p:nvSpPr>
        <p:spPr>
          <a:xfrm>
            <a:off x="8658980" y="499985"/>
            <a:ext cx="12772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u="none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6EC90E-B1B4-4EC7-9C21-5A50EE529BA9}"/>
              </a:ext>
            </a:extLst>
          </p:cNvPr>
          <p:cNvSpPr txBox="1"/>
          <p:nvPr/>
        </p:nvSpPr>
        <p:spPr>
          <a:xfrm>
            <a:off x="142813" y="2599852"/>
            <a:ext cx="12772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0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8" grpId="0"/>
      <p:bldP spid="9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60" y="222885"/>
            <a:ext cx="10710740" cy="1035685"/>
          </a:xfrm>
          <a:solidFill>
            <a:srgbClr val="AFE4FF"/>
          </a:solidFill>
        </p:spPr>
        <p:txBody>
          <a:bodyPr>
            <a:normAutofit/>
          </a:bodyPr>
          <a:lstStyle/>
          <a:p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Theo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42362" y="3715702"/>
            <a:ext cx="11507275" cy="1035685"/>
          </a:xfrm>
          <a:prstGeom prst="rect">
            <a:avLst/>
          </a:prstGeom>
          <a:solidFill>
            <a:srgbClr val="AFE4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9C9BC7-012E-4789-8CEC-580CAC57C1CC}"/>
              </a:ext>
            </a:extLst>
          </p:cNvPr>
          <p:cNvGrpSpPr/>
          <p:nvPr/>
        </p:nvGrpSpPr>
        <p:grpSpPr>
          <a:xfrm>
            <a:off x="168811" y="1258571"/>
            <a:ext cx="11680825" cy="2384962"/>
            <a:chOff x="168811" y="1258571"/>
            <a:chExt cx="11680825" cy="2384962"/>
          </a:xfrm>
        </p:grpSpPr>
        <p:sp>
          <p:nvSpPr>
            <p:cNvPr id="5" name="Cloud 4"/>
            <p:cNvSpPr/>
            <p:nvPr/>
          </p:nvSpPr>
          <p:spPr>
            <a:xfrm>
              <a:off x="168811" y="1258571"/>
              <a:ext cx="11680825" cy="2384962"/>
            </a:xfrm>
            <a:prstGeom prst="cloud">
              <a:avLst/>
            </a:prstGeom>
            <a:solidFill>
              <a:srgbClr val="B2DE8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20528F-5322-4736-A33C-ACF63DDA00A2}"/>
                </a:ext>
              </a:extLst>
            </p:cNvPr>
            <p:cNvSpPr/>
            <p:nvPr/>
          </p:nvSpPr>
          <p:spPr>
            <a:xfrm>
              <a:off x="1800664" y="1731034"/>
              <a:ext cx="8989255" cy="13645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tốt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bụng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ra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bè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B1D2E9-5CA1-4922-9B90-EEFDB3F1210B}"/>
              </a:ext>
            </a:extLst>
          </p:cNvPr>
          <p:cNvGrpSpPr/>
          <p:nvPr/>
        </p:nvGrpSpPr>
        <p:grpSpPr>
          <a:xfrm>
            <a:off x="342362" y="4751388"/>
            <a:ext cx="11643312" cy="2106612"/>
            <a:chOff x="342362" y="4751388"/>
            <a:chExt cx="11643312" cy="2106612"/>
          </a:xfrm>
        </p:grpSpPr>
        <p:sp>
          <p:nvSpPr>
            <p:cNvPr id="7" name="Cloud 6"/>
            <p:cNvSpPr/>
            <p:nvPr/>
          </p:nvSpPr>
          <p:spPr>
            <a:xfrm>
              <a:off x="342362" y="4751388"/>
              <a:ext cx="11643312" cy="2106612"/>
            </a:xfrm>
            <a:prstGeom prst="cloud">
              <a:avLst/>
            </a:prstGeom>
            <a:solidFill>
              <a:srgbClr val="B2DE8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31F471-4015-480E-A3B8-7FBFFCB720AA}"/>
                </a:ext>
              </a:extLst>
            </p:cNvPr>
            <p:cNvSpPr/>
            <p:nvPr/>
          </p:nvSpPr>
          <p:spPr>
            <a:xfrm>
              <a:off x="2067950" y="5143720"/>
              <a:ext cx="8989255" cy="1321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đông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vẻ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áp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nhờ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mạnh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dạn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513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03CCC67-2A7A-4D80-B8FD-253B2E5B6D08}"/>
              </a:ext>
            </a:extLst>
          </p:cNvPr>
          <p:cNvGrpSpPr/>
          <p:nvPr/>
        </p:nvGrpSpPr>
        <p:grpSpPr>
          <a:xfrm>
            <a:off x="188686" y="798286"/>
            <a:ext cx="12003314" cy="4804229"/>
            <a:chOff x="1588126" y="1353865"/>
            <a:chExt cx="9762045" cy="3435849"/>
          </a:xfrm>
        </p:grpSpPr>
        <p:grpSp>
          <p:nvGrpSpPr>
            <p:cNvPr id="2" name="Google Shape;378;p32">
              <a:extLst>
                <a:ext uri="{FF2B5EF4-FFF2-40B4-BE49-F238E27FC236}">
                  <a16:creationId xmlns:a16="http://schemas.microsoft.com/office/drawing/2014/main" id="{FF162AFD-A931-438C-A2FA-D20E6097EA65}"/>
                </a:ext>
              </a:extLst>
            </p:cNvPr>
            <p:cNvGrpSpPr/>
            <p:nvPr/>
          </p:nvGrpSpPr>
          <p:grpSpPr>
            <a:xfrm>
              <a:off x="1588126" y="1353865"/>
              <a:ext cx="9762045" cy="3435849"/>
              <a:chOff x="589295" y="2199196"/>
              <a:chExt cx="2577800" cy="446948"/>
            </a:xfrm>
          </p:grpSpPr>
          <p:sp>
            <p:nvSpPr>
              <p:cNvPr id="3" name="Google Shape;379;p32">
                <a:extLst>
                  <a:ext uri="{FF2B5EF4-FFF2-40B4-BE49-F238E27FC236}">
                    <a16:creationId xmlns:a16="http://schemas.microsoft.com/office/drawing/2014/main" id="{554E8570-BD99-47A8-8E11-8A90CAA85A39}"/>
                  </a:ext>
                </a:extLst>
              </p:cNvPr>
              <p:cNvSpPr/>
              <p:nvPr/>
            </p:nvSpPr>
            <p:spPr>
              <a:xfrm>
                <a:off x="589295" y="2337204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" name="Google Shape;380;p32">
                <a:extLst>
                  <a:ext uri="{FF2B5EF4-FFF2-40B4-BE49-F238E27FC236}">
                    <a16:creationId xmlns:a16="http://schemas.microsoft.com/office/drawing/2014/main" id="{42A039DF-2A0F-4ECA-B5EA-190DE60A1D1F}"/>
                  </a:ext>
                </a:extLst>
              </p:cNvPr>
              <p:cNvSpPr/>
              <p:nvPr/>
            </p:nvSpPr>
            <p:spPr>
              <a:xfrm>
                <a:off x="961850" y="2466994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" name="Google Shape;381;p32">
                <a:extLst>
                  <a:ext uri="{FF2B5EF4-FFF2-40B4-BE49-F238E27FC236}">
                    <a16:creationId xmlns:a16="http://schemas.microsoft.com/office/drawing/2014/main" id="{63F8850D-165F-4EB2-8C27-1D4F532F00B2}"/>
                  </a:ext>
                </a:extLst>
              </p:cNvPr>
              <p:cNvSpPr/>
              <p:nvPr/>
            </p:nvSpPr>
            <p:spPr>
              <a:xfrm>
                <a:off x="1085712" y="2199196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386;p32">
              <a:extLst>
                <a:ext uri="{FF2B5EF4-FFF2-40B4-BE49-F238E27FC236}">
                  <a16:creationId xmlns:a16="http://schemas.microsoft.com/office/drawing/2014/main" id="{7FD085A9-CD33-4FF9-BB86-41F5CCEB34F3}"/>
                </a:ext>
              </a:extLst>
            </p:cNvPr>
            <p:cNvSpPr txBox="1">
              <a:spLocks/>
            </p:cNvSpPr>
            <p:nvPr/>
          </p:nvSpPr>
          <p:spPr>
            <a:xfrm>
              <a:off x="2642504" y="2467767"/>
              <a:ext cx="8073960" cy="944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792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67892-8170-4A2B-920E-1D1378B03C36}"/>
              </a:ext>
            </a:extLst>
          </p:cNvPr>
          <p:cNvSpPr>
            <a:spLocks noGrp="1"/>
          </p:cNvSpPr>
          <p:nvPr/>
        </p:nvSpPr>
        <p:spPr>
          <a:xfrm>
            <a:off x="398145" y="720679"/>
            <a:ext cx="1179385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45D0A9CF-E944-4D2A-ADE6-B6B1F8EB3239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80" y="1944914"/>
            <a:ext cx="9465677" cy="491308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F4A67CB-7F59-4F0C-8040-2BA3CE44F76D}"/>
              </a:ext>
            </a:extLst>
          </p:cNvPr>
          <p:cNvSpPr/>
          <p:nvPr/>
        </p:nvSpPr>
        <p:spPr>
          <a:xfrm>
            <a:off x="9013371" y="2402500"/>
            <a:ext cx="3178629" cy="2351270"/>
          </a:xfrm>
          <a:prstGeom prst="cloudCallout">
            <a:avLst>
              <a:gd name="adj1" fmla="val -79057"/>
              <a:gd name="adj2" fmla="val 683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9C4D5A-0C94-44EB-9E12-28FC5B6E1CBC}"/>
              </a:ext>
            </a:extLst>
          </p:cNvPr>
          <p:cNvSpPr>
            <a:spLocks noGrp="1"/>
          </p:cNvSpPr>
          <p:nvPr/>
        </p:nvSpPr>
        <p:spPr>
          <a:xfrm>
            <a:off x="9364843" y="2766060"/>
            <a:ext cx="2475684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5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53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3200-056A-4264-B064-9615C4CD2C30}"/>
              </a:ext>
            </a:extLst>
          </p:cNvPr>
          <p:cNvSpPr>
            <a:spLocks noGrp="1"/>
          </p:cNvSpPr>
          <p:nvPr/>
        </p:nvSpPr>
        <p:spPr>
          <a:xfrm>
            <a:off x="547913" y="856344"/>
            <a:ext cx="11049001" cy="165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Đóng vai Bình và An để nói và đáp lời xin lỗi trong tình huống: Bình vô tình va vào An, làm An ngã.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DE66536B-052F-4DF1-B56C-547327944198}"/>
              </a:ext>
            </a:extLst>
          </p:cNvPr>
          <p:cNvSpPr/>
          <p:nvPr/>
        </p:nvSpPr>
        <p:spPr>
          <a:xfrm>
            <a:off x="1204686" y="2888343"/>
            <a:ext cx="9695543" cy="7547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1B08058-C52F-4A8E-A769-94526737F9F6}"/>
              </a:ext>
            </a:extLst>
          </p:cNvPr>
          <p:cNvSpPr/>
          <p:nvPr/>
        </p:nvSpPr>
        <p:spPr>
          <a:xfrm>
            <a:off x="1204685" y="3802743"/>
            <a:ext cx="9695543" cy="7547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7FE295E-4B18-47EE-8E33-32A429E74B8A}"/>
              </a:ext>
            </a:extLst>
          </p:cNvPr>
          <p:cNvSpPr/>
          <p:nvPr/>
        </p:nvSpPr>
        <p:spPr>
          <a:xfrm>
            <a:off x="5936343" y="2061028"/>
            <a:ext cx="4702629" cy="198845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E15588-00FB-42DC-BFE5-3CCC971A3AF0}"/>
              </a:ext>
            </a:extLst>
          </p:cNvPr>
          <p:cNvSpPr>
            <a:spLocks noGrp="1"/>
          </p:cNvSpPr>
          <p:nvPr/>
        </p:nvSpPr>
        <p:spPr>
          <a:xfrm>
            <a:off x="7056074" y="2314666"/>
            <a:ext cx="2475684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5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9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6" grpId="1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C9C3B8-D1DF-4F56-86A8-D48D930B7D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6" y="2086118"/>
            <a:ext cx="1085182" cy="2450804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7842" y="2100263"/>
            <a:ext cx="1099830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CHƠI POWERPOINT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71258" y="3574514"/>
            <a:ext cx="52812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kumimoji="0" lang="en-US" sz="4800" b="1" i="0" u="none" strike="noStrike" kern="1200" normalizeH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XE BUÝT</a:t>
            </a:r>
            <a:endParaRPr kumimoji="0" lang="en-US" sz="4800" b="1" i="0" u="none" strike="noStrike" kern="1200" normalizeH="0" baseline="0" noProof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  <p:pic>
        <p:nvPicPr>
          <p:cNvPr id="12" name="Bike_Rides">
            <a:hlinkClick r:id="" action="ppaction://media"/>
            <a:extLst>
              <a:ext uri="{FF2B5EF4-FFF2-40B4-BE49-F238E27FC236}">
                <a16:creationId xmlns:a16="http://schemas.microsoft.com/office/drawing/2014/main" id="{6249DC35-A39E-4559-9AC3-76A8A3BFD1C4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3028902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EA3630-923D-469A-8B2C-044D77B7FADA}"/>
              </a:ext>
            </a:extLst>
          </p:cNvPr>
          <p:cNvSpPr/>
          <p:nvPr/>
        </p:nvSpPr>
        <p:spPr>
          <a:xfrm>
            <a:off x="5644205" y="5555689"/>
            <a:ext cx="1594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28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  <p:bldP spid="26" grpId="0"/>
      <p:bldP spid="13" grpId="0"/>
      <p:bldP spid="1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WordArt 24"/>
          <p:cNvSpPr>
            <a:spLocks noChangeArrowheads="1" noChangeShapeType="1" noTextEdit="1"/>
          </p:cNvSpPr>
          <p:nvPr/>
        </p:nvSpPr>
        <p:spPr bwMode="auto">
          <a:xfrm>
            <a:off x="1425394" y="1897561"/>
            <a:ext cx="9572171" cy="491236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222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A3A3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2514601" y="533401"/>
            <a:ext cx="7166428" cy="1031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TIẾT HỌC KẾT THÚC</a:t>
            </a:r>
          </a:p>
        </p:txBody>
      </p:sp>
      <p:pic>
        <p:nvPicPr>
          <p:cNvPr id="7172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7645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73992" y="80169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6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64" y="45847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6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65" y="4712812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" descr="BAR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6048376"/>
            <a:ext cx="775906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0" name="Group 16"/>
          <p:cNvGrpSpPr>
            <a:grpSpLocks/>
          </p:cNvGrpSpPr>
          <p:nvPr/>
        </p:nvGrpSpPr>
        <p:grpSpPr bwMode="auto">
          <a:xfrm>
            <a:off x="3276600" y="3962401"/>
            <a:ext cx="5638800" cy="1800225"/>
            <a:chOff x="-96" y="1248"/>
            <a:chExt cx="6000" cy="1968"/>
          </a:xfrm>
        </p:grpSpPr>
        <p:sp>
          <p:nvSpPr>
            <p:cNvPr id="7189" name="Rectangle 17"/>
            <p:cNvSpPr>
              <a:spLocks noChangeArrowheads="1"/>
            </p:cNvSpPr>
            <p:nvPr/>
          </p:nvSpPr>
          <p:spPr bwMode="auto">
            <a:xfrm>
              <a:off x="-96" y="1248"/>
              <a:ext cx="6000" cy="19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190" name="Picture 18" descr="peace_dove_olive_branch_hg_wht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96"/>
              <a:ext cx="2640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1" name="Picture 19" descr="Animated-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30" y="4899661"/>
            <a:ext cx="510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1" descr="Animated-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0" y="4221481"/>
            <a:ext cx="510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2" descr="comicbird-animate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4" y="500848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3" descr="comicbird-animate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00" y="1142723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26"/>
          <p:cNvSpPr txBox="1">
            <a:spLocks noChangeArrowheads="1"/>
          </p:cNvSpPr>
          <p:nvPr/>
        </p:nvSpPr>
        <p:spPr bwMode="auto">
          <a:xfrm>
            <a:off x="3962400" y="3886201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733798" y="4968334"/>
            <a:ext cx="4747261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</a:p>
        </p:txBody>
      </p:sp>
      <p:pic>
        <p:nvPicPr>
          <p:cNvPr id="8223" name="LOP CHUNG MINH DOAN KET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1510076"/>
      </p:ext>
    </p:extLst>
  </p:cSld>
  <p:clrMapOvr>
    <a:masterClrMapping/>
  </p:clrMapOvr>
  <p:transition>
    <p:sndAc>
      <p:stSnd>
        <p:snd r:embed="rId5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1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9" presetClass="exit" presetSubtype="1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8" presetClass="entr" presetSubtype="16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4516" fill="hold"/>
                                        <p:tgtEl>
                                          <p:spTgt spid="8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3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23"/>
                </p:tgtEl>
              </p:cMediaNode>
            </p:audio>
          </p:childTnLst>
        </p:cTn>
      </p:par>
    </p:tnLst>
    <p:bldLst>
      <p:bldP spid="8216" grpId="0" animBg="1"/>
      <p:bldP spid="8216" grpId="1" animBg="1"/>
      <p:bldP spid="8216" grpId="2" animBg="1"/>
      <p:bldP spid="8216" grpId="3" animBg="1"/>
      <p:bldP spid="8216" grpId="4" animBg="1"/>
      <p:bldP spid="8216" grpId="5" animBg="1"/>
      <p:bldP spid="8216" grpId="6" animBg="1"/>
      <p:bldP spid="8216" grpId="7" animBg="1"/>
      <p:bldP spid="8216" grpId="8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0742" y="2100263"/>
            <a:ext cx="1099830" cy="251389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16837" y="2100263"/>
            <a:ext cx="1093545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trước học bài gì?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88645" y="3744978"/>
            <a:ext cx="52812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4)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93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874" y="2092216"/>
            <a:ext cx="1069366" cy="249113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874" y="2092216"/>
            <a:ext cx="1063289" cy="249113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3830" y="1686778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335373" y="777507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AB8A3C66-7187-4855-B5F4-6F4BDB5A2C6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E5B7CF-4906-4865-9FDC-8FBC878AFB8E}"/>
              </a:ext>
            </a:extLst>
          </p:cNvPr>
          <p:cNvSpPr txBox="1"/>
          <p:nvPr/>
        </p:nvSpPr>
        <p:spPr>
          <a:xfrm>
            <a:off x="4154099" y="740979"/>
            <a:ext cx="55155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7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 sát tranh và cho biết các bạn khen nhau điều gì?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7F943AF7-102C-49D1-8E8C-BAE02BD72523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pic>
        <p:nvPicPr>
          <p:cNvPr id="18" name="Content Placeholder 8" descr="C:\Users\user\Desktop\Capture.PNGCapture">
            <a:extLst>
              <a:ext uri="{FF2B5EF4-FFF2-40B4-BE49-F238E27FC236}">
                <a16:creationId xmlns:a16="http://schemas.microsoft.com/office/drawing/2014/main" id="{4E0D603B-3CCA-493E-B7D2-B8E1AE8612BD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352892" y="2385829"/>
            <a:ext cx="6749143" cy="3153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2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38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649"/>
                            </p:stCondLst>
                            <p:childTnLst>
                              <p:par>
                                <p:cTn id="6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149"/>
                            </p:stCondLst>
                            <p:childTnLst>
                              <p:par>
                                <p:cTn id="6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6" y="2067225"/>
            <a:ext cx="1156947" cy="248349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7" y="2066751"/>
            <a:ext cx="1154105" cy="248436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21834" y="740979"/>
            <a:ext cx="5547789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khen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86799F78-DFD1-487F-B5DF-7BBE6D5843EF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39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5318" y="2023746"/>
            <a:ext cx="1528133" cy="252609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5320" y="2032118"/>
            <a:ext cx="1524380" cy="251772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nhỏ mà có bốn chân.</a:t>
            </a:r>
          </a:p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đầy tên nhọn, khi cần bắn ngay.</a:t>
            </a:r>
          </a:p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con gì?</a:t>
            </a:r>
            <a:endParaRPr lang="en-US" sz="2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BE9BCEE7-8267-4B99-B1AC-EBAB9F54FDE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250249A-D869-42B5-A67E-EAF141001020}"/>
              </a:ext>
            </a:extLst>
          </p:cNvPr>
          <p:cNvSpPr/>
          <p:nvPr/>
        </p:nvSpPr>
        <p:spPr>
          <a:xfrm>
            <a:off x="5826739" y="3575638"/>
            <a:ext cx="21702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nhím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6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5651 0.02639 " pathEditMode="relative" rAng="0" ptsTypes="AA">
                                      <p:cBhvr>
                                        <p:cTn id="46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  <p:bldP spid="17" grpId="0"/>
      <p:bldP spid="17" grpId="1"/>
      <p:bldP spid="1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A43EA2-04E3-46E6-9226-8588A25F3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58" y="1844823"/>
            <a:ext cx="1111420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20: Đọc: Nhím </a:t>
            </a:r>
            <a:r>
              <a:rPr lang="en-US" alt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6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 + 2)</a:t>
            </a:r>
            <a:endParaRPr lang="en-US" altLang="en-US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10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3CF9D8C-DD6F-4384-8C5B-46951E00A54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B - Tiếng Việt - Bài 20 - Nhím nâu kết bạn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F78F96-D390-4AC3-870D-2CD9E014123B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ECA744-CC2D-494B-8277-9AA6A60E8728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981951-22C3-4A1F-A80A-226637A5C795}: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638DDD-2E04-423B-8B3C-E63479B05B22}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F504E0-E02F-4D64-A18B-7F420E72FDE7}:2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0DB374-9417-4638-B9B9-579B36131C9B}:2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F0956A-7120-4427-BF9C-BAB06C4BB01B}:2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92C2D6-6571-47FD-B7E6-ECB7D3B8D334}:27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9B0B61-3E27-43D7-A046-2D4F6E1EEC8C}:27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7EDBC0-9F5D-4556-B79E-09EC56E4D794}:2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AC1AF1-FB8E-41E4-B4E2-279FBD518739}:3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50E23B-682F-4617-B171-EE4063E5FE01}:2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790E05-CAEB-432F-9D80-3A2A40208B07}:2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570629-694E-4E1E-8668-13A12ABD0FBC}:2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DCFEF8-22B2-4608-A31C-F1580D90E273}:27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6B66CD-BB4E-4246-86AC-3F51560CC205}:28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A13373-DB5C-4153-8FCA-762BF1E89BE7}:2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9E4539-95AB-421B-B893-EAB59BF63FD9}:28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5E3CEB-AE07-4619-96CE-4ABE1F3AFE67}:2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7FB323-A223-4920-9D38-666523FB8FE2}:28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80EED6-3A14-4906-ACF9-672C97799964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168BBF-E4FA-4B03-A23F-4ADA9B1A7481}:25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10848B-2E72-4608-8A0B-F155119DACEE}:28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D66E9C-3D53-4F18-AAF3-B09108FF0415}:3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E10A25-72EB-4193-855E-212809E0C461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1D7931-DB4E-4CD3-B309-5633ED7BD0EC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37793B-7D7E-4241-872E-98C36C483F36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512E0-8115-464A-983E-EF517C5171B4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FF62FC-B17F-4531-9A8B-14388FF9A09E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6FE999-212F-4505-9C32-D32FEE89FB73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2065</Words>
  <Application>Microsoft Office PowerPoint</Application>
  <PresentationFormat>Widescreen</PresentationFormat>
  <Paragraphs>206</Paragraphs>
  <Slides>30</Slides>
  <Notes>30</Notes>
  <HiddenSlides>0</HiddenSlides>
  <MMClips>20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Microsoft YaHei</vt:lpstr>
      <vt:lpstr>宋体</vt:lpstr>
      <vt:lpstr>Arial</vt:lpstr>
      <vt:lpstr>Arial-Rounded</vt:lpstr>
      <vt:lpstr>Arial-SGK-TV</vt:lpstr>
      <vt:lpstr>Calibri</vt:lpstr>
      <vt:lpstr>Calibri Light</vt:lpstr>
      <vt:lpstr>Chivo Light</vt:lpstr>
      <vt:lpstr>等线</vt:lpstr>
      <vt:lpstr>Montserrat</vt:lpstr>
      <vt:lpstr>Nunito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Theo em, vì sao Nhím nâu nhận lời kết bạn cùng Nhím trắng?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2B - Tiếng Việt - Bài 20 - Nhím nâu kết bạn</dc:title>
  <dc:creator>STD_NHA</dc:creator>
  <cp:lastModifiedBy>Huyen</cp:lastModifiedBy>
  <cp:revision>5</cp:revision>
  <dcterms:created xsi:type="dcterms:W3CDTF">2024-11-17T05:54:17Z</dcterms:created>
  <dcterms:modified xsi:type="dcterms:W3CDTF">2024-11-24T06:05:15Z</dcterms:modified>
</cp:coreProperties>
</file>