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809" r:id="rId5"/>
  </p:sldMasterIdLst>
  <p:notesMasterIdLst>
    <p:notesMasterId r:id="rId21"/>
  </p:notesMasterIdLst>
  <p:sldIdLst>
    <p:sldId id="457" r:id="rId6"/>
    <p:sldId id="257" r:id="rId7"/>
    <p:sldId id="276" r:id="rId8"/>
    <p:sldId id="277" r:id="rId9"/>
    <p:sldId id="278" r:id="rId10"/>
    <p:sldId id="279" r:id="rId11"/>
    <p:sldId id="280" r:id="rId12"/>
    <p:sldId id="287" r:id="rId13"/>
    <p:sldId id="264" r:id="rId14"/>
    <p:sldId id="262" r:id="rId15"/>
    <p:sldId id="296" r:id="rId16"/>
    <p:sldId id="301" r:id="rId17"/>
    <p:sldId id="298" r:id="rId18"/>
    <p:sldId id="299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62" d="100"/>
          <a:sy n="62" d="100"/>
        </p:scale>
        <p:origin x="93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F496C-BD3D-43E2-A3BD-F19BADF9B4F1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A70E3-10BA-43F5-BE1E-C9BDBAB4F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64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9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20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124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49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57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66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98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58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9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27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07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21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93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72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66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21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84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08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55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9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99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92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38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98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63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30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82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4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69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2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102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1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9"/>
            <a:ext cx="3725448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6771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1" y="1522374"/>
            <a:ext cx="4518031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</p:spTree>
    <p:extLst>
      <p:ext uri="{BB962C8B-B14F-4D97-AF65-F5344CB8AC3E}">
        <p14:creationId xmlns:p14="http://schemas.microsoft.com/office/powerpoint/2010/main" val="17585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8" y="1557579"/>
            <a:ext cx="4752083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>
                <a:solidFill>
                  <a:srgbClr val="002060"/>
                </a:solidFill>
                <a:latin typeface="+mj-lt"/>
              </a:rPr>
              <a:t>LUYỆN TẬP</a:t>
            </a:r>
            <a:endParaRPr lang="vi-VN" sz="9643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</p:spTree>
    <p:extLst>
      <p:ext uri="{BB962C8B-B14F-4D97-AF65-F5344CB8AC3E}">
        <p14:creationId xmlns:p14="http://schemas.microsoft.com/office/powerpoint/2010/main" val="6063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116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</p:spTree>
    <p:extLst>
      <p:ext uri="{BB962C8B-B14F-4D97-AF65-F5344CB8AC3E}">
        <p14:creationId xmlns:p14="http://schemas.microsoft.com/office/powerpoint/2010/main" val="992732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4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69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040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1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9"/>
            <a:ext cx="3725448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375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1" y="1522374"/>
            <a:ext cx="4518031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4359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9"/>
            <a:ext cx="4728208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099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</p:spTree>
    <p:extLst>
      <p:ext uri="{BB962C8B-B14F-4D97-AF65-F5344CB8AC3E}">
        <p14:creationId xmlns:p14="http://schemas.microsoft.com/office/powerpoint/2010/main" val="3382891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4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69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819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1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9"/>
            <a:ext cx="3725448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4536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1" y="1522374"/>
            <a:ext cx="4518031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994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79"/>
            <a:ext cx="4752083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>
                <a:solidFill>
                  <a:srgbClr val="002060"/>
                </a:solidFill>
                <a:latin typeface="+mj-lt"/>
              </a:rPr>
              <a:t>LUYỆN TẬP</a:t>
            </a:r>
            <a:endParaRPr lang="vi-VN" sz="9643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332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52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</p:spTree>
    <p:extLst>
      <p:ext uri="{BB962C8B-B14F-4D97-AF65-F5344CB8AC3E}">
        <p14:creationId xmlns:p14="http://schemas.microsoft.com/office/powerpoint/2010/main" val="998779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4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69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40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1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9"/>
            <a:ext cx="3725448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1384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1" y="1522374"/>
            <a:ext cx="4518031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1484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3" y="1647226"/>
            <a:ext cx="4484883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>
                <a:solidFill>
                  <a:srgbClr val="002060"/>
                </a:solidFill>
                <a:latin typeface="+mj-lt"/>
              </a:rPr>
              <a:t>LUYỆN TẬP</a:t>
            </a:r>
            <a:endParaRPr lang="vi-VN" sz="9643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80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</p:spTree>
    <p:extLst>
      <p:ext uri="{BB962C8B-B14F-4D97-AF65-F5344CB8AC3E}">
        <p14:creationId xmlns:p14="http://schemas.microsoft.com/office/powerpoint/2010/main" val="1451575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4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69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86"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516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1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9"/>
            <a:ext cx="3725448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5011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1" y="1522374"/>
            <a:ext cx="4518031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0983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9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045424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/>
            <a:r>
              <a:rPr lang="vi-VN" sz="9643">
                <a:solidFill>
                  <a:srgbClr val="002060"/>
                </a:solidFill>
                <a:latin typeface="+mj-lt"/>
              </a:rPr>
              <a:t>LUYỆN TẬP</a:t>
            </a:r>
            <a:endParaRPr lang="vi-VN" sz="9643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19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191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86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86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6" dirty="0"/>
          </a:p>
        </p:txBody>
      </p:sp>
    </p:spTree>
    <p:extLst>
      <p:ext uri="{BB962C8B-B14F-4D97-AF65-F5344CB8AC3E}">
        <p14:creationId xmlns:p14="http://schemas.microsoft.com/office/powerpoint/2010/main" val="4232611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325B41-4C67-46F9-8141-B5C2C8155522}" type="datetimeFigureOut">
              <a:rPr lang="en-US">
                <a:solidFill>
                  <a:srgbClr val="000000"/>
                </a:solidFill>
              </a:rPr>
              <a:pPr/>
              <a:t>11/24/2024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931009-A539-4AC6-9C79-0021DBDAE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82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1C30-07FF-48E4-857B-A77C196A89F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5C8E-B313-4FC3-B2DD-C17A23E8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4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1C30-07FF-48E4-857B-A77C196A89F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5C8E-B313-4FC3-B2DD-C17A23E8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26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1C30-07FF-48E4-857B-A77C196A89F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5C8E-B313-4FC3-B2DD-C17A23E8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205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1C30-07FF-48E4-857B-A77C196A89F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5C8E-B313-4FC3-B2DD-C17A23E8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88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1C30-07FF-48E4-857B-A77C196A89F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5C8E-B313-4FC3-B2DD-C17A23E8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167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1C30-07FF-48E4-857B-A77C196A89F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5C8E-B313-4FC3-B2DD-C17A23E8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849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1C30-07FF-48E4-857B-A77C196A89F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5C8E-B313-4FC3-B2DD-C17A23E8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737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1C30-07FF-48E4-857B-A77C196A89F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5C8E-B313-4FC3-B2DD-C17A23E8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0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265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1C30-07FF-48E4-857B-A77C196A89F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5C8E-B313-4FC3-B2DD-C17A23E8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864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57297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66006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2007123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104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617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17297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1C30-07FF-48E4-857B-A77C196A89F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5C8E-B313-4FC3-B2DD-C17A23E8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817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1C30-07FF-48E4-857B-A77C196A89F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5C8E-B313-4FC3-B2DD-C17A23E8D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7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13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4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8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07533" tIns="53767" rIns="107533" bIns="53767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07533" tIns="53767" rIns="107533" bIns="5376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304472" cy="176498"/>
          </a:xfrm>
          <a:prstGeom prst="rect">
            <a:avLst/>
          </a:prstGeom>
        </p:spPr>
        <p:txBody>
          <a:bodyPr wrap="none" lIns="76809" tIns="38405" rIns="76809" bIns="38405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43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43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635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</p:sldLayoutIdLst>
  <p:txStyles>
    <p:titleStyle>
      <a:lvl1pPr algn="l" defTabSz="768111" rtl="0" eaLnBrk="1" latinLnBrk="0" hangingPunct="1">
        <a:lnSpc>
          <a:spcPct val="90000"/>
        </a:lnSpc>
        <a:spcBef>
          <a:spcPct val="0"/>
        </a:spcBef>
        <a:buNone/>
        <a:defRPr sz="37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8" indent="-192028" algn="l" defTabSz="768111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57" kern="1200">
          <a:solidFill>
            <a:schemeClr val="tx1"/>
          </a:solidFill>
          <a:latin typeface="+mn-lt"/>
          <a:ea typeface="+mn-ea"/>
          <a:cs typeface="+mn-cs"/>
        </a:defRPr>
      </a:lvl1pPr>
      <a:lvl2pPr marL="576084" indent="-192028" algn="l" defTabSz="76811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39" indent="-192028" algn="l" defTabSz="76811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44195" indent="-192028" algn="l" defTabSz="76811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250" indent="-192028" algn="l" defTabSz="76811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307" indent="-192028" algn="l" defTabSz="76811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362" indent="-192028" algn="l" defTabSz="76811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418" indent="-192028" algn="l" defTabSz="76811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473" indent="-192028" algn="l" defTabSz="76811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7681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56" algn="l" defTabSz="7681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111" algn="l" defTabSz="7681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67" algn="l" defTabSz="7681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223" algn="l" defTabSz="7681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278" algn="l" defTabSz="7681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334" algn="l" defTabSz="7681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389" algn="l" defTabSz="7681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446" algn="l" defTabSz="7681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7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2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9.jpeg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audio" Target="../media/media3.wav"/><Relationship Id="rId16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9.jpeg"/><Relationship Id="rId9" Type="http://schemas.openxmlformats.org/officeDocument/2006/relationships/image" Target="../media/image20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23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openxmlformats.org/officeDocument/2006/relationships/image" Target="../media/image9.jpeg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1CCCEDF8-2E91-4E77-25B9-C0B188D8DE4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1056" y="479380"/>
            <a:ext cx="10529887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ỦY BAN NHÂN DÂN HUYỆN AN LÃO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 TIỂU HỌC QUANG TRUNG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54CB59C1-EE69-9834-2882-E0AE2AE101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6" name="18">
            <a:extLst>
              <a:ext uri="{FF2B5EF4-FFF2-40B4-BE49-F238E27FC236}">
                <a16:creationId xmlns:a16="http://schemas.microsoft.com/office/drawing/2014/main" id="{4E77F22C-1686-DA6F-447C-29621DB5340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4500" y="2460580"/>
            <a:ext cx="11747500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 KẾT NỐI TRI THỨC VỚI CUỘC SỐNG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TOÁN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: </a:t>
            </a:r>
            <a:r>
              <a:rPr lang="vi-VN" altLang="zh-CN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Phép trừ (có nhớ) số có hai chữ số cho số có hai chữ số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(Tiết 1)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18">
            <a:extLst>
              <a:ext uri="{FF2B5EF4-FFF2-40B4-BE49-F238E27FC236}">
                <a16:creationId xmlns:a16="http://schemas.microsoft.com/office/drawing/2014/main" id="{072586D6-9816-9185-F03A-C67F77F3D89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79513" y="5076780"/>
            <a:ext cx="10529887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Giáo viên: Phạm Thị Hương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0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20">
            <a:extLst>
              <a:ext uri="{FF2B5EF4-FFF2-40B4-BE49-F238E27FC236}">
                <a16:creationId xmlns:a16="http://schemas.microsoft.com/office/drawing/2014/main" id="{31D5813C-A6BD-4D2E-8541-A8D97476A45C}"/>
              </a:ext>
            </a:extLst>
          </p:cNvPr>
          <p:cNvGraphicFramePr>
            <a:graphicFrameLocks noGrp="1"/>
          </p:cNvGraphicFramePr>
          <p:nvPr/>
        </p:nvGraphicFramePr>
        <p:xfrm>
          <a:off x="2157136" y="4387711"/>
          <a:ext cx="3341758" cy="18721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87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167087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61554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965724" y="13760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2714243" y="1090519"/>
            <a:ext cx="1800225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r>
              <a:rPr lang="vi-VN" sz="235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 – 15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/>
        </p:nvGraphicFramePr>
        <p:xfrm>
          <a:off x="2157136" y="2213878"/>
          <a:ext cx="3341758" cy="18721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87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167087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61554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sz="1800" b="1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800" b="1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9077" y="2791235"/>
            <a:ext cx="301351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4622694" y="2853712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4463082" y="2853712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4126835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4024218" y="4911310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761663" y="3341023"/>
            <a:ext cx="1004921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vi-VN" sz="2357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967409" y="3357877"/>
            <a:ext cx="668079" cy="693113"/>
          </a:xfrm>
          <a:prstGeom prst="rect">
            <a:avLst/>
          </a:prstGeom>
        </p:spPr>
        <p:txBody>
          <a:bodyPr wrap="none" lIns="76809" tIns="38405" rIns="76809" bIns="38405">
            <a:spAutoFit/>
          </a:bodyPr>
          <a:lstStyle/>
          <a:p>
            <a:pPr defTabSz="768111"/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779001" y="3776887"/>
            <a:ext cx="411599" cy="693113"/>
          </a:xfrm>
          <a:prstGeom prst="rect">
            <a:avLst/>
          </a:prstGeom>
        </p:spPr>
        <p:txBody>
          <a:bodyPr wrap="none" lIns="76809" tIns="38405" rIns="76809" bIns="38405">
            <a:spAutoFit/>
          </a:bodyPr>
          <a:lstStyle/>
          <a:p>
            <a:pPr defTabSz="768111"/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5943098" y="4246752"/>
            <a:ext cx="668079" cy="693113"/>
          </a:xfrm>
          <a:prstGeom prst="rect">
            <a:avLst/>
          </a:prstGeom>
        </p:spPr>
        <p:txBody>
          <a:bodyPr wrap="none" lIns="76809" tIns="38405" rIns="76809" bIns="38405">
            <a:spAutoFit/>
          </a:bodyPr>
          <a:lstStyle/>
          <a:p>
            <a:pPr defTabSz="768111"/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864535" y="5051713"/>
            <a:ext cx="799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208250" y="5077750"/>
            <a:ext cx="395781" cy="693113"/>
          </a:xfrm>
          <a:prstGeom prst="rect">
            <a:avLst/>
          </a:prstGeom>
        </p:spPr>
        <p:txBody>
          <a:bodyPr wrap="square" lIns="76809" tIns="38405" rIns="76809" bIns="38405">
            <a:spAutoFit/>
          </a:bodyPr>
          <a:lstStyle/>
          <a:p>
            <a:pPr defTabSz="768111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958326" y="5072440"/>
            <a:ext cx="411599" cy="693113"/>
          </a:xfrm>
          <a:prstGeom prst="rect">
            <a:avLst/>
          </a:prstGeom>
        </p:spPr>
        <p:txBody>
          <a:bodyPr wrap="none" lIns="76809" tIns="38405" rIns="76809" bIns="38405">
            <a:spAutoFit/>
          </a:bodyPr>
          <a:lstStyle/>
          <a:p>
            <a:pPr defTabSz="768111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6692738" y="3488631"/>
            <a:ext cx="3174606" cy="1891198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marL="288041" indent="-288041" algn="just" defTabSz="768111">
              <a:buFont typeface="Arial" panose="020B0604020202020204" pitchFamily="34" charset="0"/>
              <a:buChar char="•"/>
            </a:pPr>
            <a:r>
              <a:rPr lang="vi-VN" sz="235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không trừ được 5, lấy 12 trừ 5 bằng 7, viết 7, nhớ 1</a:t>
            </a:r>
          </a:p>
          <a:p>
            <a:pPr marL="288041" indent="-288041" algn="just" defTabSz="768111">
              <a:buFont typeface="Arial" panose="020B0604020202020204" pitchFamily="34" charset="0"/>
              <a:buChar char="•"/>
            </a:pPr>
            <a:r>
              <a:rPr lang="vi-VN" sz="235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trừ 1 bằng 3, 3 trừ 1 bằng 2, viết 2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522614" y="5647575"/>
            <a:ext cx="2002386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r>
              <a:rPr lang="vi-VN" sz="235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 – 15 = </a:t>
            </a:r>
            <a:r>
              <a:rPr lang="vi-VN" sz="23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lang="vi-VN" sz="2357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5453538" y="507121"/>
            <a:ext cx="2404935" cy="678674"/>
            <a:chOff x="2574258" y="2918249"/>
            <a:chExt cx="2369997" cy="678674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111"/>
              <a:endParaRPr lang="vi-VN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35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68111"/>
              <a:r>
                <a:rPr lang="vi-VN" sz="1714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Anh gùi 42 bắp ngô.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70B7C5-4CAD-4BF1-B8ED-E092287090E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39237" y="1807029"/>
            <a:ext cx="857911" cy="14972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89A4A0-F738-4740-BAB4-14AB67C3B1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6214" y="2791235"/>
            <a:ext cx="301351" cy="11719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2CECF7D-BEB3-4F25-945C-A3889F6AD0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3005" y="2791235"/>
            <a:ext cx="301351" cy="1171968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265220" y="2752144"/>
            <a:ext cx="401480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vi-VN" sz="15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369F30-68E0-43BA-9F75-43CD304E5F86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3666700" y="3377221"/>
            <a:ext cx="471491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80907A86-2681-4A8E-805E-CEAB115E75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1207" y="4961940"/>
            <a:ext cx="301351" cy="117196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331D648-039E-4987-B3CD-F9F4EE36A5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5804" y="4969962"/>
            <a:ext cx="301351" cy="1171968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472CFADA-CBDF-4093-89B2-D0BF3F7AA79F}"/>
              </a:ext>
            </a:extLst>
          </p:cNvPr>
          <p:cNvSpPr/>
          <p:nvPr/>
        </p:nvSpPr>
        <p:spPr>
          <a:xfrm>
            <a:off x="3690355" y="3951138"/>
            <a:ext cx="235978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vi-VN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E063F833-9FB0-4245-8A88-8E9B2DC5D3AA}"/>
              </a:ext>
            </a:extLst>
          </p:cNvPr>
          <p:cNvSpPr/>
          <p:nvPr/>
        </p:nvSpPr>
        <p:spPr>
          <a:xfrm>
            <a:off x="3926333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1D139671-82BF-490F-AFF9-17ACD1F2A7EF}"/>
              </a:ext>
            </a:extLst>
          </p:cNvPr>
          <p:cNvSpPr/>
          <p:nvPr/>
        </p:nvSpPr>
        <p:spPr>
          <a:xfrm>
            <a:off x="4224566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D3AD480D-90B9-4BD5-9134-42DCCBEA6561}"/>
              </a:ext>
            </a:extLst>
          </p:cNvPr>
          <p:cNvSpPr/>
          <p:nvPr/>
        </p:nvSpPr>
        <p:spPr>
          <a:xfrm>
            <a:off x="4322297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2D9E0EC7-7D44-4C5A-8628-F1C4541E6B49}"/>
              </a:ext>
            </a:extLst>
          </p:cNvPr>
          <p:cNvSpPr/>
          <p:nvPr/>
        </p:nvSpPr>
        <p:spPr>
          <a:xfrm>
            <a:off x="4420028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CCE41F82-B81C-4E42-A698-13856F855707}"/>
              </a:ext>
            </a:extLst>
          </p:cNvPr>
          <p:cNvSpPr/>
          <p:nvPr/>
        </p:nvSpPr>
        <p:spPr>
          <a:xfrm>
            <a:off x="4517758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id="{E40C3E69-D9DE-4BD6-9B9B-74EA49FC0309}"/>
              </a:ext>
            </a:extLst>
          </p:cNvPr>
          <p:cNvSpPr/>
          <p:nvPr/>
        </p:nvSpPr>
        <p:spPr>
          <a:xfrm>
            <a:off x="4615490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id="{03920ECC-D26A-4B2F-9D46-5BA47B700C25}"/>
              </a:ext>
            </a:extLst>
          </p:cNvPr>
          <p:cNvSpPr/>
          <p:nvPr/>
        </p:nvSpPr>
        <p:spPr>
          <a:xfrm>
            <a:off x="4713221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Can 33">
            <a:extLst>
              <a:ext uri="{FF2B5EF4-FFF2-40B4-BE49-F238E27FC236}">
                <a16:creationId xmlns:a16="http://schemas.microsoft.com/office/drawing/2014/main" id="{D06B11EE-3027-4490-BF3F-317E18771822}"/>
              </a:ext>
            </a:extLst>
          </p:cNvPr>
          <p:cNvSpPr/>
          <p:nvPr/>
        </p:nvSpPr>
        <p:spPr>
          <a:xfrm>
            <a:off x="4810952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Can 33">
            <a:extLst>
              <a:ext uri="{FF2B5EF4-FFF2-40B4-BE49-F238E27FC236}">
                <a16:creationId xmlns:a16="http://schemas.microsoft.com/office/drawing/2014/main" id="{797447C3-62B9-4CBB-96CB-D9329C6AF944}"/>
              </a:ext>
            </a:extLst>
          </p:cNvPr>
          <p:cNvSpPr/>
          <p:nvPr/>
        </p:nvSpPr>
        <p:spPr>
          <a:xfrm>
            <a:off x="5098519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Can 33">
            <a:extLst>
              <a:ext uri="{FF2B5EF4-FFF2-40B4-BE49-F238E27FC236}">
                <a16:creationId xmlns:a16="http://schemas.microsoft.com/office/drawing/2014/main" id="{7754A54F-2952-4982-8589-55CFA06E596B}"/>
              </a:ext>
            </a:extLst>
          </p:cNvPr>
          <p:cNvSpPr/>
          <p:nvPr/>
        </p:nvSpPr>
        <p:spPr>
          <a:xfrm>
            <a:off x="5196250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081473-CD11-4E4E-BA95-505DD9A2F5AC}"/>
              </a:ext>
            </a:extLst>
          </p:cNvPr>
          <p:cNvCxnSpPr>
            <a:cxnSpLocks/>
          </p:cNvCxnSpPr>
          <p:nvPr/>
        </p:nvCxnSpPr>
        <p:spPr>
          <a:xfrm flipV="1">
            <a:off x="3881045" y="4969963"/>
            <a:ext cx="495459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5C011-0FB8-430F-9ED3-9283628C0C00}"/>
              </a:ext>
            </a:extLst>
          </p:cNvPr>
          <p:cNvGrpSpPr/>
          <p:nvPr/>
        </p:nvGrpSpPr>
        <p:grpSpPr>
          <a:xfrm>
            <a:off x="4971481" y="1243892"/>
            <a:ext cx="4068746" cy="2178606"/>
            <a:chOff x="4596641" y="1243892"/>
            <a:chExt cx="5424994" cy="21786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0E6475C-BEB0-409E-89A4-17DCDD3EF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4278" y="1243892"/>
              <a:ext cx="4417357" cy="2178606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ADC9AD-2660-4623-A600-7D5C74FF5914}"/>
                </a:ext>
              </a:extLst>
            </p:cNvPr>
            <p:cNvGrpSpPr/>
            <p:nvPr/>
          </p:nvGrpSpPr>
          <p:grpSpPr>
            <a:xfrm>
              <a:off x="4596641" y="1413241"/>
              <a:ext cx="2704256" cy="624556"/>
              <a:chOff x="2165739" y="1127778"/>
              <a:chExt cx="2704256" cy="725091"/>
            </a:xfrm>
          </p:grpSpPr>
          <p:sp>
            <p:nvSpPr>
              <p:cNvPr id="4" name="Speech Bubble: Oval 3">
                <a:extLst>
                  <a:ext uri="{FF2B5EF4-FFF2-40B4-BE49-F238E27FC236}">
                    <a16:creationId xmlns:a16="http://schemas.microsoft.com/office/drawing/2014/main" id="{980EC806-B11D-4F17-ACFD-B73E76C27F46}"/>
                  </a:ext>
                </a:extLst>
              </p:cNvPr>
              <p:cNvSpPr/>
              <p:nvPr/>
            </p:nvSpPr>
            <p:spPr>
              <a:xfrm>
                <a:off x="2165739" y="1127778"/>
                <a:ext cx="2704256" cy="725091"/>
              </a:xfrm>
              <a:prstGeom prst="wedgeEllipseCallout">
                <a:avLst>
                  <a:gd name="adj1" fmla="val 34177"/>
                  <a:gd name="adj2" fmla="val 6937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8111"/>
                <a:endParaRPr lang="vi-VN" sz="1714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05874F-5CFF-44AE-AAC6-92A0E7C93348}"/>
                  </a:ext>
                </a:extLst>
              </p:cNvPr>
              <p:cNvSpPr txBox="1"/>
              <p:nvPr/>
            </p:nvSpPr>
            <p:spPr>
              <a:xfrm>
                <a:off x="2165739" y="1250562"/>
                <a:ext cx="2704256" cy="413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68111"/>
                <a:r>
                  <a:rPr lang="vi-VN" sz="1714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Em gùi 15 bắp ngô.</a:t>
                </a:r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BFB2EAE-93AF-4651-862C-9C076D1C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6724" y="2791235"/>
            <a:ext cx="301351" cy="117196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919F0A2-9F00-48B1-9DFF-E7870B977A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7155" y="4961940"/>
            <a:ext cx="301351" cy="117196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7729590" y="427554"/>
            <a:ext cx="2571017" cy="1079973"/>
            <a:chOff x="4615909" y="561512"/>
            <a:chExt cx="2393819" cy="78661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111"/>
              <a:endParaRPr lang="vi-VN" sz="1714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451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68111"/>
              <a:r>
                <a:rPr lang="vi-VN" sz="1714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Anh gùi nhiều hơn em bao nhiêu bắp ngô?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9081473-CD11-4E4E-BA95-505DD9A2F5AC}"/>
              </a:ext>
            </a:extLst>
          </p:cNvPr>
          <p:cNvCxnSpPr>
            <a:cxnSpLocks/>
          </p:cNvCxnSpPr>
          <p:nvPr/>
        </p:nvCxnSpPr>
        <p:spPr>
          <a:xfrm flipV="1">
            <a:off x="2819670" y="5018173"/>
            <a:ext cx="495459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0599 0.3085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32" grpId="0" animBg="1"/>
      <p:bldP spid="44" grpId="0" animBg="1"/>
      <p:bldP spid="44" grpId="1" animBg="1"/>
      <p:bldP spid="45" grpId="0" animBg="1"/>
      <p:bldP spid="45" grpId="1" animBg="1"/>
      <p:bldP spid="53" grpId="0" animBg="1"/>
      <p:bldP spid="50" grpId="0"/>
      <p:bldP spid="55" grpId="0"/>
      <p:bldP spid="56" grpId="0"/>
      <p:bldP spid="59" grpId="0"/>
      <p:bldP spid="60" grpId="0"/>
      <p:bldP spid="62" grpId="0" uiExpand="1" build="p"/>
      <p:bldP spid="63" grpId="0" animBg="1"/>
      <p:bldP spid="24" grpId="0" animBg="1"/>
      <p:bldP spid="10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2002" y="1806158"/>
            <a:ext cx="4009641" cy="1011983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defTabSz="768111"/>
            <a:r>
              <a:rPr lang="en-US" sz="6072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  <a:endParaRPr lang="vi-VN" sz="6072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634224" y="3343927"/>
            <a:ext cx="6172200" cy="2199588"/>
            <a:chOff x="2478157" y="1382506"/>
            <a:chExt cx="8229600" cy="2199588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111"/>
              <a:endParaRPr lang="vi-VN" sz="1714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985366" cy="1332416"/>
              <a:chOff x="2567706" y="1602691"/>
              <a:chExt cx="985366" cy="1332416"/>
            </a:xfrm>
            <a:grpFill/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33534" cy="133241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defTabSz="768111">
                  <a:lnSpc>
                    <a:spcPct val="150000"/>
                  </a:lnSpc>
                </a:pPr>
                <a:r>
                  <a:rPr lang="vi-VN" sz="2857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72</a:t>
                </a:r>
              </a:p>
              <a:p>
                <a:pPr defTabSz="768111">
                  <a:lnSpc>
                    <a:spcPct val="150000"/>
                  </a:lnSpc>
                </a:pPr>
                <a:r>
                  <a:rPr lang="vi-VN" sz="2857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19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66368" cy="4879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defTabSz="768111"/>
                <a:r>
                  <a:rPr lang="vi-VN" sz="2571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–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744848" y="1421167"/>
              <a:ext cx="1233201" cy="1332416"/>
              <a:chOff x="2458848" y="1602691"/>
              <a:chExt cx="1233201" cy="1332416"/>
            </a:xfrm>
            <a:grpFill/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755903" y="1602691"/>
                <a:ext cx="936146" cy="133241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768111">
                  <a:lnSpc>
                    <a:spcPct val="150000"/>
                  </a:lnSpc>
                </a:pPr>
                <a:r>
                  <a:rPr lang="vi-VN" sz="2857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60</a:t>
                </a:r>
              </a:p>
              <a:p>
                <a:pPr defTabSz="768111">
                  <a:lnSpc>
                    <a:spcPct val="150000"/>
                  </a:lnSpc>
                </a:pPr>
                <a:r>
                  <a:rPr lang="vi-VN" sz="2857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28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458848" y="2070422"/>
                <a:ext cx="466368" cy="4879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defTabSz="768111"/>
                <a:r>
                  <a:rPr lang="vi-VN" sz="2571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–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985366" cy="1332416"/>
              <a:chOff x="2567706" y="1602691"/>
              <a:chExt cx="985366" cy="1332416"/>
            </a:xfrm>
            <a:grpFill/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33534" cy="133241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defTabSz="768111">
                  <a:lnSpc>
                    <a:spcPct val="150000"/>
                  </a:lnSpc>
                </a:pPr>
                <a:r>
                  <a:rPr lang="vi-VN" sz="2857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93</a:t>
                </a:r>
              </a:p>
              <a:p>
                <a:pPr defTabSz="768111">
                  <a:lnSpc>
                    <a:spcPct val="150000"/>
                  </a:lnSpc>
                </a:pPr>
                <a:r>
                  <a:rPr lang="vi-VN" sz="2857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66368" cy="4879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defTabSz="768111"/>
                <a:r>
                  <a:rPr lang="vi-VN" sz="2571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–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985366" cy="1332416"/>
              <a:chOff x="2567706" y="1602691"/>
              <a:chExt cx="985366" cy="1332416"/>
            </a:xfrm>
            <a:grpFill/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33534" cy="133241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defTabSz="768111">
                  <a:lnSpc>
                    <a:spcPct val="150000"/>
                  </a:lnSpc>
                </a:pPr>
                <a:r>
                  <a:rPr lang="vi-VN" sz="2857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41</a:t>
                </a:r>
              </a:p>
              <a:p>
                <a:pPr defTabSz="768111">
                  <a:lnSpc>
                    <a:spcPct val="150000"/>
                  </a:lnSpc>
                </a:pPr>
                <a:r>
                  <a:rPr lang="vi-VN" sz="2857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32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66368" cy="4879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defTabSz="768111"/>
                <a:r>
                  <a:rPr lang="vi-VN" sz="2571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–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497498" y="1708645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2254812" y="2662426"/>
            <a:ext cx="327991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r>
              <a:rPr lang="en-US" sz="285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2857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2582804" y="2662427"/>
            <a:ext cx="833189" cy="429323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pPr defTabSz="768111"/>
            <a:r>
              <a:rPr lang="vi-VN" sz="228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2899080" y="4718582"/>
            <a:ext cx="520603" cy="517232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pPr defTabSz="768111"/>
            <a:r>
              <a:rPr lang="vi-VN" sz="28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4535309" y="4704974"/>
            <a:ext cx="723835" cy="517232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defTabSz="768111"/>
            <a:r>
              <a:rPr lang="vi-VN" sz="28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6255903" y="4677758"/>
            <a:ext cx="520603" cy="517232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pPr defTabSz="768111"/>
            <a:r>
              <a:rPr lang="vi-VN" sz="28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7893493" y="4664150"/>
            <a:ext cx="520603" cy="517232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pPr defTabSz="768111"/>
            <a:r>
              <a:rPr lang="vi-VN" sz="28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135030" y="244851"/>
            <a:ext cx="8028214" cy="2066181"/>
          </a:xfrm>
          <a:prstGeom prst="rect">
            <a:avLst/>
          </a:prstGeom>
          <a:noFill/>
          <a:ln>
            <a:noFill/>
          </a:ln>
        </p:spPr>
        <p:txBody>
          <a:bodyPr wrap="square" lIns="76809" tIns="38405" rIns="76809" bIns="38405" rtlCol="0">
            <a:spAutoFit/>
          </a:bodyPr>
          <a:lstStyle/>
          <a:p>
            <a:pPr algn="ctr" defTabSz="768111">
              <a:lnSpc>
                <a:spcPct val="120000"/>
              </a:lnSpc>
            </a:pPr>
            <a:r>
              <a:rPr lang="en-US" sz="2571" b="1" u="sng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571" b="1" u="sng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768111">
              <a:lnSpc>
                <a:spcPct val="120000"/>
              </a:lnSpc>
            </a:pP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43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143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43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43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143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768111">
              <a:lnSpc>
                <a:spcPct val="120000"/>
              </a:lnSpc>
            </a:pP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7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57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57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2857" b="1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33778" y="2352294"/>
            <a:ext cx="2386546" cy="473181"/>
          </a:xfrm>
          <a:prstGeom prst="rect">
            <a:avLst/>
          </a:prstGeom>
          <a:solidFill>
            <a:srgbClr val="FFE285"/>
          </a:solidFill>
        </p:spPr>
        <p:txBody>
          <a:bodyPr wrap="square" lIns="76809" tIns="38405" rIns="76809" bIns="38405" rtlCol="0">
            <a:spAutoFit/>
          </a:bodyPr>
          <a:lstStyle/>
          <a:p>
            <a:pPr defTabSz="768111"/>
            <a:r>
              <a:rPr lang="en-US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2571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90</a:t>
            </a:r>
            <a:endParaRPr lang="vi-VN" sz="257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665924" y="2387595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2247431" y="3541008"/>
            <a:ext cx="327991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r>
              <a:rPr lang="en-US" sz="285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2857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2575422" y="3541009"/>
            <a:ext cx="2275892" cy="429323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pPr defTabSz="768111"/>
            <a:r>
              <a:rPr lang="vi-VN" sz="228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3055456" y="3918831"/>
            <a:ext cx="5846769" cy="614723"/>
            <a:chOff x="1824226" y="3918823"/>
            <a:chExt cx="7795692" cy="61472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564959" cy="614719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defTabSz="768111">
                <a:lnSpc>
                  <a:spcPct val="150000"/>
                </a:lnSpc>
              </a:pPr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63 – 36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564959" cy="614719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defTabSz="768111">
                <a:lnSpc>
                  <a:spcPct val="150000"/>
                </a:lnSpc>
              </a:pPr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72 – 27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564959" cy="614719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defTabSz="768111">
                <a:lnSpc>
                  <a:spcPct val="150000"/>
                </a:lnSpc>
              </a:pPr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54 – 16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564959" cy="614719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defTabSz="768111">
                <a:lnSpc>
                  <a:spcPct val="150000"/>
                </a:lnSpc>
              </a:pPr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80 – 43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3211760" y="4421463"/>
            <a:ext cx="703759" cy="1208151"/>
            <a:chOff x="1933616" y="4498692"/>
            <a:chExt cx="938346" cy="120815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686514" cy="1208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8111">
                <a:lnSpc>
                  <a:spcPct val="150000"/>
                </a:lnSpc>
              </a:pPr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63</a:t>
              </a:r>
            </a:p>
            <a:p>
              <a:pPr defTabSz="768111">
                <a:lnSpc>
                  <a:spcPct val="150000"/>
                </a:lnSpc>
              </a:pPr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466368" cy="48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8111"/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70205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773891" y="4414414"/>
            <a:ext cx="703759" cy="1208151"/>
            <a:chOff x="1933616" y="4498692"/>
            <a:chExt cx="938346" cy="120815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686514" cy="1208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8111">
                <a:lnSpc>
                  <a:spcPct val="150000"/>
                </a:lnSpc>
              </a:pPr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72</a:t>
              </a:r>
            </a:p>
            <a:p>
              <a:pPr defTabSz="768111">
                <a:lnSpc>
                  <a:spcPct val="150000"/>
                </a:lnSpc>
              </a:pPr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466368" cy="48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8111"/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688444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336022" y="4421464"/>
            <a:ext cx="703759" cy="1208151"/>
            <a:chOff x="1933616" y="4498692"/>
            <a:chExt cx="938346" cy="120815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686514" cy="1208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8111">
                <a:lnSpc>
                  <a:spcPct val="150000"/>
                </a:lnSpc>
              </a:pPr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54</a:t>
              </a:r>
            </a:p>
            <a:p>
              <a:pPr defTabSz="768111">
                <a:lnSpc>
                  <a:spcPct val="150000"/>
                </a:lnSpc>
              </a:pPr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466368" cy="48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8111"/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688444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7898153" y="4414414"/>
            <a:ext cx="703759" cy="1208151"/>
            <a:chOff x="1933616" y="4498692"/>
            <a:chExt cx="938346" cy="120815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686514" cy="1208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8111">
                <a:lnSpc>
                  <a:spcPct val="150000"/>
                </a:lnSpc>
              </a:pPr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80</a:t>
              </a:r>
            </a:p>
            <a:p>
              <a:pPr defTabSz="768111">
                <a:lnSpc>
                  <a:spcPct val="150000"/>
                </a:lnSpc>
              </a:pPr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466368" cy="48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8111"/>
              <a:r>
                <a:rPr lang="vi-VN" sz="2571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688444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3332543" y="5653702"/>
            <a:ext cx="520603" cy="517232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pPr defTabSz="768111"/>
            <a:r>
              <a:rPr lang="vi-VN" sz="28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894673" y="5622824"/>
            <a:ext cx="520603" cy="517232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pPr defTabSz="768111"/>
            <a:r>
              <a:rPr lang="vi-VN" sz="28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456804" y="5653700"/>
            <a:ext cx="520603" cy="517232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pPr defTabSz="768111"/>
            <a:r>
              <a:rPr lang="vi-VN" sz="28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018935" y="5653701"/>
            <a:ext cx="520603" cy="517232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pPr defTabSz="768111"/>
            <a:r>
              <a:rPr lang="vi-VN" sz="28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817388" y="620361"/>
            <a:ext cx="8217011" cy="2066181"/>
          </a:xfrm>
          <a:prstGeom prst="rect">
            <a:avLst/>
          </a:prstGeom>
          <a:noFill/>
          <a:ln>
            <a:noFill/>
          </a:ln>
        </p:spPr>
        <p:txBody>
          <a:bodyPr wrap="square" lIns="76809" tIns="38405" rIns="76809" bIns="38405" rtlCol="0">
            <a:spAutoFit/>
          </a:bodyPr>
          <a:lstStyle/>
          <a:p>
            <a:pPr algn="ctr" defTabSz="768111">
              <a:lnSpc>
                <a:spcPct val="120000"/>
              </a:lnSpc>
            </a:pPr>
            <a:r>
              <a:rPr lang="en-US" sz="2571" b="1" u="sng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571" b="1" u="sng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768111">
              <a:lnSpc>
                <a:spcPct val="120000"/>
              </a:lnSpc>
            </a:pP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43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143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43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43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143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768111">
              <a:lnSpc>
                <a:spcPct val="120000"/>
              </a:lnSpc>
            </a:pP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86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7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57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57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r>
              <a:rPr lang="en-US" sz="4286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286" b="1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19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57" grpId="0"/>
      <p:bldP spid="58" grpId="0"/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997493" y="-109136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3741964" y="314634"/>
            <a:ext cx="570389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768111"/>
            <a:r>
              <a:rPr lang="en-US" sz="285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2857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997493" y="823558"/>
            <a:ext cx="7870406" cy="956903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just" defTabSz="768111"/>
            <a:r>
              <a:rPr lang="vi-VN" sz="285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 cây khế có 90 quả. Chim thần đã ăn mất 24 quả. Hỏi trên cây còn lại bao nhiêu quả khế?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ED6399-B5F6-403B-8ED0-57AB5CDBB97B}"/>
              </a:ext>
            </a:extLst>
          </p:cNvPr>
          <p:cNvSpPr txBox="1"/>
          <p:nvPr/>
        </p:nvSpPr>
        <p:spPr>
          <a:xfrm>
            <a:off x="6900624" y="4110919"/>
            <a:ext cx="1662169" cy="473181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 defTabSz="768111"/>
            <a:r>
              <a:rPr lang="vi-VN" sz="2571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giải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28B96F-5924-4583-8894-30E99640BA21}"/>
              </a:ext>
            </a:extLst>
          </p:cNvPr>
          <p:cNvSpPr txBox="1"/>
          <p:nvPr/>
        </p:nvSpPr>
        <p:spPr>
          <a:xfrm>
            <a:off x="5614966" y="4584192"/>
            <a:ext cx="4516514" cy="473181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defTabSz="768111"/>
            <a:r>
              <a:rPr lang="vi-VN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 cây còn lại số quả khế là: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C6922D-ABB0-4576-8D9A-3E2D7B671F13}"/>
              </a:ext>
            </a:extLst>
          </p:cNvPr>
          <p:cNvSpPr txBox="1"/>
          <p:nvPr/>
        </p:nvSpPr>
        <p:spPr>
          <a:xfrm>
            <a:off x="5832152" y="5057465"/>
            <a:ext cx="3799114" cy="473181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 defTabSz="768111"/>
            <a:r>
              <a:rPr lang="vi-VN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 – 24 = 66 (quả)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A2666D-814F-47F6-AF23-4201EF9DA856}"/>
              </a:ext>
            </a:extLst>
          </p:cNvPr>
          <p:cNvSpPr txBox="1"/>
          <p:nvPr/>
        </p:nvSpPr>
        <p:spPr>
          <a:xfrm>
            <a:off x="6392015" y="5530738"/>
            <a:ext cx="3549705" cy="473181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r" defTabSz="768111"/>
            <a:r>
              <a:rPr lang="vi-VN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 số</a:t>
            </a:r>
            <a:r>
              <a:rPr lang="vi-VN" sz="2571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66 quả khế.</a:t>
            </a:r>
            <a:endParaRPr lang="vi-VN" sz="257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E21DE-2A1B-453B-8892-A422AEC7BF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5261" y="3687536"/>
            <a:ext cx="3549705" cy="27338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56857" y="1818981"/>
            <a:ext cx="4711821" cy="1333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8111">
              <a:lnSpc>
                <a:spcPct val="107000"/>
              </a:lnSpc>
            </a:pPr>
            <a:r>
              <a:rPr lang="vi-VN" sz="2571" b="1" u="sng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Tóm tắt                                                 </a:t>
            </a:r>
            <a:endParaRPr lang="en-US" sz="2571" b="1" u="sng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 defTabSz="768111">
              <a:lnSpc>
                <a:spcPct val="107000"/>
              </a:lnSpc>
            </a:pPr>
            <a:r>
              <a:rPr lang="en-US" sz="2571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</a:t>
            </a:r>
            <a:r>
              <a:rPr lang="vi-VN" sz="2571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 khế có :</a:t>
            </a:r>
            <a:r>
              <a:rPr lang="en-US" sz="2571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71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90 quả                    </a:t>
            </a:r>
            <a:endParaRPr lang="vi-VN" sz="2571" b="1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326578" algn="just" defTabSz="768111">
              <a:lnSpc>
                <a:spcPct val="107000"/>
              </a:lnSpc>
            </a:pPr>
            <a:r>
              <a:rPr lang="vi-VN" sz="2571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 đã ăn      : 24 quả </a:t>
            </a:r>
            <a:r>
              <a:rPr lang="vi-VN" sz="2571" b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</a:t>
            </a:r>
            <a:endParaRPr lang="en-US" sz="2571" b="1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16035" y="3098169"/>
            <a:ext cx="4711821" cy="487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26578" algn="just" defTabSz="768111">
              <a:lnSpc>
                <a:spcPct val="107000"/>
              </a:lnSpc>
            </a:pPr>
            <a:r>
              <a:rPr lang="en-US" sz="2571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Trên cây</a:t>
            </a:r>
            <a:r>
              <a:rPr lang="vi-VN" sz="2571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còn lại:</a:t>
            </a:r>
            <a:r>
              <a:rPr lang="en-US" sz="2571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71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r>
              <a:rPr lang="en-US" sz="2571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71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quả khế? </a:t>
            </a:r>
            <a:endParaRPr lang="vi-VN" sz="2571" b="1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/>
      <p:bldP spid="20" grpId="0"/>
      <p:bldP spid="21" grpId="0"/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705" y="125095"/>
            <a:ext cx="9768840" cy="3834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800" y="4331335"/>
            <a:ext cx="795274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 thứ 2, Mai An Tiêm thả số quả dưa hấu xuống biển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34 - 7 = 27 (quả)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 án: 27 quả</a:t>
            </a: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357A5F77-A0C9-4BAA-A9F0-747CDE9DE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5502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Bản quyền thuộc về: FB Hương Thảo - 0965.407.598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1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59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69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867" y="4233545"/>
            <a:ext cx="2929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 + 18 =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5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52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62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7127" y="3528695"/>
            <a:ext cx="313817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 2 xô nước là?</a:t>
            </a:r>
            <a:endParaRPr kumimoji="0" lang="en-US" sz="2665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2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0" y="22877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9830" y="3998595"/>
            <a:ext cx="2415540" cy="214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90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2412" y="4170680"/>
            <a:ext cx="2590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 + 8 =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51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61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6867" y="4347210"/>
            <a:ext cx="242125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 + 7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977245" y="611758"/>
            <a:ext cx="6127134" cy="868802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 defTabSz="768111"/>
            <a:r>
              <a:rPr lang="en-US" sz="2571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 </a:t>
            </a:r>
            <a:r>
              <a:rPr lang="en-US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71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71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571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57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57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768111"/>
            <a:r>
              <a:rPr lang="en-US" sz="2571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2571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026704" y="1375784"/>
            <a:ext cx="8028214" cy="2827800"/>
          </a:xfrm>
          <a:prstGeom prst="rect">
            <a:avLst/>
          </a:prstGeom>
          <a:noFill/>
          <a:ln>
            <a:noFill/>
          </a:ln>
        </p:spPr>
        <p:txBody>
          <a:bodyPr wrap="square" lIns="76809" tIns="38405" rIns="76809" bIns="38405" rtlCol="0">
            <a:spAutoFit/>
          </a:bodyPr>
          <a:lstStyle/>
          <a:p>
            <a:pPr algn="ctr" defTabSz="768111">
              <a:lnSpc>
                <a:spcPct val="120000"/>
              </a:lnSpc>
            </a:pPr>
            <a:r>
              <a:rPr lang="en-US" sz="2857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57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23</a:t>
            </a:r>
          </a:p>
          <a:p>
            <a:pPr algn="ctr" defTabSz="768111">
              <a:lnSpc>
                <a:spcPct val="120000"/>
              </a:lnSpc>
            </a:pP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714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714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429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29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429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714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714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714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768111">
              <a:lnSpc>
                <a:spcPct val="120000"/>
              </a:lnSpc>
            </a:pP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714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714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714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714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714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714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714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14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714" b="1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768111">
              <a:lnSpc>
                <a:spcPct val="120000"/>
              </a:lnSpc>
            </a:pPr>
            <a:r>
              <a:rPr lang="en-US" sz="2857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57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57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2857" b="1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4645" y="4483173"/>
            <a:ext cx="4009641" cy="1011983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defTabSz="768111"/>
            <a:r>
              <a:rPr lang="en-US" sz="6072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6072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72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vi-VN" sz="6072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0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469</Words>
  <Application>Microsoft Office PowerPoint</Application>
  <PresentationFormat>Widescreen</PresentationFormat>
  <Paragraphs>123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ITC Avant Garde Std Bk</vt:lpstr>
      <vt:lpstr>UTM Cookies</vt:lpstr>
      <vt:lpstr>Arial</vt:lpstr>
      <vt:lpstr>Calibri</vt:lpstr>
      <vt:lpstr>Calibri Light</vt:lpstr>
      <vt:lpstr>Century Gothic</vt:lpstr>
      <vt:lpstr>Times New Roman</vt:lpstr>
      <vt:lpstr>Verdana</vt:lpstr>
      <vt:lpstr>Wingdings 3</vt:lpstr>
      <vt:lpstr>2_Office Theme</vt:lpstr>
      <vt:lpstr>1_Office Theme</vt:lpstr>
      <vt:lpstr>4_Office Theme</vt:lpstr>
      <vt:lpstr>3_Office Theme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</cp:revision>
  <dcterms:created xsi:type="dcterms:W3CDTF">2024-11-24T05:52:08Z</dcterms:created>
  <dcterms:modified xsi:type="dcterms:W3CDTF">2024-11-24T06:05:13Z</dcterms:modified>
</cp:coreProperties>
</file>