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5" r:id="rId4"/>
  </p:sldMasterIdLst>
  <p:notesMasterIdLst>
    <p:notesMasterId r:id="rId27"/>
  </p:notesMasterIdLst>
  <p:sldIdLst>
    <p:sldId id="457" r:id="rId5"/>
    <p:sldId id="257" r:id="rId6"/>
    <p:sldId id="258" r:id="rId7"/>
    <p:sldId id="259" r:id="rId8"/>
    <p:sldId id="260" r:id="rId9"/>
    <p:sldId id="261" r:id="rId10"/>
    <p:sldId id="262" r:id="rId11"/>
    <p:sldId id="263" r:id="rId12"/>
    <p:sldId id="264" r:id="rId13"/>
    <p:sldId id="265" r:id="rId14"/>
    <p:sldId id="266" r:id="rId15"/>
    <p:sldId id="268" r:id="rId16"/>
    <p:sldId id="269" r:id="rId17"/>
    <p:sldId id="270" r:id="rId18"/>
    <p:sldId id="271" r:id="rId19"/>
    <p:sldId id="279" r:id="rId20"/>
    <p:sldId id="278" r:id="rId21"/>
    <p:sldId id="273" r:id="rId22"/>
    <p:sldId id="274" r:id="rId23"/>
    <p:sldId id="275" r:id="rId24"/>
    <p:sldId id="276"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1" autoAdjust="0"/>
    <p:restoredTop sz="94660"/>
  </p:normalViewPr>
  <p:slideViewPr>
    <p:cSldViewPr snapToGrid="0">
      <p:cViewPr varScale="1">
        <p:scale>
          <a:sx n="75" d="100"/>
          <a:sy n="75" d="100"/>
        </p:scale>
        <p:origin x="3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F2456B-51CC-4A2C-9E94-89F6D96EE9DF}"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1566E-C88B-4A7A-9BE0-6A7630CA6A4F}" type="slidenum">
              <a:rPr lang="en-US" smtClean="0"/>
              <a:t>‹#›</a:t>
            </a:fld>
            <a:endParaRPr lang="en-US"/>
          </a:p>
        </p:txBody>
      </p:sp>
    </p:spTree>
    <p:extLst>
      <p:ext uri="{BB962C8B-B14F-4D97-AF65-F5344CB8AC3E}">
        <p14:creationId xmlns:p14="http://schemas.microsoft.com/office/powerpoint/2010/main" val="2038754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971944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51428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189078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69833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870748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41760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3654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76592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64103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6279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26851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94679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50277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69984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6635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7536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13294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75818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31159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99894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8755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46858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705234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85129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0748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17225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46574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90305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94695541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681C30-07FF-48E4-857B-A77C196A89F6}" type="datetimeFigureOut">
              <a:rPr lang="en-US" smtClean="0"/>
              <a:t>11/24/2024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C0585C8E-B313-4FC3-B2DD-C17A23E8D338}"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22191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681C30-07FF-48E4-857B-A77C196A89F6}"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85C8E-B313-4FC3-B2DD-C17A23E8D338}"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11826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681C30-07FF-48E4-857B-A77C196A89F6}"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85C8E-B313-4FC3-B2DD-C17A23E8D338}"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41214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681C30-07FF-48E4-857B-A77C196A89F6}"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585C8E-B313-4FC3-B2DD-C17A23E8D338}"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95487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747428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681C30-07FF-48E4-857B-A77C196A89F6}" type="datetimeFigureOut">
              <a:rPr lang="en-US" smtClean="0"/>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585C8E-B313-4FC3-B2DD-C17A23E8D338}"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956442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681C30-07FF-48E4-857B-A77C196A89F6}" type="datetimeFigureOut">
              <a:rPr lang="en-US" smtClean="0"/>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585C8E-B313-4FC3-B2DD-C17A23E8D338}"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30415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81C30-07FF-48E4-857B-A77C196A89F6}" type="datetimeFigureOut">
              <a:rPr lang="en-US" smtClean="0"/>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585C8E-B313-4FC3-B2DD-C17A23E8D338}" type="slidenum">
              <a:rPr lang="en-US" smtClean="0"/>
              <a:t>‹#›</a:t>
            </a:fld>
            <a:endParaRPr lang="en-US"/>
          </a:p>
        </p:txBody>
      </p:sp>
    </p:spTree>
    <p:extLst>
      <p:ext uri="{BB962C8B-B14F-4D97-AF65-F5344CB8AC3E}">
        <p14:creationId xmlns:p14="http://schemas.microsoft.com/office/powerpoint/2010/main" val="27864029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681C30-07FF-48E4-857B-A77C196A89F6}"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585C8E-B313-4FC3-B2DD-C17A23E8D338}"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421351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A2681C30-07FF-48E4-857B-A77C196A89F6}" type="datetimeFigureOut">
              <a:rPr lang="en-US" smtClean="0"/>
              <a:t>11/24/2024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C0585C8E-B313-4FC3-B2DD-C17A23E8D338}"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9334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681C30-07FF-48E4-857B-A77C196A89F6}"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85C8E-B313-4FC3-B2DD-C17A23E8D338}"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21927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681C30-07FF-48E4-857B-A77C196A89F6}"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585C8E-B313-4FC3-B2DD-C17A23E8D338}"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69928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70876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35347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13993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0739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65224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11/24/2024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2338732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502017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703988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9C1C773-6C50-47CB-B854-40F0C6CE833B}" type="datetimeFigureOut">
              <a:rPr lang="en-US" smtClean="0"/>
              <a:t>11/24/2024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23C3A12-48ED-4AB8-9E17-214843E3FA8A}"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89357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36.xml"/><Relationship Id="rId5" Type="http://schemas.openxmlformats.org/officeDocument/2006/relationships/tags" Target="../tags/tag3.xml"/><Relationship Id="rId4"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31.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43.GIF"/><Relationship Id="rId4" Type="http://schemas.openxmlformats.org/officeDocument/2006/relationships/image" Target="../media/image42.GIF"/></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3.png"/><Relationship Id="rId18" Type="http://schemas.microsoft.com/office/2007/relationships/hdphoto" Target="../media/hdphoto9.wdp"/><Relationship Id="rId26" Type="http://schemas.microsoft.com/office/2007/relationships/hdphoto" Target="../media/hdphoto12.wdp"/><Relationship Id="rId3" Type="http://schemas.openxmlformats.org/officeDocument/2006/relationships/image" Target="../media/image8.png"/><Relationship Id="rId21" Type="http://schemas.openxmlformats.org/officeDocument/2006/relationships/image" Target="../media/image17.png"/><Relationship Id="rId7" Type="http://schemas.openxmlformats.org/officeDocument/2006/relationships/image" Target="../media/image10.png"/><Relationship Id="rId12" Type="http://schemas.microsoft.com/office/2007/relationships/hdphoto" Target="../media/hdphoto6.wdp"/><Relationship Id="rId17" Type="http://schemas.openxmlformats.org/officeDocument/2006/relationships/image" Target="../media/image15.png"/><Relationship Id="rId25" Type="http://schemas.openxmlformats.org/officeDocument/2006/relationships/image" Target="../media/image20.png"/><Relationship Id="rId33" Type="http://schemas.microsoft.com/office/2007/relationships/hdphoto" Target="../media/hdphoto15.wdp"/><Relationship Id="rId2" Type="http://schemas.openxmlformats.org/officeDocument/2006/relationships/notesSlide" Target="../notesSlides/notesSlide1.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2.png"/><Relationship Id="rId24" Type="http://schemas.openxmlformats.org/officeDocument/2006/relationships/image" Target="../media/image19.GIF"/><Relationship Id="rId32" Type="http://schemas.openxmlformats.org/officeDocument/2006/relationships/image" Target="../media/image24.png"/><Relationship Id="rId5" Type="http://schemas.openxmlformats.org/officeDocument/2006/relationships/image" Target="../media/image9.png"/><Relationship Id="rId15" Type="http://schemas.openxmlformats.org/officeDocument/2006/relationships/image" Target="../media/image14.png"/><Relationship Id="rId23" Type="http://schemas.openxmlformats.org/officeDocument/2006/relationships/image" Target="../media/image18.png"/><Relationship Id="rId28" Type="http://schemas.microsoft.com/office/2007/relationships/hdphoto" Target="../media/hdphoto13.wdp"/><Relationship Id="rId10" Type="http://schemas.microsoft.com/office/2007/relationships/hdphoto" Target="../media/hdphoto5.wdp"/><Relationship Id="rId19" Type="http://schemas.openxmlformats.org/officeDocument/2006/relationships/image" Target="../media/image16.png"/><Relationship Id="rId31" Type="http://schemas.openxmlformats.org/officeDocument/2006/relationships/image" Target="../media/image23.png"/><Relationship Id="rId4" Type="http://schemas.microsoft.com/office/2007/relationships/hdphoto" Target="../media/hdphoto2.wdp"/><Relationship Id="rId9" Type="http://schemas.openxmlformats.org/officeDocument/2006/relationships/image" Target="../media/image11.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21.png"/><Relationship Id="rId30" Type="http://schemas.microsoft.com/office/2007/relationships/hdphoto" Target="../media/hdphoto14.wdp"/></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audio" Target="../media/audio3.wav"/><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audio" Target="../media/audio3.wav"/><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audio" Target="../media/audio3.wav"/><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audio" Target="../media/audio3.wav"/><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audio" Target="../media/audio3.wav"/><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8">
            <a:extLst>
              <a:ext uri="{FF2B5EF4-FFF2-40B4-BE49-F238E27FC236}">
                <a16:creationId xmlns:a16="http://schemas.microsoft.com/office/drawing/2014/main" id="{1CCCEDF8-2E91-4E77-25B9-C0B188D8DE4B}"/>
              </a:ext>
            </a:extLst>
          </p:cNvPr>
          <p:cNvSpPr>
            <a:spLocks noChangeArrowheads="1"/>
          </p:cNvSpPr>
          <p:nvPr>
            <p:custDataLst>
              <p:tags r:id="rId1"/>
            </p:custDataLst>
          </p:nvPr>
        </p:nvSpPr>
        <p:spPr bwMode="auto">
          <a:xfrm>
            <a:off x="831056" y="479380"/>
            <a:ext cx="10529887"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400" b="1" i="0" u="none" strike="noStrike" kern="1200" cap="none" spc="0" normalizeH="0" baseline="0" noProof="0" dirty="0">
                <a:ln>
                  <a:noFill/>
                </a:ln>
                <a:solidFill>
                  <a:srgbClr val="4472C4">
                    <a:lumMod val="75000"/>
                  </a:srgbClr>
                </a:solidFill>
                <a:effectLst/>
                <a:uLnTx/>
                <a:uFillTx/>
                <a:latin typeface="Times New Roman" pitchFamily="18" charset="0"/>
                <a:ea typeface="Arial-Rounded" panose="020B0500000000000000" pitchFamily="34" charset="0"/>
                <a:cs typeface="Times New Roman" pitchFamily="18" charset="0"/>
              </a:rPr>
              <a:t>ỦY BAN NHÂN DÂN HUYỆN AN LÃO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400" b="1" i="0" u="none" strike="noStrike" kern="1200" cap="none" spc="0" normalizeH="0" baseline="0" noProof="0" dirty="0">
                <a:ln>
                  <a:noFill/>
                </a:ln>
                <a:solidFill>
                  <a:srgbClr val="4472C4">
                    <a:lumMod val="75000"/>
                  </a:srgbClr>
                </a:solidFill>
                <a:effectLst/>
                <a:uLnTx/>
                <a:uFillTx/>
                <a:latin typeface="Times New Roman" pitchFamily="18" charset="0"/>
                <a:ea typeface="Arial-Rounded" panose="020B0500000000000000" pitchFamily="34" charset="0"/>
                <a:cs typeface="Times New Roman" pitchFamily="18" charset="0"/>
              </a:rPr>
              <a:t>TRƯỜNG TIỂU HỌC QUANG TRUNG</a:t>
            </a:r>
            <a:endParaRPr kumimoji="0" lang="en-US" altLang="zh-CN" sz="2400" b="1" i="0" u="none" strike="noStrike" kern="1200" cap="none" spc="0" normalizeH="0" baseline="0" noProof="0" dirty="0">
              <a:ln>
                <a:noFill/>
              </a:ln>
              <a:solidFill>
                <a:srgbClr val="4472C4">
                  <a:lumMod val="75000"/>
                </a:srgbClr>
              </a:solidFill>
              <a:effectLst/>
              <a:uLnTx/>
              <a:uFillTx/>
              <a:latin typeface="Times New Roman" pitchFamily="18" charset="0"/>
              <a:ea typeface="Arial-Rounded" panose="020B0500000000000000" pitchFamily="34" charset="0"/>
              <a:cs typeface="Times New Roman" pitchFamily="18" charset="0"/>
            </a:endParaRPr>
          </a:p>
        </p:txBody>
      </p:sp>
      <p:pic>
        <p:nvPicPr>
          <p:cNvPr id="5" name="龚芝怡 - 卓别林">
            <a:hlinkClick r:id="" action="ppaction://media"/>
            <a:extLst>
              <a:ext uri="{FF2B5EF4-FFF2-40B4-BE49-F238E27FC236}">
                <a16:creationId xmlns:a16="http://schemas.microsoft.com/office/drawing/2014/main" id="{54CB59C1-EE69-9834-2882-E0AE2AE1012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
        <p:nvSpPr>
          <p:cNvPr id="6" name="18">
            <a:extLst>
              <a:ext uri="{FF2B5EF4-FFF2-40B4-BE49-F238E27FC236}">
                <a16:creationId xmlns:a16="http://schemas.microsoft.com/office/drawing/2014/main" id="{4E77F22C-1686-DA6F-447C-29621DB53400}"/>
              </a:ext>
            </a:extLst>
          </p:cNvPr>
          <p:cNvSpPr>
            <a:spLocks noChangeArrowheads="1"/>
          </p:cNvSpPr>
          <p:nvPr>
            <p:custDataLst>
              <p:tags r:id="rId4"/>
            </p:custDataLst>
          </p:nvPr>
        </p:nvSpPr>
        <p:spPr bwMode="auto">
          <a:xfrm>
            <a:off x="444500" y="2460580"/>
            <a:ext cx="11468100" cy="203132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SÁCH KẾT NỐI TRI THỨC VỚI CUỘC SỐNG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TIẾNG VIỆT 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zh-CN"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Bài : Thả diều (Tiết 1+2)</a:t>
            </a:r>
            <a:endParaRPr kumimoji="0" lang="en-US" altLang="zh-CN"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
        <p:nvSpPr>
          <p:cNvPr id="7" name="18">
            <a:extLst>
              <a:ext uri="{FF2B5EF4-FFF2-40B4-BE49-F238E27FC236}">
                <a16:creationId xmlns:a16="http://schemas.microsoft.com/office/drawing/2014/main" id="{072586D6-9816-9185-F03A-C67F77F3D89B}"/>
              </a:ext>
            </a:extLst>
          </p:cNvPr>
          <p:cNvSpPr>
            <a:spLocks noChangeArrowheads="1"/>
          </p:cNvSpPr>
          <p:nvPr>
            <p:custDataLst>
              <p:tags r:id="rId5"/>
            </p:custDataLst>
          </p:nvPr>
        </p:nvSpPr>
        <p:spPr bwMode="auto">
          <a:xfrm>
            <a:off x="1179513" y="5076780"/>
            <a:ext cx="10529887" cy="43088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800" b="1" i="1" u="none" strike="noStrike" kern="120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rPr>
              <a:t>Giáo viên: Phạm Thị Hương</a:t>
            </a:r>
            <a:endParaRPr kumimoji="0" lang="en-US" altLang="zh-CN" sz="2800" b="1" i="1" u="none" strike="noStrike" kern="120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113310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5"/>
                </p:tgtEl>
              </p:cMediaNode>
            </p:audio>
          </p:childTnLst>
        </p:cTn>
      </p:par>
    </p:tnLst>
    <p:bldLst>
      <p:bldP spid="4"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EFC2004E-CFD5-4C2D-8632-6DB6FB22E0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845" y="138748"/>
            <a:ext cx="10972800" cy="1143000"/>
          </a:xfrm>
        </p:spPr>
        <p:txBody>
          <a:bodyPr>
            <a:normAutofit/>
          </a:bodyPr>
          <a:lstStyle/>
          <a:p>
            <a:pPr algn="ctr"/>
            <a:r>
              <a:rPr lang="en-US" sz="3700">
                <a:latin typeface="Arial-Rounded" panose="020B0500000000000000" pitchFamily="34" charset="0"/>
                <a:cs typeface="Arial-Rounded" panose="020B0500000000000000" pitchFamily="34" charset="0"/>
              </a:rPr>
              <a:t>1. Các bạn trong tranh đang chơi trò chơi gì?</a:t>
            </a:r>
          </a:p>
        </p:txBody>
      </p:sp>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3" name="Picture 2" descr="Capture"/>
          <p:cNvPicPr>
            <a:picLocks noChangeAspect="1"/>
          </p:cNvPicPr>
          <p:nvPr/>
        </p:nvPicPr>
        <p:blipFill>
          <a:blip r:embed="rId4"/>
          <a:stretch>
            <a:fillRect/>
          </a:stretch>
        </p:blipFill>
        <p:spPr>
          <a:xfrm>
            <a:off x="2750820" y="1282065"/>
            <a:ext cx="8364855" cy="4220210"/>
          </a:xfrm>
          <a:prstGeom prst="rect">
            <a:avLst/>
          </a:prstGeom>
        </p:spPr>
      </p:pic>
      <p:sp>
        <p:nvSpPr>
          <p:cNvPr id="5" name="Cloud Callout 4"/>
          <p:cNvSpPr/>
          <p:nvPr/>
        </p:nvSpPr>
        <p:spPr>
          <a:xfrm>
            <a:off x="293370" y="1269365"/>
            <a:ext cx="3914775" cy="1399540"/>
          </a:xfrm>
          <a:prstGeom prst="cloudCallout">
            <a:avLst>
              <a:gd name="adj1" fmla="val 37527"/>
              <a:gd name="adj2" fmla="val 74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đang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thả</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diều</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itle 1"/>
          <p:cNvSpPr>
            <a:spLocks noGrp="1"/>
          </p:cNvSpPr>
          <p:nvPr/>
        </p:nvSpPr>
        <p:spPr>
          <a:xfrm>
            <a:off x="2750820" y="535209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700" b="0" i="0" u="none" strike="noStrike" kern="1200" cap="none" spc="0" normalizeH="0" baseline="0" noProof="0" dirty="0">
                <a:ln>
                  <a:noFill/>
                </a:ln>
                <a:solidFill>
                  <a:prstClr val="black"/>
                </a:solidFill>
                <a:effectLst/>
                <a:uLnTx/>
                <a:uFillTx/>
                <a:latin typeface="Arial-Rounded" panose="020B0500000000000000" pitchFamily="34" charset="0"/>
                <a:ea typeface="+mj-ea"/>
                <a:cs typeface="Arial-Rounded" panose="020B0500000000000000" pitchFamily="34" charset="0"/>
              </a:rPr>
              <a:t>2.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Em</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biết</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gì</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về</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trò</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chơi</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7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này</a:t>
            </a:r>
            <a:r>
              <a:rPr kumimoji="0" lang="en-US" sz="37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p>
        </p:txBody>
      </p:sp>
      <p:sp>
        <p:nvSpPr>
          <p:cNvPr id="7" name="Cloud Callout 6"/>
          <p:cNvSpPr/>
          <p:nvPr/>
        </p:nvSpPr>
        <p:spPr>
          <a:xfrm>
            <a:off x="5416550" y="1066165"/>
            <a:ext cx="4239260" cy="2007870"/>
          </a:xfrm>
          <a:prstGeom prst="cloudCallout">
            <a:avLst>
              <a:gd name="adj1" fmla="val -20251"/>
              <a:gd name="adj2" fmla="val 81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Diều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khung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tre</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dán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giấy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kín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buộc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dài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D7DCF319-69BA-4AB7-A1A9-42B631310C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p:bldP spid="6" grpId="1"/>
      <p:bldP spid="7" grpId="0" bldLvl="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thổi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ngần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vơi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gặt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liềm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bỏ</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Cánh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diều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no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gió</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Nhạc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trời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réo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vang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Tiếng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diều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xanh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lúa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Uốn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cong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tre</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làng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CÁNH DIỀU</a:t>
            </a: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ngần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vơi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liềm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no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Nhạc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réo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vang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xanh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lúa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Uốn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cong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làng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CÁNH DIỀU</a:t>
            </a:r>
          </a:p>
        </p:txBody>
      </p:sp>
      <p:sp>
        <p:nvSpPr>
          <p:cNvPr id="3" name="Rounded Rectangle 2"/>
          <p:cNvSpPr/>
          <p:nvPr/>
        </p:nvSpPr>
        <p:spPr>
          <a:xfrm>
            <a:off x="8018588" y="232092"/>
            <a:ext cx="4300220" cy="592455"/>
          </a:xfrm>
          <a:prstGeom prst="roundRect">
            <a:avLst/>
          </a:prstGeom>
          <a:solidFill>
            <a:schemeClr val="accent6">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khó</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9" name="Straight Connector 8"/>
          <p:cNvCxnSpPr/>
          <p:nvPr/>
        </p:nvCxnSpPr>
        <p:spPr>
          <a:xfrm>
            <a:off x="2092325" y="846455"/>
            <a:ext cx="959485" cy="889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92325" y="6452235"/>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85155" y="5693410"/>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4940" y="5267960"/>
            <a:ext cx="12109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ngần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vơi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liềm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no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Nhạc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réo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vang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xanh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lúa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Uốn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cong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làng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CÁNH DIỀU</a:t>
            </a:r>
          </a:p>
        </p:txBody>
      </p:sp>
      <p:cxnSp>
        <p:nvCxnSpPr>
          <p:cNvPr id="9" name="Straight Connector 8"/>
          <p:cNvCxnSpPr/>
          <p:nvPr/>
        </p:nvCxnSpPr>
        <p:spPr>
          <a:xfrm flipH="1">
            <a:off x="3279767" y="483115"/>
            <a:ext cx="223520" cy="389316"/>
          </a:xfrm>
          <a:prstGeom prst="line">
            <a:avLst/>
          </a:prstGeom>
        </p:spPr>
        <p:style>
          <a:lnRef idx="3">
            <a:schemeClr val="accent2"/>
          </a:lnRef>
          <a:fillRef idx="0">
            <a:schemeClr val="accent2"/>
          </a:fillRef>
          <a:effectRef idx="2">
            <a:schemeClr val="accent2"/>
          </a:effectRef>
          <a:fontRef idx="minor">
            <a:schemeClr val="tx1"/>
          </a:fontRef>
        </p:style>
      </p:cxnSp>
      <p:cxnSp>
        <p:nvCxnSpPr>
          <p:cNvPr id="3" name="Straight Connector 2"/>
          <p:cNvCxnSpPr/>
          <p:nvPr/>
        </p:nvCxnSpPr>
        <p:spPr>
          <a:xfrm flipH="1">
            <a:off x="3251142" y="9434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3176674" y="13459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4233227" y="17689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376295" y="258953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3927388" y="304649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4047143" y="349524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3827751" y="39477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320732" y="466869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362267" y="51742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3002915" y="5610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3681462" y="60201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7219950" y="4360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982257" y="485394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7101233" y="52228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6400627" y="57012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10506718" y="44411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10645775" y="47853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10916805" y="524478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10645774" y="5695632"/>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8027816" y="228918"/>
            <a:ext cx="4178300" cy="584739"/>
          </a:xfrm>
          <a:prstGeom prst="rect">
            <a:avLst/>
          </a:prstGeom>
          <a:solidFill>
            <a:schemeClr val="accent6">
              <a:lumMod val="75000"/>
            </a:schemeClr>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1+#ppt_w/2"/>
                                          </p:val>
                                        </p:tav>
                                        <p:tav tm="100000">
                                          <p:val>
                                            <p:strVal val="#ppt_x"/>
                                          </p:val>
                                        </p:tav>
                                      </p:tavLst>
                                    </p:anim>
                                    <p:anim calcmode="lin" valueType="num">
                                      <p:cBhvr additive="base">
                                        <p:cTn id="9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8350" y="3253105"/>
            <a:ext cx="9826625" cy="4526280"/>
          </a:xfrm>
        </p:spPr>
        <p:txBody>
          <a:bodyPr/>
          <a:lstStyle/>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Sông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Ngân</a:t>
            </a:r>
            <a:r>
              <a:rPr lang="en-US" sz="3200" b="1" i="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dải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a:t>
            </a:r>
          </a:p>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Nong</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thóc</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6997" y="351155"/>
            <a:ext cx="3766049" cy="584739"/>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của từ</a:t>
            </a:r>
          </a:p>
        </p:txBody>
      </p:sp>
      <p:pic>
        <p:nvPicPr>
          <p:cNvPr id="4" name="Content Placeholder 3"/>
          <p:cNvPicPr>
            <a:picLocks noGrp="1" noChangeAspect="1"/>
          </p:cNvPicPr>
          <p:nvPr>
            <p:ph sz="half" idx="2"/>
          </p:nvPr>
        </p:nvPicPr>
        <p:blipFill>
          <a:blip r:embed="rId3"/>
          <a:stretch>
            <a:fillRect/>
          </a:stretch>
        </p:blipFill>
        <p:spPr>
          <a:xfrm>
            <a:off x="5430982" y="148590"/>
            <a:ext cx="6679738" cy="3006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Cánh diều no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Sáo nó thổi vang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Sao trời trôi qua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Diều thành trăng vàng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Cánh diều no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Tiếng nó trong ngần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Diều hay chiếc thuyền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Trôi trên sông Ngân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Cánh diều no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Tiếng nó chơi vơi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Diều là hạt cau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Trời như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Xong mùa gặt hái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Diều em - lưỡi liềm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Ai quên bỏ lại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Cánh diều no gió</a:t>
            </a: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Nhạc trời réo vang</a:t>
            </a: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Tiếng diều xanh lúa</a:t>
            </a: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Uốn cong tre làng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CÁNH DIỀU</a:t>
            </a:r>
          </a:p>
        </p:txBody>
      </p:sp>
      <p:sp>
        <p:nvSpPr>
          <p:cNvPr id="17" name="TextBox 16"/>
          <p:cNvSpPr txBox="1"/>
          <p:nvPr/>
        </p:nvSpPr>
        <p:spPr>
          <a:xfrm>
            <a:off x="7787225" y="274955"/>
            <a:ext cx="4507010" cy="582295"/>
          </a:xfrm>
          <a:prstGeom prst="rect">
            <a:avLst/>
          </a:prstGeom>
          <a:solidFill>
            <a:schemeClr val="accent6">
              <a:lumMod val="75000"/>
            </a:schemeClr>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00" y="-18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550"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Connector 2"/>
          <p:cNvSpPr/>
          <p:nvPr/>
        </p:nvSpPr>
        <p:spPr>
          <a:xfrm>
            <a:off x="71120" y="50419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Times New Roman" panose="02020603050405020304" pitchFamily="18" charset="0"/>
              </a:rPr>
              <a:t>1</a:t>
            </a:r>
          </a:p>
        </p:txBody>
      </p:sp>
      <p:sp>
        <p:nvSpPr>
          <p:cNvPr id="10" name="Flowchart: Connector 9"/>
          <p:cNvSpPr/>
          <p:nvPr/>
        </p:nvSpPr>
        <p:spPr>
          <a:xfrm>
            <a:off x="93980" y="268478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Times New Roman" panose="02020603050405020304" pitchFamily="18" charset="0"/>
              </a:rPr>
              <a:t>2</a:t>
            </a:r>
          </a:p>
        </p:txBody>
      </p:sp>
      <p:sp>
        <p:nvSpPr>
          <p:cNvPr id="15" name="Flowchart: Connector 14"/>
          <p:cNvSpPr/>
          <p:nvPr/>
        </p:nvSpPr>
        <p:spPr>
          <a:xfrm>
            <a:off x="93980" y="477456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Times New Roman" panose="02020603050405020304" pitchFamily="18" charset="0"/>
              </a:rPr>
              <a:t>3</a:t>
            </a:r>
          </a:p>
        </p:txBody>
      </p:sp>
      <p:sp>
        <p:nvSpPr>
          <p:cNvPr id="16" name="Flowchart: Connector 15"/>
          <p:cNvSpPr/>
          <p:nvPr/>
        </p:nvSpPr>
        <p:spPr>
          <a:xfrm>
            <a:off x="3380740" y="444944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Times New Roman" panose="02020603050405020304" pitchFamily="18" charset="0"/>
              </a:rPr>
              <a:t>4</a:t>
            </a:r>
          </a:p>
        </p:txBody>
      </p:sp>
      <p:sp>
        <p:nvSpPr>
          <p:cNvPr id="18" name="Flowchart: Connector 17"/>
          <p:cNvSpPr/>
          <p:nvPr/>
        </p:nvSpPr>
        <p:spPr>
          <a:xfrm>
            <a:off x="7123430" y="454342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Times New Roman" panose="02020603050405020304"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7" grpId="0" bldLvl="0" animBg="1"/>
      <p:bldP spid="3" grpId="0" bldLvl="0" animBg="1"/>
      <p:bldP spid="10" grpId="0" bldLvl="0" animBg="1"/>
      <p:bldP spid="15" grpId="0" bldLvl="0" animBg="1"/>
      <p:bldP spid="16" grpId="0" bldLvl="0" animBg="1"/>
      <p:bldP spid="1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ngần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vơi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liềm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no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gió</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Nhạc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réo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vang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xanh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lúa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Uốn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cong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làng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CÁNH DIỀU</a:t>
            </a:r>
          </a:p>
        </p:txBody>
      </p:sp>
      <p:sp>
        <p:nvSpPr>
          <p:cNvPr id="17" name="TextBox 16"/>
          <p:cNvSpPr txBox="1"/>
          <p:nvPr/>
        </p:nvSpPr>
        <p:spPr>
          <a:xfrm>
            <a:off x="8013700" y="264411"/>
            <a:ext cx="4229100" cy="584739"/>
          </a:xfrm>
          <a:prstGeom prst="rect">
            <a:avLst/>
          </a:prstGeom>
          <a:solidFill>
            <a:schemeClr val="accent6">
              <a:lumMod val="75000"/>
            </a:schemeClr>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sinh đọc toàn bài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77215" y="410845"/>
            <a:ext cx="10078085"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1. Kể tên những vật giống cánh diều được nhắc đến trong bài thơ:</a:t>
            </a:r>
          </a:p>
        </p:txBody>
      </p:sp>
      <p:pic>
        <p:nvPicPr>
          <p:cNvPr id="9" name="Content Placeholder 8"/>
          <p:cNvPicPr>
            <a:picLocks noGrp="1" noChangeAspect="1"/>
          </p:cNvPicPr>
          <p:nvPr>
            <p:ph idx="1"/>
          </p:nvPr>
        </p:nvPicPr>
        <p:blipFill>
          <a:blip r:embed="rId3"/>
          <a:stretch>
            <a:fillRect/>
          </a:stretch>
        </p:blipFill>
        <p:spPr>
          <a:xfrm>
            <a:off x="1296035" y="2012315"/>
            <a:ext cx="9740900" cy="1574165"/>
          </a:xfrm>
          <a:prstGeom prst="rect">
            <a:avLst/>
          </a:prstGeom>
        </p:spPr>
      </p:pic>
      <p:sp>
        <p:nvSpPr>
          <p:cNvPr id="12" name="Rounded Rectangle 11"/>
          <p:cNvSpPr/>
          <p:nvPr/>
        </p:nvSpPr>
        <p:spPr>
          <a:xfrm>
            <a:off x="1287780"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Chiếc thuyền</a:t>
            </a:r>
          </a:p>
        </p:txBody>
      </p:sp>
      <p:sp>
        <p:nvSpPr>
          <p:cNvPr id="13" name="Rounded Rectangle 12"/>
          <p:cNvSpPr/>
          <p:nvPr/>
        </p:nvSpPr>
        <p:spPr>
          <a:xfrm>
            <a:off x="3509010" y="379857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mặt trăng</a:t>
            </a:r>
          </a:p>
        </p:txBody>
      </p:sp>
      <p:sp>
        <p:nvSpPr>
          <p:cNvPr id="14" name="Rounded Rectangle 13"/>
          <p:cNvSpPr/>
          <p:nvPr/>
        </p:nvSpPr>
        <p:spPr>
          <a:xfrm>
            <a:off x="5578475"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hạt cau</a:t>
            </a:r>
          </a:p>
        </p:txBody>
      </p:sp>
      <p:sp>
        <p:nvSpPr>
          <p:cNvPr id="15" name="Rounded Rectangle 14"/>
          <p:cNvSpPr/>
          <p:nvPr/>
        </p:nvSpPr>
        <p:spPr>
          <a:xfrm>
            <a:off x="755650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lưỡi liềm</a:t>
            </a:r>
          </a:p>
        </p:txBody>
      </p:sp>
      <p:sp>
        <p:nvSpPr>
          <p:cNvPr id="16" name="Rounded Rectangle 15"/>
          <p:cNvSpPr/>
          <p:nvPr/>
        </p:nvSpPr>
        <p:spPr>
          <a:xfrm>
            <a:off x="934212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tiếng sáo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Arial-Rounded" panose="020B0500000000000000" pitchFamily="34" charset="0"/>
                <a:cs typeface="Arial-Rounded" panose="020B0500000000000000" pitchFamily="34" charset="0"/>
              </a:rPr>
              <a:t>2. </a:t>
            </a:r>
            <a:r>
              <a:rPr lang="en-US" sz="3555" dirty="0">
                <a:latin typeface="Times New Roman" panose="02020603050405020304" pitchFamily="18" charset="0"/>
                <a:cs typeface="Times New Roman" panose="02020603050405020304" pitchFamily="18" charset="0"/>
              </a:rPr>
              <a:t>2 </a:t>
            </a:r>
            <a:r>
              <a:rPr lang="en-US" sz="3555" dirty="0" err="1">
                <a:latin typeface="Times New Roman" panose="02020603050405020304" pitchFamily="18" charset="0"/>
                <a:cs typeface="Times New Roman" panose="02020603050405020304" pitchFamily="18" charset="0"/>
              </a:rPr>
              <a:t>câu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b="1" dirty="0">
                <a:latin typeface="Times New Roman" panose="02020603050405020304" pitchFamily="18" charset="0"/>
                <a:cs typeface="Times New Roman" panose="02020603050405020304" pitchFamily="18" charset="0"/>
              </a:rPr>
              <a:t>“Sao </a:t>
            </a:r>
            <a:r>
              <a:rPr lang="en-US" sz="3555" b="1" dirty="0" err="1">
                <a:latin typeface="Times New Roman" panose="02020603050405020304" pitchFamily="18" charset="0"/>
                <a:cs typeface="Times New Roman" panose="02020603050405020304" pitchFamily="18" charset="0"/>
              </a:rPr>
              <a:t>trời</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trôi</a:t>
            </a:r>
            <a:r>
              <a:rPr lang="en-US" sz="3555" b="1" dirty="0">
                <a:latin typeface="Times New Roman" panose="02020603050405020304" pitchFamily="18" charset="0"/>
                <a:cs typeface="Times New Roman" panose="02020603050405020304" pitchFamily="18" charset="0"/>
              </a:rPr>
              <a:t> qua/</a:t>
            </a:r>
            <a:r>
              <a:rPr lang="en-US" sz="3555" b="1" dirty="0" err="1">
                <a:latin typeface="Times New Roman" panose="02020603050405020304" pitchFamily="18" charset="0"/>
                <a:cs typeface="Times New Roman" panose="02020603050405020304" pitchFamily="18" charset="0"/>
              </a:rPr>
              <a:t>Thuyền</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thành</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trăng</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vàng</a:t>
            </a:r>
            <a:r>
              <a:rPr lang="en-US" sz="3555" b="1"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tả</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cánh</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diều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vào</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lúc</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nào</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ban </a:t>
            </a:r>
            <a:r>
              <a:rPr lang="en-US" sz="3600" dirty="0" err="1">
                <a:latin typeface="Times New Roman" panose="02020603050405020304" pitchFamily="18" charset="0"/>
                <a:cs typeface="Times New Roman" panose="02020603050405020304" pitchFamily="18" charset="0"/>
              </a:rPr>
              <a:t>đêm</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Ôn và khởi động nhé lớp 2...</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Times New Roman" panose="02020603050405020304" pitchFamily="18" charset="0"/>
                <a:cs typeface="Times New Roman" panose="02020603050405020304" pitchFamily="18" charset="0"/>
              </a:rPr>
              <a:t>3. </a:t>
            </a:r>
            <a:r>
              <a:rPr lang="en-US" sz="3555" dirty="0" err="1">
                <a:latin typeface="Times New Roman" panose="02020603050405020304" pitchFamily="18" charset="0"/>
                <a:cs typeface="Times New Roman" panose="02020603050405020304" pitchFamily="18" charset="0"/>
              </a:rPr>
              <a:t>Khổ</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cuối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muốn</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nói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điều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gì</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98679" y="2130266"/>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679807" y="3455829"/>
            <a:ext cx="542554"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500"/>
                                        <p:tgtEl>
                                          <p:spTgt spid="3">
                                            <p:txEl>
                                              <p:pRg st="1" end="1"/>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55">
                <a:latin typeface="Arial-Rounded" panose="020B0500000000000000" pitchFamily="34" charset="0"/>
                <a:cs typeface="Arial-Rounded" panose="020B0500000000000000" pitchFamily="34" charset="0"/>
              </a:rPr>
              <a:t>3. Em thích nhất khổ thơ nào trong bài? Vì sao?</a:t>
            </a:r>
          </a:p>
        </p:txBody>
      </p:sp>
      <p:sp>
        <p:nvSpPr>
          <p:cNvPr id="3" name="Content Placeholder 2"/>
          <p:cNvSpPr>
            <a:spLocks noGrp="1"/>
          </p:cNvSpPr>
          <p:nvPr>
            <p:ph idx="1"/>
          </p:nvPr>
        </p:nvSpPr>
        <p:spPr/>
        <p:txBody>
          <a:bodyPr/>
          <a:lstStyle/>
          <a:p>
            <a:endParaRPr lang="en-US" sz="3555">
              <a:latin typeface="Arial-Rounded" panose="020B0500000000000000" pitchFamily="34" charset="0"/>
              <a:cs typeface="Arial-Rounded" panose="020B0500000000000000" pitchFamily="34" charset="0"/>
            </a:endParaRPr>
          </a:p>
        </p:txBody>
      </p:sp>
      <p:sp>
        <p:nvSpPr>
          <p:cNvPr id="4" name="Cloud 3"/>
          <p:cNvSpPr/>
          <p:nvPr/>
        </p:nvSpPr>
        <p:spPr>
          <a:xfrm>
            <a:off x="466725" y="1691005"/>
            <a:ext cx="10963910" cy="43002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55"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VD: Em thích nhất khổ thơ cuối, vì hình ảnh cánh diều hiện lên gắn với làng quê thân thuộc, yên bình. Bức tranh thôn quê hiện lên gần gũi, tươi đẹp với sự góp mặt của cánh diều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1066800" y="386241"/>
            <a:ext cx="6172200" cy="582295"/>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khổ thơ em thích</a:t>
            </a:r>
          </a:p>
        </p:txBody>
      </p:sp>
      <p:sp>
        <p:nvSpPr>
          <p:cNvPr id="8" name="Rectangle 7"/>
          <p:cNvSpPr/>
          <p:nvPr/>
        </p:nvSpPr>
        <p:spPr>
          <a:xfrm>
            <a:off x="228600" y="1160820"/>
            <a:ext cx="5174672" cy="19380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Cánh diều no gió</a:t>
            </a:r>
            <a:endParaRPr kumimoji="0" lang="en-US" sz="30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Nhạc trời réo vang</a:t>
            </a:r>
            <a:endParaRPr kumimoji="0" lang="en-US" sz="30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Tiếng diều xanh lúa</a:t>
            </a:r>
            <a:endParaRPr kumimoji="0" lang="en-US" sz="30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sym typeface="+mn-ea"/>
              </a:rPr>
              <a:t>Uốn cong tre làng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3"/>
          <p:cNvSpPr/>
          <p:nvPr/>
        </p:nvSpPr>
        <p:spPr>
          <a:xfrm>
            <a:off x="228654" y="1160780"/>
            <a:ext cx="5174672" cy="230695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Uốn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1" name="Picture 10">
            <a:extLst>
              <a:ext uri="{FF2B5EF4-FFF2-40B4-BE49-F238E27FC236}">
                <a16:creationId xmlns:a16="http://schemas.microsoft.com/office/drawing/2014/main" id="{FCEB0213-9382-4439-8ED9-36DA21EDA2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7540" y="5953944"/>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 action="ppaction://noaction"/>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 action="ppaction://noaction"/>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 action="ppaction://noaction"/>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 action="ppaction://noaction"/>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3">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3">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3">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3">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5" cstate="print">
            <a:extLst>
              <a:ext uri="{BEBA8EAE-BF5A-486C-A8C5-ECC9F3942E4B}">
                <a14:imgProps xmlns:a14="http://schemas.microsoft.com/office/drawing/2010/main">
                  <a14:imgLayer r:embed="rId26">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27" cstate="print">
            <a:extLst>
              <a:ext uri="{BEBA8EAE-BF5A-486C-A8C5-ECC9F3942E4B}">
                <a14:imgProps xmlns:a14="http://schemas.microsoft.com/office/drawing/2010/main">
                  <a14:imgLayer r:embed="rId28">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29">
            <a:extLst>
              <a:ext uri="{BEBA8EAE-BF5A-486C-A8C5-ECC9F3942E4B}">
                <a14:imgProps xmlns:a14="http://schemas.microsoft.com/office/drawing/2010/main">
                  <a14:imgLayer r:embed="rId30">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1">
            <a:extLst>
              <a:ext uri="{BEBA8EAE-BF5A-486C-A8C5-ECC9F3942E4B}">
                <a14:imgProps xmlns:a14="http://schemas.microsoft.com/office/drawing/2010/main">
                  <a14:imgLayer r:embed="rId30">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2" cstate="print">
            <a:extLst>
              <a:ext uri="{BEBA8EAE-BF5A-486C-A8C5-ECC9F3942E4B}">
                <a14:imgProps xmlns:a14="http://schemas.microsoft.com/office/drawing/2010/main">
                  <a14:imgLayer r:embed="rId33">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trắng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Nhím trắng</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Sóc nâu</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 Voi</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 action="ppaction://noaction"/>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2590800" y="1221769"/>
            <a:ext cx="7239000"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Nhím nâu kết bạn, nhím nâu kết bạn với ai?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chăm chỉ</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hiền lành, nhút nhát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mạnh mẽ</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mạnh dạn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3251639" y="1310963"/>
            <a:ext cx="6324600"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Tính cách của nhím nâu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Vội vàng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Vồn vã</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chăm chỉ</a:t>
            </a: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thờ ơ</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 action="ppaction://noaction"/>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3657600" y="1252650"/>
            <a:ext cx="5705043"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Niềm nở, nhiệt tình khi trò chuyện với người khác là nghĩa của từ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63618" y="-235498"/>
            <a:ext cx="6919331"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trốn tìm</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trú ngụ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sinh sôi</a:t>
            </a: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ẩn nấp</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 action="ppaction://noaction"/>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4038600" y="1500165"/>
            <a:ext cx="4800600"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Sinh sống tạm ở một nơi nào đó là nghĩa của từ nào?</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42402" y="-169237"/>
            <a:ext cx="6919331" cy="4209369"/>
          </a:xfrm>
          <a:prstGeom prst="rect">
            <a:avLst/>
          </a:prstGeom>
        </p:spPr>
      </p:pic>
      <p:sp>
        <p:nvSpPr>
          <p:cNvPr id="12" name="Rectangle 11"/>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áy bay</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on diều</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Cầu vồng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alt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Đám mây</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 action="ppaction://noaction"/>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3901132" y="1056003"/>
            <a:ext cx="4800600" cy="2861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Muôn màu muôn sắc máy bay,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Buộc dây cho chắc thả ngay lên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đồ chơi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 s New Roman"/>
            </a:endParaRPr>
          </a:p>
        </p:txBody>
      </p:sp>
      <p:sp>
        <p:nvSpPr>
          <p:cNvPr id="9" name="TextBox 8"/>
          <p:cNvSpPr txBox="1"/>
          <p:nvPr/>
        </p:nvSpPr>
        <p:spPr>
          <a:xfrm>
            <a:off x="1800225" y="275590"/>
            <a:ext cx="9233535" cy="707838"/>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vi-VN" sz="40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4000" b="1" i="0" u="none" strike="noStrike" kern="1200" cap="none" spc="0" normalizeH="0" baseline="0" noProof="0" dirty="0" err="1">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lang="vi-VN" sz="4000" b="1" dirty="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 25 </a:t>
            </a:r>
            <a:r>
              <a:rPr kumimoji="0" lang="en-US" sz="4000" b="1" i="0" u="none" strike="noStrike" kern="1200" cap="none" spc="0" normalizeH="0" baseline="0" noProof="0" dirty="0" err="1">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lang="vi-VN" sz="4000" b="1" dirty="0">
                <a:ln w="3175">
                  <a:solidFill>
                    <a:prstClr val="white"/>
                  </a:solidFill>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 11 năm 2024</a:t>
            </a:r>
            <a:endParaRPr kumimoji="0" lang="en-US" sz="40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Thả Diều</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21</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8500BD5F-7E71-4A98-BD3A-0DB3AB51EC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989</Words>
  <Application>Microsoft Office PowerPoint</Application>
  <PresentationFormat>Widescreen</PresentationFormat>
  <Paragraphs>212</Paragraphs>
  <Slides>22</Slides>
  <Notes>10</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Arial-Rounded</vt:lpstr>
      <vt:lpstr>Microsoft YaHei</vt:lpstr>
      <vt:lpstr>Time s New Roman</vt:lpstr>
      <vt:lpstr>Arial</vt:lpstr>
      <vt:lpstr>Arial Rounded MT Bold</vt:lpstr>
      <vt:lpstr>Calibri</vt:lpstr>
      <vt:lpstr>Calibri Light</vt:lpstr>
      <vt:lpstr>Gill Sans MT</vt:lpstr>
      <vt:lpstr>Times New Roman</vt:lpstr>
      <vt:lpstr>1_Office Theme</vt:lpstr>
      <vt:lpstr>2_Office 主题​​</vt:lpstr>
      <vt:lpstr>2_Office Theme</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Các bạn trong tranh đang chơi trò chơi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2 câu thơ “Sao trời trôi qua/Thuyền thành trăng vàng” tả cánh diều vào lúc nào?</vt:lpstr>
      <vt:lpstr>3. Khổ thơ cuối muốn nói điều gì?</vt:lpstr>
      <vt:lpstr>3. Em thích nhất khổ thơ nào trong bài? Vì sao?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2024-11-24T05:26:32Z</dcterms:created>
  <dcterms:modified xsi:type="dcterms:W3CDTF">2024-11-24T05:28:00Z</dcterms:modified>
</cp:coreProperties>
</file>