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19"/>
  </p:notesMasterIdLst>
  <p:sldIdLst>
    <p:sldId id="278" r:id="rId3"/>
    <p:sldId id="308" r:id="rId4"/>
    <p:sldId id="280" r:id="rId5"/>
    <p:sldId id="257" r:id="rId6"/>
    <p:sldId id="296" r:id="rId7"/>
    <p:sldId id="297" r:id="rId8"/>
    <p:sldId id="299" r:id="rId9"/>
    <p:sldId id="298" r:id="rId10"/>
    <p:sldId id="259" r:id="rId11"/>
    <p:sldId id="304" r:id="rId12"/>
    <p:sldId id="301" r:id="rId13"/>
    <p:sldId id="302" r:id="rId14"/>
    <p:sldId id="303" r:id="rId15"/>
    <p:sldId id="305" r:id="rId16"/>
    <p:sldId id="306" r:id="rId17"/>
    <p:sldId id="285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9681"/>
    <a:srgbClr val="223346"/>
    <a:srgbClr val="A6A6A6"/>
    <a:srgbClr val="2B6C50"/>
    <a:srgbClr val="C2E3D5"/>
    <a:srgbClr val="55AB8A"/>
    <a:srgbClr val="448B70"/>
    <a:srgbClr val="A7D1C2"/>
    <a:srgbClr val="78B0A1"/>
    <a:srgbClr val="77B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925" autoAdjust="0"/>
  </p:normalViewPr>
  <p:slideViewPr>
    <p:cSldViewPr snapToGrid="0">
      <p:cViewPr varScale="1">
        <p:scale>
          <a:sx n="60" d="100"/>
          <a:sy n="60" d="100"/>
        </p:scale>
        <p:origin x="8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C729-DDDE-40E7-B65D-98C26FD913AA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E2EA0-819F-4CE2-AC3B-0DE2165A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87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57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3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95F9411B-9335-4F97-B563-F45B43071AF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6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7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2FCD-D91D-46F2-8E76-189CEAAA28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809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2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31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383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3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10005"/>
      </p:ext>
    </p:extLst>
  </p:cSld>
  <p:clrMapOvr>
    <a:masterClrMapping/>
  </p:clrMapOvr>
  <p:transition spd="med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CD464F-5DE0-4867-BEE9-0518009CD318}"/>
              </a:ext>
            </a:extLst>
          </p:cNvPr>
          <p:cNvSpPr txBox="1">
            <a:spLocks/>
          </p:cNvSpPr>
          <p:nvPr userDrawn="1"/>
        </p:nvSpPr>
        <p:spPr>
          <a:xfrm>
            <a:off x="1153238" y="100305"/>
            <a:ext cx="4374029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zh-CN" altLang="en-US" sz="2000" b="1" kern="12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A5B2FE-CA7C-45DB-9511-EBF3F9F513AB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0496E1C9-FA42-4C15-9837-FE824440CAA5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201234"/>
      </p:ext>
    </p:extLst>
  </p:cSld>
  <p:clrMapOvr>
    <a:masterClrMapping/>
  </p:clrMapOvr>
  <p:transition spd="med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A23F89-3D13-441F-B9EC-491955731A36}"/>
              </a:ext>
            </a:extLst>
          </p:cNvPr>
          <p:cNvSpPr txBox="1">
            <a:spLocks/>
          </p:cNvSpPr>
          <p:nvPr userDrawn="1"/>
        </p:nvSpPr>
        <p:spPr>
          <a:xfrm>
            <a:off x="1039800" y="104446"/>
            <a:ext cx="5056200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zh-CN" altLang="en-US" sz="2000" b="1" kern="12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FFB9669-7891-40E0-BF0A-9B41B8A3AC72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D13F4F2C-769E-427C-B210-DB827DE3BF71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73638"/>
      </p:ext>
    </p:extLst>
  </p:cSld>
  <p:clrMapOvr>
    <a:masterClrMapping/>
  </p:clrMapOvr>
  <p:transition spd="med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95047"/>
      </p:ext>
    </p:extLst>
  </p:cSld>
  <p:clrMapOvr>
    <a:masterClrMapping/>
  </p:clrMapOvr>
  <p:transition spd="med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41547"/>
      </p:ext>
    </p:extLst>
  </p:cSld>
  <p:clrMapOvr>
    <a:masterClrMapping/>
  </p:clrMapOvr>
  <p:transition spd="med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77762"/>
      </p:ext>
    </p:extLst>
  </p:cSld>
  <p:clrMapOvr>
    <a:masterClrMapping/>
  </p:clrMapOvr>
  <p:transition spd="med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17285"/>
      </p:ext>
    </p:extLst>
  </p:cSld>
  <p:clrMapOvr>
    <a:masterClrMapping/>
  </p:clrMapOvr>
  <p:transition spd="med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60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806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55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2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08003"/>
      </p:ext>
    </p:extLst>
  </p:cSld>
  <p:clrMapOvr>
    <a:masterClrMapping/>
  </p:clrMapOvr>
  <p:transition spd="med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94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210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1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312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081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6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00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10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95B3FF-DB44-419B-90BC-6777F229F127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042430"/>
      </p:ext>
    </p:extLst>
  </p:cSld>
  <p:clrMapOvr>
    <a:masterClrMapping/>
  </p:clrMapOvr>
  <p:transition spd="med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2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52969"/>
      </p:ext>
    </p:extLst>
  </p:cSld>
  <p:clrMapOvr>
    <a:masterClrMapping/>
  </p:clrMapOvr>
  <p:transition spd="med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1121"/>
      </p:ext>
    </p:extLst>
  </p:cSld>
  <p:clrMapOvr>
    <a:masterClrMapping/>
  </p:clrMapOvr>
  <p:transition spd="med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89489"/>
      </p:ext>
    </p:extLst>
  </p:cSld>
  <p:clrMapOvr>
    <a:masterClrMapping/>
  </p:clrMapOvr>
  <p:transition spd="med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64146"/>
      </p:ext>
    </p:extLst>
  </p:cSld>
  <p:clrMapOvr>
    <a:masterClrMapping/>
  </p:clrMapOvr>
  <p:transition spd="med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ED2A9-2BB2-4EAF-92E0-966F1AF586F1}"/>
              </a:ext>
            </a:extLst>
          </p:cNvPr>
          <p:cNvSpPr txBox="1">
            <a:spLocks/>
          </p:cNvSpPr>
          <p:nvPr userDrawn="1"/>
        </p:nvSpPr>
        <p:spPr>
          <a:xfrm>
            <a:off x="1039800" y="136524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D935A8E-C7B5-4AAB-A032-A8B700FC70E9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2BD09404-F47A-44AD-A583-21D68DC75CCC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952533"/>
      </p:ext>
    </p:extLst>
  </p:cSld>
  <p:clrMapOvr>
    <a:masterClrMapping/>
  </p:clrMapOvr>
  <p:transition spd="med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3D1DFA-315F-4104-9CA2-715D92D2457B}"/>
              </a:ext>
            </a:extLst>
          </p:cNvPr>
          <p:cNvSpPr txBox="1">
            <a:spLocks/>
          </p:cNvSpPr>
          <p:nvPr userDrawn="1"/>
        </p:nvSpPr>
        <p:spPr>
          <a:xfrm>
            <a:off x="1039800" y="57375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002EB4-38DA-4369-900C-E70331CA446C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1AA91949-C620-4E6C-8228-89414861BA59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38164"/>
      </p:ext>
    </p:extLst>
  </p:cSld>
  <p:clrMapOvr>
    <a:masterClrMapping/>
  </p:clrMapOvr>
  <p:transition spd="med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91F6C2-41A9-4061-8269-A3C3CC5EABE9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CC9DC2-7C4F-45B0-B172-F04B6885EB7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160" y="194463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AC0E13-BEC8-42C4-AA80-CA47F98AE9A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6240" y="188166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0F80FA-1676-4F7D-97AB-C37312837E1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D6CA98-BD56-4EF0-A629-69689913E6F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0DBB6-507C-452A-A72E-A57A2B46EBD7}"/>
              </a:ext>
            </a:extLst>
          </p:cNvPr>
          <p:cNvSpPr txBox="1"/>
          <p:nvPr userDrawn="1"/>
        </p:nvSpPr>
        <p:spPr>
          <a:xfrm>
            <a:off x="2880780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75A577-6144-476B-AED7-E0D1F867BE3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" y="88598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7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48" r:id="rId8"/>
    <p:sldLayoutId id="2147483749" r:id="rId9"/>
    <p:sldLayoutId id="2147483750" r:id="rId10"/>
    <p:sldLayoutId id="2147483751" r:id="rId11"/>
    <p:sldLayoutId id="2147483728" r:id="rId12"/>
    <p:sldLayoutId id="2147483729" r:id="rId13"/>
    <p:sldLayoutId id="2147483730" r:id="rId14"/>
    <p:sldLayoutId id="2147483731" r:id="rId15"/>
  </p:sldLayoutIdLst>
  <p:transition spd="med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C2FB-008A-43F7-945E-188DCA74A44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CFE398-B0C0-45B8-A196-9D98E1532CB8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517B5E-CB69-446B-A74D-FF78E99986E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160" y="157887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66C3F8-8D72-41EF-9CDC-1B9C3FF3461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0240" y="151590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84B405-5998-4F79-9C5F-710A2FE806F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5AE3C-03F4-4475-AA6D-BB750E9553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2B185E-2727-4B0D-BBCD-B869F198CC37}"/>
              </a:ext>
            </a:extLst>
          </p:cNvPr>
          <p:cNvSpPr txBox="1"/>
          <p:nvPr userDrawn="1"/>
        </p:nvSpPr>
        <p:spPr>
          <a:xfrm>
            <a:off x="2575980" y="92071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BE8C57-3004-4DFB-9898-40A3B3521AC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5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FDB1C73-A68B-48FB-8A3E-11937FE25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6"/>
          <a:stretch/>
        </p:blipFill>
        <p:spPr>
          <a:xfrm>
            <a:off x="30491" y="-380021"/>
            <a:ext cx="12184129" cy="78590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AE9386-03FF-4985-9591-35EC1832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6"/>
          <a:stretch>
            <a:fillRect/>
          </a:stretch>
        </p:blipFill>
        <p:spPr>
          <a:xfrm>
            <a:off x="-38111" y="-380019"/>
            <a:ext cx="12192001" cy="7825228"/>
          </a:xfrm>
          <a:custGeom>
            <a:avLst/>
            <a:gdLst>
              <a:gd name="connsiteX0" fmla="*/ 12192001 w 12192001"/>
              <a:gd name="connsiteY0" fmla="*/ 0 h 7825228"/>
              <a:gd name="connsiteX1" fmla="*/ 12192001 w 12192001"/>
              <a:gd name="connsiteY1" fmla="*/ 7825227 h 7825228"/>
              <a:gd name="connsiteX2" fmla="*/ 12169379 w 12192001"/>
              <a:gd name="connsiteY2" fmla="*/ 7825227 h 7825228"/>
              <a:gd name="connsiteX3" fmla="*/ 12169379 w 12192001"/>
              <a:gd name="connsiteY3" fmla="*/ 14520 h 7825228"/>
              <a:gd name="connsiteX4" fmla="*/ 0 w 12192001"/>
              <a:gd name="connsiteY4" fmla="*/ 0 h 7825228"/>
              <a:gd name="connsiteX5" fmla="*/ 12169379 w 12192001"/>
              <a:gd name="connsiteY5" fmla="*/ 0 h 7825228"/>
              <a:gd name="connsiteX6" fmla="*/ 12169379 w 12192001"/>
              <a:gd name="connsiteY6" fmla="*/ 14520 h 7825228"/>
              <a:gd name="connsiteX7" fmla="*/ 1 w 12192001"/>
              <a:gd name="connsiteY7" fmla="*/ 7825227 h 7825228"/>
              <a:gd name="connsiteX8" fmla="*/ 12169379 w 12192001"/>
              <a:gd name="connsiteY8" fmla="*/ 7825227 h 7825228"/>
              <a:gd name="connsiteX9" fmla="*/ 12169379 w 12192001"/>
              <a:gd name="connsiteY9" fmla="*/ 7825228 h 7825228"/>
              <a:gd name="connsiteX10" fmla="*/ 0 w 12192001"/>
              <a:gd name="connsiteY10" fmla="*/ 7825228 h 782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7825228">
                <a:moveTo>
                  <a:pt x="12192001" y="0"/>
                </a:moveTo>
                <a:lnTo>
                  <a:pt x="12192001" y="7825227"/>
                </a:lnTo>
                <a:lnTo>
                  <a:pt x="12169379" y="7825227"/>
                </a:lnTo>
                <a:lnTo>
                  <a:pt x="12169379" y="14520"/>
                </a:lnTo>
                <a:close/>
                <a:moveTo>
                  <a:pt x="0" y="0"/>
                </a:moveTo>
                <a:lnTo>
                  <a:pt x="12169379" y="0"/>
                </a:lnTo>
                <a:lnTo>
                  <a:pt x="12169379" y="14520"/>
                </a:lnTo>
                <a:lnTo>
                  <a:pt x="1" y="7825227"/>
                </a:lnTo>
                <a:lnTo>
                  <a:pt x="12169379" y="7825227"/>
                </a:lnTo>
                <a:lnTo>
                  <a:pt x="12169379" y="7825228"/>
                </a:lnTo>
                <a:lnTo>
                  <a:pt x="0" y="7825228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2D7BB9-6860-4E6C-9402-D1CCE94BA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" b="4208"/>
          <a:stretch/>
        </p:blipFill>
        <p:spPr>
          <a:xfrm rot="19597430">
            <a:off x="-441844" y="467752"/>
            <a:ext cx="8357622" cy="430549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3BEB5F0-4F03-4DA2-ADF1-1C133BB48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019"/>
            <a:ext cx="12184129" cy="203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ADAE3-4C29-4365-B556-5A971E5EA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482" y="2319800"/>
            <a:ext cx="6480026" cy="48600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0481CE-22FA-4608-84C9-3A178535B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"/>
          <a:stretch>
            <a:fillRect/>
          </a:stretch>
        </p:blipFill>
        <p:spPr>
          <a:xfrm>
            <a:off x="-26799" y="4813975"/>
            <a:ext cx="12169379" cy="26312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AEE6E3-8624-4FFE-8701-68D76366A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"/>
          <a:stretch>
            <a:fillRect/>
          </a:stretch>
        </p:blipFill>
        <p:spPr>
          <a:xfrm>
            <a:off x="22620" y="-380020"/>
            <a:ext cx="12169380" cy="2034073"/>
          </a:xfrm>
          <a:custGeom>
            <a:avLst/>
            <a:gdLst>
              <a:gd name="connsiteX0" fmla="*/ 0 w 12169380"/>
              <a:gd name="connsiteY0" fmla="*/ 0 h 2034073"/>
              <a:gd name="connsiteX1" fmla="*/ 12169380 w 12169380"/>
              <a:gd name="connsiteY1" fmla="*/ 0 h 2034073"/>
              <a:gd name="connsiteX2" fmla="*/ 12169380 w 12169380"/>
              <a:gd name="connsiteY2" fmla="*/ 24023 h 2034073"/>
              <a:gd name="connsiteX3" fmla="*/ 9042804 w 12169380"/>
              <a:gd name="connsiteY3" fmla="*/ 2034073 h 2034073"/>
              <a:gd name="connsiteX4" fmla="*/ 0 w 12169380"/>
              <a:gd name="connsiteY4" fmla="*/ 2034073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380" h="2034073">
                <a:moveTo>
                  <a:pt x="0" y="0"/>
                </a:moveTo>
                <a:lnTo>
                  <a:pt x="12169380" y="0"/>
                </a:lnTo>
                <a:lnTo>
                  <a:pt x="12169380" y="24023"/>
                </a:lnTo>
                <a:lnTo>
                  <a:pt x="9042804" y="2034073"/>
                </a:lnTo>
                <a:lnTo>
                  <a:pt x="0" y="2034073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B7FC38-E2BC-493E-9E25-99F8EBFEA8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" r="66260"/>
          <a:stretch>
            <a:fillRect/>
          </a:stretch>
        </p:blipFill>
        <p:spPr>
          <a:xfrm>
            <a:off x="30491" y="4836367"/>
            <a:ext cx="4073324" cy="2631233"/>
          </a:xfrm>
          <a:custGeom>
            <a:avLst/>
            <a:gdLst>
              <a:gd name="connsiteX0" fmla="*/ 0 w 4073324"/>
              <a:gd name="connsiteY0" fmla="*/ 0 h 2631233"/>
              <a:gd name="connsiteX1" fmla="*/ 4073324 w 4073324"/>
              <a:gd name="connsiteY1" fmla="*/ 0 h 2631233"/>
              <a:gd name="connsiteX2" fmla="*/ 17644 w 4073324"/>
              <a:gd name="connsiteY2" fmla="*/ 2631233 h 2631233"/>
              <a:gd name="connsiteX3" fmla="*/ 0 w 4073324"/>
              <a:gd name="connsiteY3" fmla="*/ 2631233 h 263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324" h="2631233">
                <a:moveTo>
                  <a:pt x="0" y="0"/>
                </a:moveTo>
                <a:lnTo>
                  <a:pt x="4073324" y="0"/>
                </a:lnTo>
                <a:lnTo>
                  <a:pt x="17644" y="2631233"/>
                </a:lnTo>
                <a:lnTo>
                  <a:pt x="0" y="2631233"/>
                </a:lnTo>
                <a:close/>
              </a:path>
            </a:pathLst>
          </a:cu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690490" y="1336371"/>
            <a:ext cx="10576646" cy="4392447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2A38E6-A9FF-4D7F-8C65-D2FB1099AB9A}"/>
              </a:ext>
            </a:extLst>
          </p:cNvPr>
          <p:cNvSpPr txBox="1"/>
          <p:nvPr/>
        </p:nvSpPr>
        <p:spPr>
          <a:xfrm>
            <a:off x="3113582" y="2533140"/>
            <a:ext cx="502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1BF569-9438-4018-BB26-A51BCDA8A76E}"/>
              </a:ext>
            </a:extLst>
          </p:cNvPr>
          <p:cNvSpPr txBox="1"/>
          <p:nvPr/>
        </p:nvSpPr>
        <p:spPr>
          <a:xfrm>
            <a:off x="229294" y="3308974"/>
            <a:ext cx="1090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81584" y="1322502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444" y="4939404"/>
            <a:ext cx="5779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2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7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7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5" presetID="2" presetClass="entr" presetSubtype="6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" presetClass="entr" presetSubtype="9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9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5" presetID="2" presetClass="entr" presetSubtype="6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" presetClass="entr" presetSubtype="9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53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/>
          <p:bldP spid="4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03913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35344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3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4507301" y="2524036"/>
            <a:ext cx="7722824" cy="2415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Một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số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biện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pháp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phòng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chống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54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93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5898" l="6641" r="94727">
                        <a14:foregroundMark x1="24805" y1="77148" x2="55664" y2="87695"/>
                        <a14:foregroundMark x1="16211" y1="78125" x2="7617" y2="89648"/>
                        <a14:foregroundMark x1="7617" y1="89648" x2="58203" y2="94336"/>
                        <a14:foregroundMark x1="58203" y1="94336" x2="60547" y2="93750"/>
                        <a14:foregroundMark x1="59961" y1="8398" x2="72070" y2="8789"/>
                        <a14:foregroundMark x1="72070" y1="8789" x2="72852" y2="5859"/>
                        <a14:foregroundMark x1="71875" y1="1758" x2="71875" y2="1758"/>
                        <a14:foregroundMark x1="84766" y1="16016" x2="90234" y2="17188"/>
                        <a14:foregroundMark x1="94531" y1="24805" x2="94531" y2="24805"/>
                        <a14:foregroundMark x1="94727" y1="13281" x2="94727" y2="13281"/>
                        <a14:foregroundMark x1="19336" y1="78711" x2="19336" y2="78711"/>
                        <a14:foregroundMark x1="52344" y1="77734" x2="52344" y2="77734"/>
                        <a14:foregroundMark x1="6641" y1="91211" x2="6641" y2="91211"/>
                        <a14:foregroundMark x1="33008" y1="95898" x2="33008" y2="95898"/>
                        <a14:backgroundMark x1="55273" y1="39648" x2="55273" y2="39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1" r="4141"/>
          <a:stretch/>
        </p:blipFill>
        <p:spPr>
          <a:xfrm>
            <a:off x="7483264" y="1970991"/>
            <a:ext cx="4482227" cy="48870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1ABC2-5CB3-4C2B-B190-C885EE45EE40}"/>
              </a:ext>
            </a:extLst>
          </p:cNvPr>
          <p:cNvSpPr txBox="1"/>
          <p:nvPr/>
        </p:nvSpPr>
        <p:spPr>
          <a:xfrm>
            <a:off x="1317837" y="1411828"/>
            <a:ext cx="628919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altLang="en-US" sz="6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5ECA56B0-1203-4F96-960E-962D9E0D3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04" y="5446172"/>
            <a:ext cx="12206750" cy="2631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35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EB0E0-A7D5-4992-8195-FACE853D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38" y="152858"/>
            <a:ext cx="6350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70612E-B7E3-4249-B79F-133B4021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159" y="2910366"/>
            <a:ext cx="55544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ngăn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tai. </a:t>
            </a:r>
          </a:p>
          <a:p>
            <a:pPr algn="ctr"/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14" descr="tranh 4,5 Am_thanh_trong_cuoc_song">
            <a:extLst>
              <a:ext uri="{FF2B5EF4-FFF2-40B4-BE49-F238E27FC236}">
                <a16:creationId xmlns:a16="http://schemas.microsoft.com/office/drawing/2014/main" id="{EE700596-96AE-453A-A81E-5C7A7B03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/>
          <a:stretch>
            <a:fillRect/>
          </a:stretch>
        </p:blipFill>
        <p:spPr bwMode="auto">
          <a:xfrm>
            <a:off x="249123" y="467977"/>
            <a:ext cx="569572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7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EB0E0-A7D5-4992-8195-FACE853D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38" y="152858"/>
            <a:ext cx="6350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70612E-B7E3-4249-B79F-133B4021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159" y="2910366"/>
            <a:ext cx="55544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E700596-96AE-453A-A81E-5C7A7B03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5704"/>
          <a:stretch/>
        </p:blipFill>
        <p:spPr bwMode="auto">
          <a:xfrm>
            <a:off x="249123" y="467977"/>
            <a:ext cx="569572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/>
        </p:blipFill>
        <p:spPr>
          <a:xfrm rot="16200000">
            <a:off x="-3116607" y="1209602"/>
            <a:ext cx="7227980" cy="43221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/>
        </p:blipFill>
        <p:spPr>
          <a:xfrm rot="5400000" flipH="1">
            <a:off x="7767399" y="1209602"/>
            <a:ext cx="7227980" cy="432213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424628F-F4F1-4C2F-BCB5-F128C8419272}"/>
              </a:ext>
            </a:extLst>
          </p:cNvPr>
          <p:cNvSpPr/>
          <p:nvPr/>
        </p:nvSpPr>
        <p:spPr>
          <a:xfrm>
            <a:off x="2658451" y="1166842"/>
            <a:ext cx="68170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altLang="zh-CN" sz="4800" b="1" dirty="0">
                <a:blipFill>
                  <a:blip r:embed="rId4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Nên và không nên làm gì để góp phần phòng chống tiếng ồn cho bản thân </a:t>
            </a:r>
            <a:endParaRPr lang="en-US" altLang="zh-CN" sz="4800" b="1" dirty="0">
              <a:blipFill>
                <a:blip r:embed="rId4"/>
                <a:stretch>
                  <a:fillRect/>
                </a:stretch>
              </a:blipFill>
              <a:latin typeface="UTM Futura Extra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  <a:p>
            <a:pPr algn="ctr" defTabSz="914377"/>
            <a:r>
              <a:rPr lang="vi-VN" altLang="zh-CN" sz="4800" b="1" dirty="0">
                <a:blipFill>
                  <a:blip r:embed="rId4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và những người xung quanh ?</a:t>
            </a:r>
            <a:endParaRPr lang="en-US" altLang="zh-CN" sz="4800" b="1" dirty="0">
              <a:blipFill>
                <a:blip r:embed="rId4"/>
                <a:stretch>
                  <a:fillRect/>
                </a:stretch>
              </a:blipFill>
              <a:latin typeface="UTM Futura Extra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032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E62E64F5-D3B2-4965-9818-216342F0F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158328"/>
            <a:ext cx="11493500" cy="1077218"/>
          </a:xfrm>
          <a:prstGeom prst="rect">
            <a:avLst/>
          </a:prstGeom>
          <a:solidFill>
            <a:srgbClr val="63F9F9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9BC1ABF8-2904-4BB4-8ECE-E29F19028C7A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1349325"/>
            <a:ext cx="11417300" cy="5508675"/>
            <a:chOff x="192" y="1847"/>
            <a:chExt cx="5376" cy="2281"/>
          </a:xfrm>
          <a:solidFill>
            <a:schemeClr val="bg2"/>
          </a:solidFill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E28C6F06-B872-4D93-A049-A8E79CC0C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847"/>
              <a:ext cx="5376" cy="2256"/>
            </a:xfrm>
            <a:prstGeom prst="rect">
              <a:avLst/>
            </a:prstGeom>
            <a:grp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Line 9">
              <a:extLst>
                <a:ext uri="{FF2B5EF4-FFF2-40B4-BE49-F238E27FC236}">
                  <a16:creationId xmlns:a16="http://schemas.microsoft.com/office/drawing/2014/main" id="{52AA425F-35FB-45F7-9BCB-7B3346988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872"/>
              <a:ext cx="0" cy="2256"/>
            </a:xfrm>
            <a:prstGeom prst="line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0">
              <a:extLst>
                <a:ext uri="{FF2B5EF4-FFF2-40B4-BE49-F238E27FC236}">
                  <a16:creationId xmlns:a16="http://schemas.microsoft.com/office/drawing/2014/main" id="{641C05CE-B737-4C71-A623-E80D0AEEE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208"/>
              <a:ext cx="5376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8B4F025E-C5A6-414F-978E-30EE1EC6B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" y="1882"/>
              <a:ext cx="1173" cy="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endPara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 Box 12">
              <a:extLst>
                <a:ext uri="{FF2B5EF4-FFF2-40B4-BE49-F238E27FC236}">
                  <a16:creationId xmlns:a16="http://schemas.microsoft.com/office/drawing/2014/main" id="{9AE44420-0CFB-43D3-9213-14CED857D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" y="1882"/>
              <a:ext cx="1583" cy="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alt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endPara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D4BD8841-045F-40F7-AE9A-CD0258929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2" y="4389438"/>
            <a:ext cx="535781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D4D0A-28A5-49B4-8BFE-64928523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2" y="2320925"/>
            <a:ext cx="52176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A832F7-88F4-4D91-9ACE-673ADFA80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2" y="2909888"/>
            <a:ext cx="52880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BA57F6-5E97-4F66-84C7-8DB62E0ED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2245299"/>
            <a:ext cx="511727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DA4556-924E-4358-8333-F1AAD769E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3277174"/>
            <a:ext cx="5543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to;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to.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D90A91-C5EE-4806-8947-B5EF97549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3896062"/>
            <a:ext cx="535597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sủa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CB75E-8DEC-4918-8C2C-97C8D9968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4953337"/>
            <a:ext cx="602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ô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lang="en-US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244B-8DD8-4D74-91B2-B864B145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5613737"/>
            <a:ext cx="5288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38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F3BEB5F0-4F03-4DA2-ADF1-1C133BB48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4129" cy="203407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767"/>
            <a:ext cx="12206750" cy="2631233"/>
          </a:xfrm>
          <a:prstGeom prst="rect">
            <a:avLst/>
          </a:prstGeom>
        </p:spPr>
      </p:pic>
      <p:sp>
        <p:nvSpPr>
          <p:cNvPr id="15" name="矩形 9">
            <a:extLst>
              <a:ext uri="{FF2B5EF4-FFF2-40B4-BE49-F238E27FC236}">
                <a16:creationId xmlns:a16="http://schemas.microsoft.com/office/drawing/2014/main" id="{2B678E27-6F8C-470B-A30D-D000F12D76A6}"/>
              </a:ext>
            </a:extLst>
          </p:cNvPr>
          <p:cNvSpPr/>
          <p:nvPr/>
        </p:nvSpPr>
        <p:spPr>
          <a:xfrm>
            <a:off x="1661708" y="1931447"/>
            <a:ext cx="93618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Chúc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các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em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học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tốt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77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0172" y="1282981"/>
            <a:ext cx="9927771" cy="420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Nhận biết được một số loại tiếng ồn.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i="1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Nêu được một số tác hại của tiếng ồn và biện pháp phòng chống.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Có ý thức và thực hiện được một số hoạt động đơn giản góp phần chống ô nhiễm tiếng ồn cho bản thân và những người xung quanh.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75043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14930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46361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1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5155405" y="2091967"/>
            <a:ext cx="6241830" cy="267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Tìm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hiểu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nguồn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gây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60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1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395B2B-74A9-40FE-A81A-3248F4096636}"/>
              </a:ext>
            </a:extLst>
          </p:cNvPr>
          <p:cNvGrpSpPr>
            <a:grpSpLocks/>
          </p:cNvGrpSpPr>
          <p:nvPr/>
        </p:nvGrpSpPr>
        <p:grpSpPr bwMode="auto">
          <a:xfrm>
            <a:off x="742951" y="600074"/>
            <a:ext cx="8023865" cy="6029326"/>
            <a:chOff x="558" y="816"/>
            <a:chExt cx="4644" cy="3264"/>
          </a:xfrm>
        </p:grpSpPr>
        <p:pic>
          <p:nvPicPr>
            <p:cNvPr id="11" name="Picture 10" descr="tranh 1,2,3 Am_thanh_trong_cuoc_song">
              <a:extLst>
                <a:ext uri="{FF2B5EF4-FFF2-40B4-BE49-F238E27FC236}">
                  <a16:creationId xmlns:a16="http://schemas.microsoft.com/office/drawing/2014/main" id="{7EB8F149-BFFA-40D4-98E9-A549E9C82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" y="816"/>
              <a:ext cx="4644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2725F3-0465-41A3-8249-40CBD396E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448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7E5B0-701C-4F54-B17D-1A840FC23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744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456880-3324-489F-A0D9-AD3FB968B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6" y="3067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58883E-6AED-471E-A785-C2F6182BEACB}"/>
              </a:ext>
            </a:extLst>
          </p:cNvPr>
          <p:cNvSpPr txBox="1"/>
          <p:nvPr/>
        </p:nvSpPr>
        <p:spPr>
          <a:xfrm>
            <a:off x="8963778" y="1547735"/>
            <a:ext cx="29393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034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3502"/>
          <a:stretch/>
        </p:blipFill>
        <p:spPr>
          <a:xfrm>
            <a:off x="6913962" y="812919"/>
            <a:ext cx="5278038" cy="5754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1ABC2-5CB3-4C2B-B190-C885EE45EE40}"/>
              </a:ext>
            </a:extLst>
          </p:cNvPr>
          <p:cNvSpPr txBox="1"/>
          <p:nvPr/>
        </p:nvSpPr>
        <p:spPr>
          <a:xfrm>
            <a:off x="1317837" y="1411828"/>
            <a:ext cx="62891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 em ở còn có những loại tiếng ồn nào?</a:t>
            </a: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5ECA56B0-1203-4F96-960E-962D9E0D3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8">
            <a:extLst>
              <a:ext uri="{FF2B5EF4-FFF2-40B4-BE49-F238E27FC236}">
                <a16:creationId xmlns:a16="http://schemas.microsoft.com/office/drawing/2014/main" id="{0A38C050-DAB9-4C64-BCBE-FFAA070D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55354"/>
          <a:stretch/>
        </p:blipFill>
        <p:spPr>
          <a:xfrm>
            <a:off x="785537" y="976509"/>
            <a:ext cx="2735876" cy="6737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976F8-5609-42CD-BA0A-F1A3D445080C}"/>
              </a:ext>
            </a:extLst>
          </p:cNvPr>
          <p:cNvSpPr txBox="1"/>
          <p:nvPr/>
        </p:nvSpPr>
        <p:spPr>
          <a:xfrm>
            <a:off x="3236589" y="789258"/>
            <a:ext cx="816987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em, hầu hết các loại tiếng ồn là do tự nhiên hay con người gây ra ?</a:t>
            </a:r>
          </a:p>
        </p:txBody>
      </p:sp>
      <p:pic>
        <p:nvPicPr>
          <p:cNvPr id="4" name="图片 28">
            <a:extLst>
              <a:ext uri="{FF2B5EF4-FFF2-40B4-BE49-F238E27FC236}">
                <a16:creationId xmlns:a16="http://schemas.microsoft.com/office/drawing/2014/main" id="{A0FD37EF-7621-43C9-86AC-9B42FE2FB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5" name="图片占位符 8">
            <a:extLst>
              <a:ext uri="{FF2B5EF4-FFF2-40B4-BE49-F238E27FC236}">
                <a16:creationId xmlns:a16="http://schemas.microsoft.com/office/drawing/2014/main" id="{867331B9-77C9-4F72-9979-8F52A067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9" r="5123"/>
          <a:stretch/>
        </p:blipFill>
        <p:spPr>
          <a:xfrm>
            <a:off x="798941" y="897370"/>
            <a:ext cx="3304222" cy="67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14930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46361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2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5447235" y="2091967"/>
            <a:ext cx="6241830" cy="267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Tác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hại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</a:p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của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60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808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8">
            <a:extLst>
              <a:ext uri="{FF2B5EF4-FFF2-40B4-BE49-F238E27FC236}">
                <a16:creationId xmlns:a16="http://schemas.microsoft.com/office/drawing/2014/main" id="{0A38C050-DAB9-4C64-BCBE-FFAA070D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r="3655"/>
          <a:stretch/>
        </p:blipFill>
        <p:spPr>
          <a:xfrm>
            <a:off x="2211942" y="329538"/>
            <a:ext cx="8169874" cy="4878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976F8-5609-42CD-BA0A-F1A3D445080C}"/>
              </a:ext>
            </a:extLst>
          </p:cNvPr>
          <p:cNvSpPr txBox="1"/>
          <p:nvPr/>
        </p:nvSpPr>
        <p:spPr>
          <a:xfrm>
            <a:off x="668067" y="4890866"/>
            <a:ext cx="112576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vi-VN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53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Đau chói tai có phải là bệnh không ? | Thế Giới Cây Thuốc - Cây ...">
            <a:extLst>
              <a:ext uri="{FF2B5EF4-FFF2-40B4-BE49-F238E27FC236}">
                <a16:creationId xmlns:a16="http://schemas.microsoft.com/office/drawing/2014/main" id="{5A74E758-5CA6-47E2-81FF-F64EC8C4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57" y="760184"/>
            <a:ext cx="3600000" cy="23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Đau đầu: Nguyên nhân, phân loại và cách điều trị - Hapacol">
            <a:extLst>
              <a:ext uri="{FF2B5EF4-FFF2-40B4-BE49-F238E27FC236}">
                <a16:creationId xmlns:a16="http://schemas.microsoft.com/office/drawing/2014/main" id="{521F0749-8F6A-4036-AF68-6401E6A7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39" y="824358"/>
            <a:ext cx="3600000" cy="22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7E038C25-6A1D-4127-8F44-E2697AE7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3607" y="4052888"/>
            <a:ext cx="3600000" cy="240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Suy nhược thần kinh: Triệu chứng, chẩn đoán và điều trị Hello Bacsi">
            <a:extLst>
              <a:ext uri="{FF2B5EF4-FFF2-40B4-BE49-F238E27FC236}">
                <a16:creationId xmlns:a16="http://schemas.microsoft.com/office/drawing/2014/main" id="{D24082BC-9751-481E-9319-9EDA818D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73" y="4052888"/>
            <a:ext cx="3600000" cy="229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8CF091BE-ADEE-4B7A-B69E-CE81D6B58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265" y="3033022"/>
            <a:ext cx="47323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chói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tai,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16">
            <a:extLst>
              <a:ext uri="{FF2B5EF4-FFF2-40B4-BE49-F238E27FC236}">
                <a16:creationId xmlns:a16="http://schemas.microsoft.com/office/drawing/2014/main" id="{D894F107-BA4D-4211-B68C-8B02B2E62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027" y="3158853"/>
            <a:ext cx="2385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16">
            <a:extLst>
              <a:ext uri="{FF2B5EF4-FFF2-40B4-BE49-F238E27FC236}">
                <a16:creationId xmlns:a16="http://schemas.microsoft.com/office/drawing/2014/main" id="{43A7C6C8-A02E-4B26-A8DC-643294960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440" y="6238439"/>
            <a:ext cx="27140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16">
            <a:extLst>
              <a:ext uri="{FF2B5EF4-FFF2-40B4-BE49-F238E27FC236}">
                <a16:creationId xmlns:a16="http://schemas.microsoft.com/office/drawing/2014/main" id="{BE9F06F5-109F-4622-BF5F-848EAE7A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159" y="6156197"/>
            <a:ext cx="4750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nhược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矩形 9">
            <a:extLst>
              <a:ext uri="{FF2B5EF4-FFF2-40B4-BE49-F238E27FC236}">
                <a16:creationId xmlns:a16="http://schemas.microsoft.com/office/drawing/2014/main" id="{D069813F-20BE-43D8-8B20-09A263CD9E45}"/>
              </a:ext>
            </a:extLst>
          </p:cNvPr>
          <p:cNvSpPr/>
          <p:nvPr/>
        </p:nvSpPr>
        <p:spPr>
          <a:xfrm>
            <a:off x="2255107" y="-176832"/>
            <a:ext cx="8786104" cy="1049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Một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số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tác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hại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của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4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51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heme/theme1.xml><?xml version="1.0" encoding="utf-8"?>
<a:theme xmlns:a="http://schemas.openxmlformats.org/drawingml/2006/main" name="7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4E4E4"/>
      </a:accent1>
      <a:accent2>
        <a:srgbClr val="A6A6A6"/>
      </a:accent2>
      <a:accent3>
        <a:srgbClr val="262626"/>
      </a:accent3>
      <a:accent4>
        <a:srgbClr val="B4E4E4"/>
      </a:accent4>
      <a:accent5>
        <a:srgbClr val="A6A6A6"/>
      </a:accent5>
      <a:accent6>
        <a:srgbClr val="262626"/>
      </a:accent6>
      <a:hlink>
        <a:srgbClr val="B4E4E4"/>
      </a:hlink>
      <a:folHlink>
        <a:srgbClr val="A6A6A6"/>
      </a:folHlink>
    </a:clrScheme>
    <a:fontScheme name="微软雅黑">
      <a:majorFont>
        <a:latin typeface="微软雅黑"/>
        <a:ea typeface="微软雅黑"/>
        <a:cs typeface="FontAwesome"/>
      </a:majorFont>
      <a:minorFont>
        <a:latin typeface="微软雅黑"/>
        <a:ea typeface="微软雅黑"/>
        <a:cs typeface="FontAwesome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419</Words>
  <Application>Microsoft Office PowerPoint</Application>
  <PresentationFormat>Widescreen</PresentationFormat>
  <Paragraphs>58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宋体</vt:lpstr>
      <vt:lpstr>Angsana New</vt:lpstr>
      <vt:lpstr>Arial</vt:lpstr>
      <vt:lpstr>Calibri</vt:lpstr>
      <vt:lpstr>等线</vt:lpstr>
      <vt:lpstr>等线 Light</vt:lpstr>
      <vt:lpstr>FontAwesome</vt:lpstr>
      <vt:lpstr>Tahoma</vt:lpstr>
      <vt:lpstr>Times New Roman</vt:lpstr>
      <vt:lpstr>UTM Futura Extra</vt:lpstr>
      <vt:lpstr>7_Office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dreamsummit</dc:creator>
  <cp:lastModifiedBy>PHUONG NGUYEN</cp:lastModifiedBy>
  <cp:revision>99</cp:revision>
  <dcterms:created xsi:type="dcterms:W3CDTF">2017-08-22T00:57:50Z</dcterms:created>
  <dcterms:modified xsi:type="dcterms:W3CDTF">2024-11-24T03:23:07Z</dcterms:modified>
  <cp:version>U19</cp:version>
</cp:coreProperties>
</file>