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007577225" r:id="rId2"/>
    <p:sldId id="257" r:id="rId3"/>
    <p:sldId id="259" r:id="rId4"/>
    <p:sldId id="260" r:id="rId5"/>
    <p:sldId id="261" r:id="rId6"/>
    <p:sldId id="262" r:id="rId7"/>
  </p:sldIdLst>
  <p:sldSz cx="9144000" cy="6858000" type="screen4x3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F43"/>
    <a:srgbClr val="CCECFF"/>
    <a:srgbClr val="FFCC99"/>
    <a:srgbClr val="99CCFF"/>
    <a:srgbClr val="FFCCFF"/>
    <a:srgbClr val="FF0066"/>
    <a:srgbClr val="66FFFF"/>
    <a:srgbClr val="FF99FF"/>
    <a:srgbClr val="FF9933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33" autoAdjust="0"/>
    <p:restoredTop sz="96104" autoAdjust="0"/>
  </p:normalViewPr>
  <p:slideViewPr>
    <p:cSldViewPr>
      <p:cViewPr varScale="1">
        <p:scale>
          <a:sx n="115" d="100"/>
          <a:sy n="115" d="100"/>
        </p:scale>
        <p:origin x="1824" y="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C2F7A2-099A-498B-826C-250672324999}" type="datetimeFigureOut">
              <a:rPr lang="vi-VN" smtClean="0"/>
              <a:t>24/11/2024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DC520A-6C7B-447A-8FCD-6FB0FEDF6A4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628549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C00E8D55-CF34-41DB-A1C0-CC400B0D11C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A3C030D0-377E-4366-A577-81264C6F3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F761F2AF-42D7-43C0-BC6B-D71CDCC27C6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prstTxWarp prst="textNoShape">
              <a:avLst/>
            </a:prstTxWarp>
          </a:bodyPr>
          <a:lstStyle>
            <a:lvl1pPr>
              <a:defRPr sz="2800">
                <a:solidFill>
                  <a:schemeClr val="tx1"/>
                </a:solidFill>
                <a:latin typeface="VNI-Avo" pitchFamily="2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VNI-Avo" pitchFamily="2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VNI-Avo" pitchFamily="2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VNI-Avo" pitchFamily="2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VNI-Avo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NI-Avo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NI-Avo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NI-Avo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NI-Avo" pitchFamily="2" charset="0"/>
              </a:defRPr>
            </a:lvl9pPr>
          </a:lstStyle>
          <a:p>
            <a:fld id="{D90F7CB4-2DB2-4876-AF80-BEB9F98467DB}" type="slidenum">
              <a:rPr altLang="en-US" sz="1200" smtClean="0">
                <a:latin typeface="Calibri" panose="020F0502020204030204" pitchFamily="34" charset="0"/>
              </a:rPr>
              <a:pPr/>
              <a:t>1</a:t>
            </a:fld>
            <a:endParaRPr lang="en-US" altLang="en-US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759595-F458-44E0-B940-9929F4B1A6BF}" type="slidenum">
              <a:rPr lang="vi-VN" smtClean="0"/>
              <a:t>2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435873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DC520A-6C7B-447A-8FCD-6FB0FEDF6A42}" type="slidenum">
              <a:rPr lang="vi-VN" smtClean="0"/>
              <a:t>3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007423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DC520A-6C7B-447A-8FCD-6FB0FEDF6A42}" type="slidenum">
              <a:rPr lang="vi-VN" smtClean="0"/>
              <a:t>4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646189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DC520A-6C7B-447A-8FCD-6FB0FEDF6A42}" type="slidenum">
              <a:rPr lang="vi-VN" smtClean="0"/>
              <a:t>5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362170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DC520A-6C7B-447A-8FCD-6FB0FEDF6A42}" type="slidenum">
              <a:rPr lang="vi-VN" smtClean="0"/>
              <a:t>6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572297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gi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gif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3.gif"/><Relationship Id="rId5" Type="http://schemas.openxmlformats.org/officeDocument/2006/relationships/image" Target="../media/image2.gif"/><Relationship Id="rId4" Type="http://schemas.openxmlformats.org/officeDocument/2006/relationships/image" Target="../media/image1.jpeg"/><Relationship Id="rId9" Type="http://schemas.openxmlformats.org/officeDocument/2006/relationships/image" Target="../media/image6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3" descr="bor27">
            <a:extLst>
              <a:ext uri="{FF2B5EF4-FFF2-40B4-BE49-F238E27FC236}">
                <a16:creationId xmlns:a16="http://schemas.microsoft.com/office/drawing/2014/main" id="{740AAD81-E8C4-43EA-9362-98C6D07335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7338" y="-317500"/>
            <a:ext cx="9693276" cy="728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4" descr="th_657574da94uppjxp">
            <a:extLst>
              <a:ext uri="{FF2B5EF4-FFF2-40B4-BE49-F238E27FC236}">
                <a16:creationId xmlns:a16="http://schemas.microsoft.com/office/drawing/2014/main" id="{E787C3D6-100F-4CB8-A639-956F80D0230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31067">
            <a:off x="250825" y="3990975"/>
            <a:ext cx="473075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5" descr="th_659204qfhni5vgxw">
            <a:extLst>
              <a:ext uri="{FF2B5EF4-FFF2-40B4-BE49-F238E27FC236}">
                <a16:creationId xmlns:a16="http://schemas.microsoft.com/office/drawing/2014/main" id="{7226897A-CC23-40C6-9B73-A280EF2FFF1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351838" y="898525"/>
            <a:ext cx="760412" cy="222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6" descr="butterfly2">
            <a:extLst>
              <a:ext uri="{FF2B5EF4-FFF2-40B4-BE49-F238E27FC236}">
                <a16:creationId xmlns:a16="http://schemas.microsoft.com/office/drawing/2014/main" id="{C9AE0D13-5746-43C2-997A-A61155EF6ED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1975" y="4926013"/>
            <a:ext cx="849313" cy="84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7" descr="3">
            <a:extLst>
              <a:ext uri="{FF2B5EF4-FFF2-40B4-BE49-F238E27FC236}">
                <a16:creationId xmlns:a16="http://schemas.microsoft.com/office/drawing/2014/main" id="{ECEB995C-3753-47DB-901E-122BFE016EC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863" y="3160713"/>
            <a:ext cx="85725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D6D16B91-27D0-412D-8F0A-D1B5C9701AEF}"/>
              </a:ext>
            </a:extLst>
          </p:cNvPr>
          <p:cNvSpPr/>
          <p:nvPr/>
        </p:nvSpPr>
        <p:spPr>
          <a:xfrm>
            <a:off x="1992313" y="719138"/>
            <a:ext cx="5499100" cy="684212"/>
          </a:xfrm>
          <a:prstGeom prst="rect">
            <a:avLst/>
          </a:prstGeom>
          <a:noFill/>
        </p:spPr>
        <p:txBody>
          <a:bodyPr lIns="68580" tIns="34290" rIns="68580" bIns="34290">
            <a:spAutoFit/>
          </a:bodyPr>
          <a:lstStyle/>
          <a:p>
            <a:pPr algn="ctr">
              <a:defRPr/>
            </a:pPr>
            <a:r>
              <a:rPr lang="en-US" sz="20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ỦY BAN NHÂN DÂN HUYỆN AN LÃO</a:t>
            </a:r>
          </a:p>
          <a:p>
            <a:pPr algn="ctr">
              <a:defRPr/>
            </a:pPr>
            <a:r>
              <a:rPr lang="en-US" sz="2000" b="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TRƯỜNG TIỂU HỌC QUANG TRUNG</a:t>
            </a:r>
          </a:p>
        </p:txBody>
      </p:sp>
      <p:sp>
        <p:nvSpPr>
          <p:cNvPr id="6152" name="WordArt 6">
            <a:extLst>
              <a:ext uri="{FF2B5EF4-FFF2-40B4-BE49-F238E27FC236}">
                <a16:creationId xmlns:a16="http://schemas.microsoft.com/office/drawing/2014/main" id="{3A5F0DD7-3A1B-42C8-A568-E2A7CF50866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890713" y="754063"/>
            <a:ext cx="5380037" cy="2149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  <a:contourClr>
                <a:srgbClr val="FF3399"/>
              </a:contourClr>
            </a:sp3d>
          </a:bodyPr>
          <a:lstStyle/>
          <a:p>
            <a:pPr algn="ctr"/>
            <a:endParaRPr lang="en-US" sz="2700" b="1" kern="1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3399"/>
                  </a:gs>
                  <a:gs pos="12500">
                    <a:srgbClr val="FF6633"/>
                  </a:gs>
                  <a:gs pos="25000">
                    <a:srgbClr val="FFFF00"/>
                  </a:gs>
                  <a:gs pos="37500">
                    <a:srgbClr val="01A78F"/>
                  </a:gs>
                  <a:gs pos="50000">
                    <a:srgbClr val="3366FF"/>
                  </a:gs>
                  <a:gs pos="62500">
                    <a:srgbClr val="01A78F"/>
                  </a:gs>
                  <a:gs pos="75000">
                    <a:srgbClr val="FFFF00"/>
                  </a:gs>
                  <a:gs pos="87500">
                    <a:srgbClr val="FF6633"/>
                  </a:gs>
                  <a:gs pos="100000">
                    <a:srgbClr val="FF3399"/>
                  </a:gs>
                </a:gsLst>
                <a:lin ang="5400000" scaled="1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54" name="Picture 12" descr="707618jyfmp3jbxr">
            <a:extLst>
              <a:ext uri="{FF2B5EF4-FFF2-40B4-BE49-F238E27FC236}">
                <a16:creationId xmlns:a16="http://schemas.microsoft.com/office/drawing/2014/main" id="{09009BBE-BE39-4C0C-B870-B39CD595CF8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2250" y="3457575"/>
            <a:ext cx="1096963" cy="1992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5" name="Picture 13" descr="707618jyfmp3jbxr">
            <a:extLst>
              <a:ext uri="{FF2B5EF4-FFF2-40B4-BE49-F238E27FC236}">
                <a16:creationId xmlns:a16="http://schemas.microsoft.com/office/drawing/2014/main" id="{73C94485-D290-4639-B39F-DE9EAE44951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375" y="3133725"/>
            <a:ext cx="892175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6" name="Picture 14" descr="707618jyfmp3jbxr">
            <a:extLst>
              <a:ext uri="{FF2B5EF4-FFF2-40B4-BE49-F238E27FC236}">
                <a16:creationId xmlns:a16="http://schemas.microsoft.com/office/drawing/2014/main" id="{416E35E8-A736-494E-90ED-786015A9F7B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0263" y="3600450"/>
            <a:ext cx="925512" cy="15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WordArt 10">
            <a:extLst>
              <a:ext uri="{FF2B5EF4-FFF2-40B4-BE49-F238E27FC236}">
                <a16:creationId xmlns:a16="http://schemas.microsoft.com/office/drawing/2014/main" id="{1BDA0694-525A-4A14-B2F1-4C01FB5EBE1F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2425590" y="4135438"/>
            <a:ext cx="4227530" cy="55875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n-US" sz="2700" dirty="0" err="1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000066"/>
                </a:solidFill>
                <a:effectLst>
                  <a:outerShdw dist="38100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700" dirty="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000066"/>
                </a:solidFill>
                <a:effectLst>
                  <a:outerShdw dist="38100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000066"/>
                </a:solidFill>
                <a:effectLst>
                  <a:outerShdw dist="38100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700" dirty="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000066"/>
                </a:solidFill>
                <a:effectLst>
                  <a:outerShdw dist="38100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700" dirty="0" err="1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000066"/>
                </a:solidFill>
                <a:effectLst>
                  <a:outerShdw dist="38100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2700" dirty="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000066"/>
                </a:solidFill>
                <a:effectLst>
                  <a:outerShdw dist="38100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000066"/>
                </a:solidFill>
                <a:effectLst>
                  <a:outerShdw dist="38100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700" dirty="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000066"/>
                </a:solidFill>
                <a:effectLst>
                  <a:outerShdw dist="38100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Thu </a:t>
            </a:r>
            <a:r>
              <a:rPr lang="en-US" sz="2700" dirty="0" err="1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000066"/>
                </a:solidFill>
                <a:effectLst>
                  <a:outerShdw dist="38100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Huyề</a:t>
            </a:r>
            <a:r>
              <a:rPr lang="en-US" sz="2700" i="1" dirty="0" err="1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000066"/>
                </a:solidFill>
                <a:effectLst>
                  <a:outerShdw dist="38100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vi-VN" sz="2700" i="1" dirty="0">
              <a:ln w="9525">
                <a:solidFill>
                  <a:srgbClr val="000066"/>
                </a:solidFill>
                <a:round/>
                <a:headEnd/>
                <a:tailEnd/>
              </a:ln>
              <a:solidFill>
                <a:srgbClr val="000066"/>
              </a:solidFill>
              <a:effectLst>
                <a:outerShdw dist="38100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94ED944-EDE4-4107-A4C5-4B6B8F72ABDD}"/>
              </a:ext>
            </a:extLst>
          </p:cNvPr>
          <p:cNvSpPr/>
          <p:nvPr/>
        </p:nvSpPr>
        <p:spPr>
          <a:xfrm>
            <a:off x="4419600" y="1414463"/>
            <a:ext cx="139700" cy="357187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>
              <a:defRPr/>
            </a:pPr>
            <a:endParaRPr lang="en-US" sz="1875" b="1" dirty="0">
              <a:ln w="0"/>
              <a:solidFill>
                <a:srgbClr val="0099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6162" name="Picture 19" descr="707618jyfmp3jbxr">
            <a:extLst>
              <a:ext uri="{FF2B5EF4-FFF2-40B4-BE49-F238E27FC236}">
                <a16:creationId xmlns:a16="http://schemas.microsoft.com/office/drawing/2014/main" id="{F16AE8CD-2C9C-4784-B97E-EFED6DD4D51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1184275"/>
            <a:ext cx="109855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165B03E-6730-4D30-B6D1-46DF8B02DB62}"/>
              </a:ext>
            </a:extLst>
          </p:cNvPr>
          <p:cNvCxnSpPr/>
          <p:nvPr/>
        </p:nvCxnSpPr>
        <p:spPr>
          <a:xfrm>
            <a:off x="3573463" y="1389063"/>
            <a:ext cx="2454275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pic>
        <p:nvPicPr>
          <p:cNvPr id="6164" name="Picture 22" descr="707618jyfmp3jbxr">
            <a:extLst>
              <a:ext uri="{FF2B5EF4-FFF2-40B4-BE49-F238E27FC236}">
                <a16:creationId xmlns:a16="http://schemas.microsoft.com/office/drawing/2014/main" id="{7B9F9970-A45A-449E-9B92-9BE372ECFB0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213" y="3640138"/>
            <a:ext cx="1096962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WordArt 10">
            <a:extLst>
              <a:ext uri="{FF2B5EF4-FFF2-40B4-BE49-F238E27FC236}">
                <a16:creationId xmlns:a16="http://schemas.microsoft.com/office/drawing/2014/main" id="{19C8FAFC-DAD1-46AD-9877-A9F067B1E707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3002757" y="4832350"/>
            <a:ext cx="3131908" cy="425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n-US" sz="2700" b="1" dirty="0" err="1">
                <a:ln/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700" b="1" dirty="0">
                <a:ln/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ln/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700" b="1" dirty="0">
                <a:ln/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2024 - 2025</a:t>
            </a:r>
            <a:endParaRPr lang="vi-VN" sz="2700" b="1" dirty="0">
              <a:ln/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C928A0D-D469-40EB-8371-E400158EF63E}"/>
              </a:ext>
            </a:extLst>
          </p:cNvPr>
          <p:cNvSpPr/>
          <p:nvPr/>
        </p:nvSpPr>
        <p:spPr>
          <a:xfrm>
            <a:off x="4502150" y="3082925"/>
            <a:ext cx="139700" cy="692150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>
              <a:defRPr/>
            </a:pPr>
            <a:endParaRPr lang="en-US" sz="405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DD4E4A3-4CA5-49BA-86B7-8C9ECEF69CC5}"/>
              </a:ext>
            </a:extLst>
          </p:cNvPr>
          <p:cNvSpPr/>
          <p:nvPr/>
        </p:nvSpPr>
        <p:spPr>
          <a:xfrm>
            <a:off x="933450" y="2362200"/>
            <a:ext cx="744855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cap="all" dirty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1A - </a:t>
            </a:r>
            <a:r>
              <a:rPr lang="en-US" sz="2400" b="1" cap="all" dirty="0" err="1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b="1" cap="all" dirty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cap="all" dirty="0" err="1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cap="all" dirty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10: PHÉP CỘNG TRONG PHẠM VI 10 ( </a:t>
            </a:r>
            <a:r>
              <a:rPr lang="en-US" sz="2400" b="1" cap="all" dirty="0" err="1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cap="all" dirty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6)</a:t>
            </a:r>
          </a:p>
        </p:txBody>
      </p:sp>
    </p:spTree>
    <p:custDataLst>
      <p:tags r:id="rId1"/>
    </p:custDataLst>
  </p:cSld>
  <p:clrMapOvr>
    <a:masterClrMapping/>
  </p:clrMapOvr>
  <p:transition advClick="0" advTm="37407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506" y="175589"/>
            <a:ext cx="3544293" cy="15753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Oval 29"/>
          <p:cNvSpPr/>
          <p:nvPr/>
        </p:nvSpPr>
        <p:spPr>
          <a:xfrm>
            <a:off x="420208" y="1935677"/>
            <a:ext cx="977555" cy="912384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/>
              <a:t>1</a:t>
            </a:r>
            <a:endParaRPr lang="vi-VN" sz="5400" b="1" dirty="0"/>
          </a:p>
        </p:txBody>
      </p:sp>
      <p:sp>
        <p:nvSpPr>
          <p:cNvPr id="31" name="Rounded Rectangle 30"/>
          <p:cNvSpPr/>
          <p:nvPr/>
        </p:nvSpPr>
        <p:spPr>
          <a:xfrm>
            <a:off x="1518078" y="2077860"/>
            <a:ext cx="932323" cy="628017"/>
          </a:xfrm>
          <a:prstGeom prst="round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Số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423105" y="2105157"/>
            <a:ext cx="3227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Arial" pitchFamily="34" charset="0"/>
                <a:cs typeface="Arial" pitchFamily="34" charset="0"/>
              </a:rPr>
              <a:t>?</a:t>
            </a:r>
            <a:endParaRPr lang="vi-VN" sz="3200" b="1" dirty="0"/>
          </a:p>
        </p:txBody>
      </p:sp>
      <p:graphicFrame>
        <p:nvGraphicFramePr>
          <p:cNvPr id="40" name="Table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6749352"/>
              </p:ext>
            </p:extLst>
          </p:nvPr>
        </p:nvGraphicFramePr>
        <p:xfrm>
          <a:off x="899160" y="3274127"/>
          <a:ext cx="7635240" cy="2059872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2725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25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25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725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725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725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93041">
                <a:tc rowSpan="2">
                  <a:txBody>
                    <a:bodyPr/>
                    <a:lstStyle/>
                    <a:p>
                      <a:endParaRPr lang="en-US" dirty="0">
                        <a:solidFill>
                          <a:srgbClr val="002060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vi-VN" sz="4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3041">
                <a:tc vMerge="1"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3790"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1" name="TextBox 40"/>
          <p:cNvSpPr txBox="1"/>
          <p:nvPr/>
        </p:nvSpPr>
        <p:spPr>
          <a:xfrm>
            <a:off x="2528335" y="4660612"/>
            <a:ext cx="6399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vi-VN" sz="3200" b="1" dirty="0">
              <a:solidFill>
                <a:srgbClr val="0070C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733799" y="4660611"/>
            <a:ext cx="7620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4953000" y="4660610"/>
            <a:ext cx="7620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6248400" y="4660609"/>
            <a:ext cx="7620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7543800" y="4660608"/>
            <a:ext cx="7620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vi-VN" sz="3200" b="1" dirty="0">
              <a:solidFill>
                <a:srgbClr val="FF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61561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908985" y="1750584"/>
            <a:ext cx="7549215" cy="1936532"/>
          </a:xfrm>
          <a:prstGeom prst="roundRect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2 + 7 		  2 + 8		3 + 5</a:t>
            </a:r>
          </a:p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1 + 8		  3 + 7		1 + 7</a:t>
            </a:r>
            <a:endParaRPr lang="vi-VN" sz="3200" b="1" dirty="0">
              <a:solidFill>
                <a:srgbClr val="00206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420208" y="838200"/>
            <a:ext cx="977555" cy="912384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/>
              <a:t>2</a:t>
            </a:r>
            <a:endParaRPr lang="vi-VN" sz="5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537648" y="1084572"/>
            <a:ext cx="27334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a)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nhẩm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537648" y="3971280"/>
            <a:ext cx="2348551" cy="628017"/>
            <a:chOff x="1537648" y="3943983"/>
            <a:chExt cx="2348551" cy="628017"/>
          </a:xfrm>
        </p:grpSpPr>
        <p:sp>
          <p:nvSpPr>
            <p:cNvPr id="19" name="Rounded Rectangle 18"/>
            <p:cNvSpPr/>
            <p:nvPr/>
          </p:nvSpPr>
          <p:spPr>
            <a:xfrm>
              <a:off x="2125050" y="3943983"/>
              <a:ext cx="932323" cy="628017"/>
            </a:xfrm>
            <a:prstGeom prst="roundRect">
              <a:avLst/>
            </a:prstGeom>
            <a:gradFill flip="none" rotWithShape="1">
              <a:gsLst>
                <a:gs pos="0">
                  <a:srgbClr val="FFC000">
                    <a:tint val="66000"/>
                    <a:satMod val="160000"/>
                  </a:srgbClr>
                </a:gs>
                <a:gs pos="50000">
                  <a:srgbClr val="FFC000">
                    <a:tint val="44500"/>
                    <a:satMod val="160000"/>
                  </a:srgbClr>
                </a:gs>
                <a:gs pos="100000">
                  <a:srgbClr val="FFC000">
                    <a:tint val="23500"/>
                    <a:satMod val="160000"/>
                  </a:srgb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Số</a:t>
              </a:r>
              <a:endParaRPr lang="vi-VN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537648" y="3971280"/>
              <a:ext cx="234855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latin typeface="Arial" pitchFamily="34" charset="0"/>
                  <a:cs typeface="Arial" pitchFamily="34" charset="0"/>
                </a:rPr>
                <a:t>b)           ?</a:t>
              </a:r>
              <a:endParaRPr lang="vi-VN" sz="3200" b="1" dirty="0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914400" y="4769068"/>
            <a:ext cx="7549215" cy="1936532"/>
            <a:chOff x="914400" y="4769068"/>
            <a:chExt cx="7549215" cy="1936532"/>
          </a:xfrm>
        </p:grpSpPr>
        <p:sp>
          <p:nvSpPr>
            <p:cNvPr id="21" name="Rounded Rectangle 20"/>
            <p:cNvSpPr/>
            <p:nvPr/>
          </p:nvSpPr>
          <p:spPr>
            <a:xfrm>
              <a:off x="914400" y="4769068"/>
              <a:ext cx="7549215" cy="1936532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lnSpc>
                  <a:spcPct val="150000"/>
                </a:lnSpc>
              </a:pPr>
              <a:r>
                <a:rPr lang="en-US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     4 +        = 7			+ 4 = 10</a:t>
              </a:r>
            </a:p>
            <a:p>
              <a:pPr>
                <a:lnSpc>
                  <a:spcPct val="150000"/>
                </a:lnSpc>
              </a:pPr>
              <a:r>
                <a:rPr lang="en-US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           + 3  = 8		  3 +        </a:t>
              </a:r>
              <a:r>
                <a:rPr lang="en-US" sz="3200" b="1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= 3</a:t>
              </a:r>
              <a:endParaRPr lang="vi-VN" sz="3200" b="1" dirty="0">
                <a:solidFill>
                  <a:srgbClr val="002060"/>
                </a:solidFill>
              </a:endParaRPr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2417103" y="5102407"/>
              <a:ext cx="589640" cy="589640"/>
            </a:xfrm>
            <a:prstGeom prst="roundRect">
              <a:avLst/>
            </a:prstGeom>
            <a:ln>
              <a:solidFill>
                <a:srgbClr val="FF9933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2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4953000" y="5118173"/>
              <a:ext cx="589640" cy="589640"/>
            </a:xfrm>
            <a:prstGeom prst="roundRect">
              <a:avLst/>
            </a:prstGeom>
            <a:ln>
              <a:solidFill>
                <a:srgbClr val="FF9933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2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1635926" y="5838498"/>
              <a:ext cx="589640" cy="589640"/>
            </a:xfrm>
            <a:prstGeom prst="roundRect">
              <a:avLst/>
            </a:prstGeom>
            <a:ln>
              <a:solidFill>
                <a:srgbClr val="FF9933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2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5721824" y="5833238"/>
              <a:ext cx="589640" cy="589640"/>
            </a:xfrm>
            <a:prstGeom prst="roundRect">
              <a:avLst/>
            </a:prstGeom>
            <a:ln>
              <a:solidFill>
                <a:srgbClr val="FF9933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600" b="1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0</a:t>
              </a:r>
              <a:endParaRPr lang="vi-VN" sz="2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2548631" y="2158425"/>
            <a:ext cx="7665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9</a:t>
            </a:r>
            <a:endParaRPr lang="vi-VN" sz="3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548631" y="2895600"/>
            <a:ext cx="7665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9</a:t>
            </a:r>
            <a:endParaRPr lang="vi-VN" sz="3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953000" y="2158425"/>
            <a:ext cx="9941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10</a:t>
            </a:r>
            <a:endParaRPr lang="vi-VN" sz="3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953000" y="2844225"/>
            <a:ext cx="9941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10</a:t>
            </a:r>
            <a:endParaRPr lang="vi-VN" sz="3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464017" y="2158425"/>
            <a:ext cx="7665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8</a:t>
            </a:r>
            <a:endParaRPr lang="vi-VN" sz="3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464017" y="2844225"/>
            <a:ext cx="7665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8</a:t>
            </a:r>
            <a:endParaRPr lang="vi-VN" sz="3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502511" y="5120228"/>
            <a:ext cx="397866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3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064653" y="5136038"/>
            <a:ext cx="397866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vi-VN" sz="3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731813" y="5856319"/>
            <a:ext cx="397866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vi-VN" sz="3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13181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3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20208" y="152400"/>
            <a:ext cx="977555" cy="912384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/>
              <a:t>3</a:t>
            </a:r>
            <a:endParaRPr lang="vi-VN" sz="5400" b="1" dirty="0"/>
          </a:p>
        </p:txBody>
      </p:sp>
      <p:sp>
        <p:nvSpPr>
          <p:cNvPr id="12" name="Rounded Rectangle 11"/>
          <p:cNvSpPr/>
          <p:nvPr/>
        </p:nvSpPr>
        <p:spPr>
          <a:xfrm>
            <a:off x="420208" y="1219201"/>
            <a:ext cx="8418991" cy="3505200"/>
          </a:xfrm>
          <a:prstGeom prst="round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688" y="1403624"/>
            <a:ext cx="685800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7545" y="1403624"/>
            <a:ext cx="685800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403624"/>
            <a:ext cx="685800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429000" y="1788612"/>
            <a:ext cx="61106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và</a:t>
            </a:r>
            <a:endParaRPr lang="vi-VN" sz="3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1403623"/>
            <a:ext cx="685800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6745" y="1382602"/>
            <a:ext cx="685800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1382602"/>
            <a:ext cx="685800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5486400" y="1795721"/>
            <a:ext cx="61106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và</a:t>
            </a:r>
            <a:endParaRPr lang="vi-VN" sz="3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746421" y="2786766"/>
            <a:ext cx="434734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35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631334" y="2727598"/>
            <a:ext cx="434734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vi-VN" sz="35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017412" y="2706577"/>
            <a:ext cx="434734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vi-VN" sz="35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362200" y="3636258"/>
            <a:ext cx="447558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+</a:t>
            </a:r>
            <a:endParaRPr lang="vi-VN" sz="3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429000" y="3636258"/>
            <a:ext cx="447558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+</a:t>
            </a:r>
            <a:endParaRPr lang="vi-VN" sz="3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581642" y="3636258"/>
            <a:ext cx="447558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</a:t>
            </a:r>
            <a:endParaRPr lang="vi-VN" sz="3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6043598" y="3411090"/>
            <a:ext cx="2567001" cy="1158281"/>
          </a:xfrm>
          <a:prstGeom prst="roundRect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Nhẩm</a:t>
            </a:r>
            <a:r>
              <a:rPr lang="en-US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</a:t>
            </a:r>
            <a:endParaRPr lang="vi-VN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017412" y="3516180"/>
            <a:ext cx="150233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 + 1 = 4</a:t>
            </a:r>
            <a:endParaRPr lang="vi-VN" sz="2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038433" y="3990230"/>
            <a:ext cx="150233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 + 2 = 6</a:t>
            </a:r>
            <a:endParaRPr lang="vi-VN" sz="2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988913" y="3643387"/>
            <a:ext cx="434734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vi-VN" sz="3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97736" y="4876800"/>
            <a:ext cx="12987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: 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697736" y="5469457"/>
            <a:ext cx="2068156" cy="778944"/>
          </a:xfrm>
          <a:prstGeom prst="roundRect">
            <a:avLst/>
          </a:prstGeom>
          <a:solidFill>
            <a:srgbClr val="CCE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 + 2 + 2</a:t>
            </a:r>
            <a:endParaRPr lang="vi-VN" sz="3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3547564" y="5461575"/>
            <a:ext cx="2068156" cy="778944"/>
          </a:xfrm>
          <a:prstGeom prst="roundRect">
            <a:avLst/>
          </a:prstGeom>
          <a:solidFill>
            <a:srgbClr val="CCE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 + 3 + 5</a:t>
            </a:r>
            <a:endParaRPr lang="vi-VN" sz="3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6293020" y="5436748"/>
            <a:ext cx="2068156" cy="778944"/>
          </a:xfrm>
          <a:prstGeom prst="roundRect">
            <a:avLst/>
          </a:prstGeom>
          <a:solidFill>
            <a:srgbClr val="CCE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 + 4 + 0</a:t>
            </a:r>
            <a:endParaRPr lang="vi-VN" sz="3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37317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4.81481E-6 L 0.00191 0.12547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62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0 L -0.19688 0.13403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844" y="66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7.40741E-7 L -0.34115 0.13727 " pathEditMode="relative" rAng="0" ptsTypes="AA">
                                      <p:cBhvr>
                                        <p:cTn id="8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066" y="6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4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4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9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4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" grpId="0"/>
      <p:bldP spid="21" grpId="0"/>
      <p:bldP spid="22" grpId="0"/>
      <p:bldP spid="22" grpId="1"/>
      <p:bldP spid="23" grpId="0"/>
      <p:bldP spid="23" grpId="1"/>
      <p:bldP spid="24" grpId="0"/>
      <p:bldP spid="24" grpId="1"/>
      <p:bldP spid="25" grpId="0"/>
      <p:bldP spid="27" grpId="0"/>
      <p:bldP spid="28" grpId="0"/>
      <p:bldP spid="26" grpId="0" animBg="1"/>
      <p:bldP spid="29" grpId="0"/>
      <p:bldP spid="33" grpId="0"/>
      <p:bldP spid="34" grpId="0"/>
      <p:bldP spid="36" grpId="0" animBg="1"/>
      <p:bldP spid="37" grpId="0" animBg="1"/>
      <p:bldP spid="3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20208" y="457200"/>
            <a:ext cx="977555" cy="912384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/>
              <a:t>4</a:t>
            </a:r>
            <a:endParaRPr lang="vi-VN" sz="5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537648" y="508337"/>
            <a:ext cx="70729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Tìm</a:t>
            </a:r>
            <a:r>
              <a:rPr lang="en-US" sz="3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những</a:t>
            </a:r>
            <a:r>
              <a:rPr lang="en-US" sz="3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quả</a:t>
            </a:r>
            <a:r>
              <a:rPr lang="en-US" sz="3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bóng</a:t>
            </a:r>
            <a:r>
              <a:rPr lang="en-US" sz="3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ghi</a:t>
            </a:r>
            <a:r>
              <a:rPr lang="en-US" sz="3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phép</a:t>
            </a:r>
            <a:r>
              <a:rPr lang="en-US" sz="3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3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3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kết</a:t>
            </a:r>
            <a:r>
              <a:rPr lang="en-US" sz="3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quả</a:t>
            </a:r>
            <a:r>
              <a:rPr lang="en-US" sz="3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sz="3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10</a:t>
            </a:r>
            <a:endParaRPr lang="vi-VN" sz="3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7138" y="1752599"/>
            <a:ext cx="5940462" cy="49539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966728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20208" y="762000"/>
            <a:ext cx="977555" cy="912384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/>
              <a:t>5</a:t>
            </a:r>
            <a:endParaRPr lang="vi-VN" sz="5400" b="1" dirty="0"/>
          </a:p>
        </p:txBody>
      </p:sp>
      <p:sp>
        <p:nvSpPr>
          <p:cNvPr id="5" name="Rounded Rectangle 4"/>
          <p:cNvSpPr/>
          <p:nvPr/>
        </p:nvSpPr>
        <p:spPr>
          <a:xfrm>
            <a:off x="1518078" y="904183"/>
            <a:ext cx="932323" cy="628017"/>
          </a:xfrm>
          <a:prstGeom prst="round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Số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23105" y="931480"/>
            <a:ext cx="3227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Arial" pitchFamily="34" charset="0"/>
                <a:cs typeface="Arial" pitchFamily="34" charset="0"/>
              </a:rPr>
              <a:t>?</a:t>
            </a:r>
            <a:endParaRPr lang="vi-VN" sz="3200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93" y="2409496"/>
            <a:ext cx="2987607" cy="300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Cube 6"/>
          <p:cNvSpPr/>
          <p:nvPr/>
        </p:nvSpPr>
        <p:spPr>
          <a:xfrm>
            <a:off x="751490" y="4648200"/>
            <a:ext cx="1222239" cy="714374"/>
          </a:xfrm>
          <a:prstGeom prst="cube">
            <a:avLst/>
          </a:prstGeom>
          <a:solidFill>
            <a:srgbClr val="FF8F43"/>
          </a:solidFill>
          <a:ln w="31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4</a:t>
            </a:r>
            <a:endParaRPr lang="vi-VN" sz="35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Cube 9"/>
          <p:cNvSpPr/>
          <p:nvPr/>
        </p:nvSpPr>
        <p:spPr>
          <a:xfrm>
            <a:off x="1791983" y="4648200"/>
            <a:ext cx="1222239" cy="714374"/>
          </a:xfrm>
          <a:prstGeom prst="cube">
            <a:avLst/>
          </a:prstGeom>
          <a:solidFill>
            <a:srgbClr val="FF8F43"/>
          </a:solidFill>
          <a:ln w="31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1</a:t>
            </a:r>
            <a:endParaRPr lang="vi-VN" sz="35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Cube 10"/>
          <p:cNvSpPr/>
          <p:nvPr/>
        </p:nvSpPr>
        <p:spPr>
          <a:xfrm>
            <a:off x="2835166" y="4648200"/>
            <a:ext cx="1222239" cy="714374"/>
          </a:xfrm>
          <a:prstGeom prst="cube">
            <a:avLst/>
          </a:prstGeom>
          <a:solidFill>
            <a:srgbClr val="FF8F43"/>
          </a:solidFill>
          <a:ln w="31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1</a:t>
            </a:r>
            <a:endParaRPr lang="vi-VN" sz="35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Cube 11"/>
          <p:cNvSpPr/>
          <p:nvPr/>
        </p:nvSpPr>
        <p:spPr>
          <a:xfrm>
            <a:off x="3875659" y="4648200"/>
            <a:ext cx="1222239" cy="714374"/>
          </a:xfrm>
          <a:prstGeom prst="cube">
            <a:avLst/>
          </a:prstGeom>
          <a:solidFill>
            <a:srgbClr val="FF8F43"/>
          </a:solidFill>
          <a:ln w="31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0</a:t>
            </a:r>
            <a:endParaRPr lang="vi-VN" sz="35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ube 12"/>
          <p:cNvSpPr/>
          <p:nvPr/>
        </p:nvSpPr>
        <p:spPr>
          <a:xfrm>
            <a:off x="1319548" y="4101992"/>
            <a:ext cx="1222239" cy="714374"/>
          </a:xfrm>
          <a:prstGeom prst="cube">
            <a:avLst/>
          </a:prstGeom>
          <a:solidFill>
            <a:srgbClr val="FF8F43"/>
          </a:solidFill>
          <a:ln w="31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5</a:t>
            </a:r>
            <a:endParaRPr lang="vi-VN" sz="35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Cube 13"/>
          <p:cNvSpPr/>
          <p:nvPr/>
        </p:nvSpPr>
        <p:spPr>
          <a:xfrm>
            <a:off x="2360041" y="4101992"/>
            <a:ext cx="1222239" cy="714374"/>
          </a:xfrm>
          <a:prstGeom prst="cube">
            <a:avLst/>
          </a:prstGeom>
          <a:solidFill>
            <a:srgbClr val="FF8F43"/>
          </a:solidFill>
          <a:ln w="31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vi-VN" sz="35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Cube 14"/>
          <p:cNvSpPr/>
          <p:nvPr/>
        </p:nvSpPr>
        <p:spPr>
          <a:xfrm>
            <a:off x="3403224" y="4101992"/>
            <a:ext cx="1222239" cy="714374"/>
          </a:xfrm>
          <a:prstGeom prst="cube">
            <a:avLst/>
          </a:prstGeom>
          <a:solidFill>
            <a:srgbClr val="FF8F43"/>
          </a:solidFill>
          <a:ln w="31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5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vi-VN" sz="35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Cube 15"/>
          <p:cNvSpPr/>
          <p:nvPr/>
        </p:nvSpPr>
        <p:spPr>
          <a:xfrm>
            <a:off x="1807749" y="3552497"/>
            <a:ext cx="1222239" cy="714374"/>
          </a:xfrm>
          <a:prstGeom prst="cube">
            <a:avLst/>
          </a:prstGeom>
          <a:solidFill>
            <a:srgbClr val="FF8F43"/>
          </a:solidFill>
          <a:ln w="31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7</a:t>
            </a:r>
            <a:endParaRPr lang="vi-VN" sz="35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Cube 16"/>
          <p:cNvSpPr/>
          <p:nvPr/>
        </p:nvSpPr>
        <p:spPr>
          <a:xfrm>
            <a:off x="2848242" y="3552497"/>
            <a:ext cx="1222239" cy="714374"/>
          </a:xfrm>
          <a:prstGeom prst="cube">
            <a:avLst/>
          </a:prstGeom>
          <a:solidFill>
            <a:srgbClr val="FF8F43"/>
          </a:solidFill>
          <a:ln w="31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35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Cube 17"/>
          <p:cNvSpPr/>
          <p:nvPr/>
        </p:nvSpPr>
        <p:spPr>
          <a:xfrm>
            <a:off x="2359161" y="3019426"/>
            <a:ext cx="1222239" cy="714374"/>
          </a:xfrm>
          <a:prstGeom prst="cube">
            <a:avLst/>
          </a:prstGeom>
          <a:solidFill>
            <a:srgbClr val="FF8F43"/>
          </a:solidFill>
          <a:ln w="31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35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ounded Rectangular Callout 7"/>
          <p:cNvSpPr/>
          <p:nvPr/>
        </p:nvSpPr>
        <p:spPr>
          <a:xfrm>
            <a:off x="3446285" y="1226631"/>
            <a:ext cx="2590800" cy="1379346"/>
          </a:xfrm>
          <a:prstGeom prst="wedgeRoundRectCallout">
            <a:avLst>
              <a:gd name="adj1" fmla="val 63599"/>
              <a:gd name="adj2" fmla="val 34778"/>
              <a:gd name="adj3" fmla="val 16667"/>
            </a:avLst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9" name="TextBox 8"/>
          <p:cNvSpPr txBox="1"/>
          <p:nvPr/>
        </p:nvSpPr>
        <p:spPr>
          <a:xfrm>
            <a:off x="3729756" y="1274850"/>
            <a:ext cx="1960793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4 + 1 = 5</a:t>
            </a:r>
            <a:endParaRPr lang="vi-VN" sz="35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745522" y="1794320"/>
            <a:ext cx="1960793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 + 1 = 2</a:t>
            </a:r>
            <a:endParaRPr lang="vi-VN" sz="35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711128" y="4235339"/>
            <a:ext cx="434734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vi-VN" sz="3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185857" y="3733800"/>
            <a:ext cx="434734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3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554735" y="3165922"/>
            <a:ext cx="684803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vi-VN" sz="3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25331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500"/>
                            </p:stCondLst>
                            <p:childTnLst>
                              <p:par>
                                <p:cTn id="6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500"/>
                            </p:stCondLst>
                            <p:childTnLst>
                              <p:par>
                                <p:cTn id="6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3500"/>
                            </p:stCondLst>
                            <p:childTnLst>
                              <p:par>
                                <p:cTn id="7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0" grpId="1" animBg="1"/>
      <p:bldP spid="11" grpId="0" animBg="1"/>
      <p:bldP spid="13" grpId="0" animBg="1"/>
      <p:bldP spid="14" grpId="0" animBg="1"/>
      <p:bldP spid="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LMS_API_VERSION" val="SCORM 2004 (4th edition)"/>
  <p:tag name="ISPRING_ULTRA_SCORM_COURSE_ID" val="DAA44E71-0B83-4C55-93BC-C42E6CDC04CE"/>
  <p:tag name="ISPRING_CMI5_LAUNCH_METHOD" val="any window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_SCORM_RATE_SLIDES" val="1"/>
  <p:tag name="ISPRINGCLOUDFOLDERID" val="1"/>
  <p:tag name="ISPRINGONLINEFOLDERID" val="1"/>
  <p:tag name="ISPRING_OUTPUT_FOLDER" val="[[&quot;\uFFFD\uFFFD\uFFFD&gt;{63219867-361B-457A-8917-9C1440E9AD15}&quot;,&quot;D:\\Giáo án điện tử toán\\Bài 10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free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QUIZZES" val="0"/>
  <p:tag name="ISPRING_SCORM_PASSING_SCORE" val="100.000000"/>
  <p:tag name="ISPRING_PRESENTATION_TITLE" val="Bài 10 (t6)"/>
  <p:tag name="ISPRING_FIRST_PUBLI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SLIDE_TITLE" val="Trang bìa"/>
  <p:tag name="ISPRING_SLIDE_INDENT_LEVEL" val="0"/>
  <p:tag name="ISPRING_PRESENTER_ID" val="{6C780E61-BFEA-4E47-82C3-FE8627A7CCF1}"/>
  <p:tag name="ISPRING_SLIDE_BRANCHING_PROPERTIES" val="&lt;BranchingProperties&gt;&lt;nextAction&gt;&lt;action&gt;0&lt;/action&gt;&lt;/nextAction&gt;&lt;prevAction&gt;&lt;action&gt;0&lt;/action&gt;&lt;/prevAction&gt;&lt;lock&gt;0&lt;/lock&gt;&lt;/BranchingProperties&gt;&#10;"/>
  <p:tag name="TIMING" val="|2.148|5.178|3.572|9.532|2.622|3.824|2.747"/>
  <p:tag name="GENSWF_ADVANCE_TIME" val="37.407"/>
  <p:tag name="ISPRING_SLIDE_ID_2" val="{7443E11B-4984-46DE-A06B-66C94EFCEFC2}"/>
  <p:tag name="GENSWF_SLIDE_UID" val="{ABB50719-9438-49C4-AD4F-A4A3E7ED7C7C}:200757722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C45B21B7-E4F3-40BE-B167-9C97CE38DF1A}:25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7A983543-D718-43C1-9BA2-F38882741EFB}:25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D76C06BE-7C2F-436D-8159-6C28ACFE13FD}:26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2DCD51E3-8ADB-4CB4-A89F-203DA4AD000F}:26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643304D8-CD29-4B70-B5F7-94355AB94095}:26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</TotalTime>
  <Words>223</Words>
  <Application>Microsoft Macintosh PowerPoint</Application>
  <PresentationFormat>On-screen Show (4:3)</PresentationFormat>
  <Paragraphs>87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10 (t6)</dc:title>
  <dc:creator>Administrator</dc:creator>
  <cp:lastModifiedBy>Nguyễn Thị Như</cp:lastModifiedBy>
  <cp:revision>67</cp:revision>
  <dcterms:created xsi:type="dcterms:W3CDTF">2006-08-16T00:00:00Z</dcterms:created>
  <dcterms:modified xsi:type="dcterms:W3CDTF">2024-11-24T16:11:53Z</dcterms:modified>
</cp:coreProperties>
</file>