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4" r:id="rId2"/>
  </p:sldMasterIdLst>
  <p:notesMasterIdLst>
    <p:notesMasterId r:id="rId19"/>
  </p:notesMasterIdLst>
  <p:sldIdLst>
    <p:sldId id="347" r:id="rId3"/>
    <p:sldId id="264" r:id="rId4"/>
    <p:sldId id="324" r:id="rId5"/>
    <p:sldId id="327" r:id="rId6"/>
    <p:sldId id="339" r:id="rId7"/>
    <p:sldId id="340" r:id="rId8"/>
    <p:sldId id="341" r:id="rId9"/>
    <p:sldId id="348" r:id="rId10"/>
    <p:sldId id="330" r:id="rId11"/>
    <p:sldId id="331" r:id="rId12"/>
    <p:sldId id="282" r:id="rId13"/>
    <p:sldId id="311" r:id="rId14"/>
    <p:sldId id="312" r:id="rId15"/>
    <p:sldId id="314" r:id="rId16"/>
    <p:sldId id="315" r:id="rId17"/>
    <p:sldId id="316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AF92"/>
    <a:srgbClr val="62CEB4"/>
    <a:srgbClr val="79D5BF"/>
    <a:srgbClr val="4BB2FF"/>
    <a:srgbClr val="0192FF"/>
    <a:srgbClr val="63CD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353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048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00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854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audio" Target="../media/audio1.wav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audio" Target="../media/audio1.wav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audio" Target="../media/audio1.wav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audio" Target="../media/audio1.wav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audio" Target="../media/audio1.wav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audio" Target="../media/audio2.wav"/><Relationship Id="rId9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jpeg"/><Relationship Id="rId12" Type="http://schemas.openxmlformats.org/officeDocument/2006/relationships/image" Target="../media/image1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0.jpeg"/><Relationship Id="rId11" Type="http://schemas.openxmlformats.org/officeDocument/2006/relationships/image" Target="../media/image15.jpg"/><Relationship Id="rId5" Type="http://schemas.openxmlformats.org/officeDocument/2006/relationships/image" Target="../media/image9.jpeg"/><Relationship Id="rId15" Type="http://schemas.openxmlformats.org/officeDocument/2006/relationships/image" Target="../media/image19.jpeg"/><Relationship Id="rId10" Type="http://schemas.openxmlformats.org/officeDocument/2006/relationships/image" Target="../media/image14.gif"/><Relationship Id="rId4" Type="http://schemas.openxmlformats.org/officeDocument/2006/relationships/image" Target="../media/image8.jpg"/><Relationship Id="rId9" Type="http://schemas.openxmlformats.org/officeDocument/2006/relationships/image" Target="../media/image13.jpeg"/><Relationship Id="rId14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443" y="3178649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9478" y="3178647"/>
            <a:ext cx="3937612" cy="3239516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flipH="1">
            <a:off x="9166840" y="4346918"/>
            <a:ext cx="2906099" cy="2023996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588454" y="422930"/>
            <a:ext cx="3603548" cy="19867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83503" y="1307717"/>
            <a:ext cx="72075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altLang="zh-CN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BỘ SÁCH KẾT NỐI TRI THỨC VỚI CUỘC SỐNG</a:t>
            </a:r>
          </a:p>
          <a:p>
            <a:pPr algn="ctr" defTabSz="914377">
              <a:defRPr/>
            </a:pPr>
            <a:r>
              <a:rPr lang="en-US" altLang="zh-CN" sz="2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Xã</a:t>
            </a:r>
            <a:r>
              <a:rPr lang="en-US" altLang="zh-CN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r>
              <a:rPr lang="en-US" altLang="zh-CN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51163" y="70743"/>
            <a:ext cx="616165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AN LÃO</a:t>
            </a:r>
          </a:p>
          <a:p>
            <a:pPr algn="ctr"/>
            <a:r>
              <a:rPr lang="en-US" sz="2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TRUNG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994033" y="818739"/>
            <a:ext cx="26869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306065" y="2651116"/>
            <a:ext cx="8140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78703" y="4346918"/>
            <a:ext cx="5106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4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8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077264" y="474137"/>
            <a:ext cx="6835631" cy="62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2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32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64275" y="1371525"/>
            <a:ext cx="9693825" cy="49921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Kể tên những hàng hóa cần thiết cho cuộc sống của gia đình </a:t>
            </a:r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em.</a:t>
            </a:r>
            <a:endParaRPr 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8" t="12484" r="6949" b="11965"/>
          <a:stretch/>
        </p:blipFill>
        <p:spPr>
          <a:xfrm>
            <a:off x="272191" y="823814"/>
            <a:ext cx="736732" cy="6772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83332" y="982236"/>
            <a:ext cx="3814271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thực hành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84" y="2369947"/>
            <a:ext cx="4953136" cy="448805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764275" y="1820535"/>
            <a:ext cx="10922641" cy="4880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Nếu thiếu hàng hóa đó thì cuộc sống của em và gia đình như thế nào?</a:t>
            </a:r>
            <a:endParaRPr 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63470" y="2710348"/>
            <a:ext cx="2162629" cy="523220"/>
          </a:xfrm>
          <a:prstGeom prst="rect">
            <a:avLst/>
          </a:prstGeom>
          <a:solidFill>
            <a:srgbClr val="62CEB4"/>
          </a:solidFill>
          <a:ln>
            <a:solidFill>
              <a:srgbClr val="37AF9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Kết</a:t>
            </a:r>
            <a:r>
              <a:rPr lang="en-US" altLang="zh-CN" sz="2400" b="1" dirty="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luận</a:t>
            </a:r>
            <a:endParaRPr lang="zh-CN" altLang="en-US" sz="2800" b="0" dirty="0"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11187" y="3318570"/>
            <a:ext cx="6385412" cy="3539430"/>
          </a:xfrm>
          <a:prstGeom prst="rect">
            <a:avLst/>
          </a:prstGeom>
          <a:ln w="28575">
            <a:solidFill>
              <a:srgbClr val="37AF9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Cuộc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sống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của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mỗi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gia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đình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cần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nhiều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loại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hàng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hóa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khác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nhau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như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đồ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ăn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thức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uống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quần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áo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đồ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dùng</a:t>
            </a:r>
            <a:r>
              <a:rPr lang="en-US" altLang="zh-CN" sz="2800" dirty="0" smtClean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, ... </a:t>
            </a:r>
            <a:endParaRPr lang="en-US" altLang="zh-CN" sz="2800" dirty="0">
              <a:solidFill>
                <a:schemeClr val="tx1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  <a:sym typeface="Microsoft YaHei" panose="020B0503020204020204" charset="-122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Nếu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thiếu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những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loại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hàng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hóa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đó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thì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cuộc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sống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sẽ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gặp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nhiều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khó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khăn</a:t>
            </a:r>
            <a:r>
              <a:rPr lang="en-US" altLang="zh-CN" sz="2800" dirty="0" smtClean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trở</a:t>
            </a:r>
            <a:r>
              <a:rPr lang="en-US" altLang="zh-CN" sz="2800" dirty="0" smtClean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ngại</a:t>
            </a:r>
            <a:r>
              <a:rPr lang="en-US" altLang="zh-CN" sz="2800" dirty="0" smtClean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chất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lượng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cuộc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sống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không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đảm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bảo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Microsoft YaHei" panose="020B0503020204020204" charset="-122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211284" y="2369947"/>
            <a:ext cx="5232255" cy="26776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hững 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 hóa cần </a:t>
            </a:r>
            <a:r>
              <a:rPr lang="vi-VN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gạo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thịt</a:t>
            </a:r>
            <a:r>
              <a:rPr lang="vi-VN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rau,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vi-VN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 gia dụng, đồ dùng học tập,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vi-VN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 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máy, máy tính, </a:t>
            </a:r>
            <a:r>
              <a:rPr lang="vi-VN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 thoại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28971" y="-19585"/>
            <a:ext cx="493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TỰ NHIÊN VÀ XÃ HỘI</a:t>
            </a:r>
            <a:endParaRPr lang="en-US" sz="3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624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9" grpId="2"/>
      <p:bldP spid="11" grpId="0" animBg="1"/>
      <p:bldP spid="14" grpId="1"/>
      <p:bldP spid="14" grpId="2"/>
      <p:bldP spid="13" grpId="0" animBg="1"/>
      <p:bldP spid="16" grpId="0" animBg="1"/>
      <p:bldP spid="16" grpId="1" animBg="1"/>
      <p:bldP spid="2" grpId="0" animBg="1"/>
      <p:bldP spid="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" r="8321"/>
          <a:stretch/>
        </p:blipFill>
        <p:spPr bwMode="auto">
          <a:xfrm>
            <a:off x="0" y="182019"/>
            <a:ext cx="12192000" cy="6675981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800" y="1116464"/>
            <a:ext cx="7422560" cy="16309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5803" y="3091988"/>
            <a:ext cx="104951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b="1" smtClean="0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方正卡通简体" panose="03000509000000000000" pitchFamily="65" charset="-122"/>
              </a:rPr>
              <a:t>Đố vui: Đoán tên đồ vật</a:t>
            </a:r>
            <a:endParaRPr lang="zh-CN" altLang="en-US" sz="7200" b="1" dirty="0">
              <a:ln w="9525">
                <a:noFill/>
              </a:ln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  <a:ea typeface="方正卡通简体" panose="03000509000000000000" pitchFamily="65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28971" y="182019"/>
            <a:ext cx="493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TỰ NHIÊN VÀ XÃ HỘI</a:t>
            </a:r>
            <a:endParaRPr lang="en-US" sz="3600" b="1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36" fill="hold" grpId="0" nodeType="withEffect">
                                  <p:stCondLst>
                                    <p:cond delay="4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192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6054"/>
            <a:ext cx="12219146" cy="6874053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76773" y="420856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</a:p>
        </p:txBody>
      </p:sp>
      <p:sp>
        <p:nvSpPr>
          <p:cNvPr id="48" name="Rectangle 47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</a:p>
        </p:txBody>
      </p:sp>
      <p:sp>
        <p:nvSpPr>
          <p:cNvPr id="49" name="Rectangle 48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492967" y="42111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</a:p>
        </p:txBody>
      </p:sp>
      <p:pic>
        <p:nvPicPr>
          <p:cNvPr id="5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82723" y="391061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03367" y="389968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5945" y="1108232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938357" y="316195"/>
            <a:ext cx="183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HỎI: </a:t>
            </a:r>
          </a:p>
        </p:txBody>
      </p:sp>
      <p:pic>
        <p:nvPicPr>
          <p:cNvPr id="16" name="Picture 2" descr="Káº¿t quáº£ hÃ¬nh áº£nh cho home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0098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7BFB20-D3F3-4C0D-8266-474A273D76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6054"/>
            <a:ext cx="12219146" cy="687405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23CFC40-C093-45AC-9A87-8C99F59F6011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6FCCD8-85F3-4780-AFB2-40E34FDFF77D}"/>
              </a:ext>
            </a:extLst>
          </p:cNvPr>
          <p:cNvSpPr/>
          <p:nvPr/>
        </p:nvSpPr>
        <p:spPr>
          <a:xfrm>
            <a:off x="876773" y="420856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 gạo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2C41BEA-1B54-46DF-AE28-CB40E85703F1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 vừng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AECCFD8-3D8A-4240-9B6A-A27831E9CF3F}"/>
              </a:ext>
            </a:extLst>
          </p:cNvPr>
          <p:cNvSpPr/>
          <p:nvPr/>
        </p:nvSpPr>
        <p:spPr>
          <a:xfrm>
            <a:off x="6492967" y="516778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 đỗ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93E881C-733C-4B44-B18E-4486D06175BA}"/>
              </a:ext>
            </a:extLst>
          </p:cNvPr>
          <p:cNvSpPr/>
          <p:nvPr/>
        </p:nvSpPr>
        <p:spPr>
          <a:xfrm>
            <a:off x="6492967" y="42111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 sen</a:t>
            </a:r>
          </a:p>
        </p:txBody>
      </p:sp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9DE240A-1A40-4011-AE87-55D67616F2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682723" y="391061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D33D69AE-78E0-4CC2-AE32-A145B49454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1674EE6-B41E-4BF7-A0E8-41B2957B09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621AC3C-DAD7-46A4-8830-AAD210BF81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903367" y="389968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42C2CF7-9579-4DAE-AB9C-C6D713122D9F}"/>
              </a:ext>
            </a:extLst>
          </p:cNvPr>
          <p:cNvSpPr txBox="1"/>
          <p:nvPr/>
        </p:nvSpPr>
        <p:spPr>
          <a:xfrm>
            <a:off x="938357" y="417234"/>
            <a:ext cx="102387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/>
            <a:r>
              <a:rPr lang="en-US" sz="4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Nhỏ 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 hạt thóc</a:t>
            </a:r>
          </a:p>
          <a:p>
            <a:pPr lvl="3"/>
            <a:r>
              <a:rPr lang="en-US" sz="4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Trong 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ngọc trắng ngà</a:t>
            </a:r>
          </a:p>
          <a:p>
            <a:pPr lvl="3"/>
            <a:r>
              <a:rPr lang="en-US" sz="4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Khắp 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muôn </a:t>
            </a: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vạn </a:t>
            </a:r>
            <a:r>
              <a:rPr lang="en-US" sz="4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</a:p>
          <a:p>
            <a:pPr lvl="3"/>
            <a:r>
              <a:rPr lang="en-US" sz="4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Ai 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cũng có</a:t>
            </a:r>
          </a:p>
          <a:p>
            <a:pPr lvl="3"/>
            <a:r>
              <a:rPr lang="en-US" sz="4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- 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hạt gì?</a:t>
            </a:r>
          </a:p>
        </p:txBody>
      </p:sp>
      <p:pic>
        <p:nvPicPr>
          <p:cNvPr id="28" name="Picture 2" descr="Káº¿t quáº£ hÃ¬nh áº£nh cho home icon">
            <a:hlinkClick r:id="rId9" action="ppaction://hlinksldjump"/>
            <a:extLst>
              <a:ext uri="{FF2B5EF4-FFF2-40B4-BE49-F238E27FC236}">
                <a16:creationId xmlns:a16="http://schemas.microsoft.com/office/drawing/2014/main" id="{A8297E6A-3436-4308-9FFD-EA8FF7922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02498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418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6054"/>
            <a:ext cx="12219146" cy="68740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71303" y="424274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</a:p>
        </p:txBody>
      </p:sp>
      <p:sp>
        <p:nvSpPr>
          <p:cNvPr id="9" name="Rectangle 8"/>
          <p:cNvSpPr/>
          <p:nvPr/>
        </p:nvSpPr>
        <p:spPr>
          <a:xfrm>
            <a:off x="876773" y="428039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66529" y="397982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7897" y="393387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9170" y="613909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38357" y="316195"/>
            <a:ext cx="1830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HỎI: </a:t>
            </a:r>
          </a:p>
        </p:txBody>
      </p:sp>
      <p:pic>
        <p:nvPicPr>
          <p:cNvPr id="17" name="Picture 2" descr="Káº¿t quáº£ hÃ¬nh áº£nh cho home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0098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BEF2FE2-1FE5-4733-AB4D-C2AABE8933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6054"/>
            <a:ext cx="12219146" cy="687405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BBD0DBA-090A-463B-A8E0-1ABFBD7BBA03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B2BFF4-AD60-4590-AC24-720BC0C235CE}"/>
              </a:ext>
            </a:extLst>
          </p:cNvPr>
          <p:cNvSpPr/>
          <p:nvPr/>
        </p:nvSpPr>
        <p:spPr>
          <a:xfrm>
            <a:off x="6671303" y="424274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 quạt điện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B73B19B-1B97-42B0-929F-75F4AF9B1AED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 </a:t>
            </a:r>
            <a:r>
              <a:rPr lang="en-US" sz="4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 vi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0F37E00-9237-4AEC-B905-EE26DF2E03C5}"/>
              </a:ext>
            </a:extLst>
          </p:cNvPr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 điều hòa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FD4DDC-DE90-41E9-8B2E-0FB49E853A9B}"/>
              </a:ext>
            </a:extLst>
          </p:cNvPr>
          <p:cNvSpPr/>
          <p:nvPr/>
        </p:nvSpPr>
        <p:spPr>
          <a:xfrm>
            <a:off x="876773" y="428039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 tủ lạnh</a:t>
            </a:r>
          </a:p>
        </p:txBody>
      </p:sp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88BBC0B-FA23-4507-A3C5-77DD10838B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66529" y="397982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3588051-9C04-47F4-ACFA-D966AA40F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6436F74-CEAE-4409-BB6B-402BF06230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29AE8EE-3685-41E6-A571-3275C0AE23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97897" y="393387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4039A52A-8E19-4CF2-98F7-B42FCB730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9170" y="613909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A50AA0C-1EFD-4224-B1E6-92894E8C46F9}"/>
              </a:ext>
            </a:extLst>
          </p:cNvPr>
          <p:cNvSpPr txBox="1"/>
          <p:nvPr/>
        </p:nvSpPr>
        <p:spPr>
          <a:xfrm>
            <a:off x="938530" y="316230"/>
            <a:ext cx="104171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4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Có 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cánh, không biết bay</a:t>
            </a:r>
          </a:p>
          <a:p>
            <a:pPr lvl="2"/>
            <a:r>
              <a:rPr lang="en-US" sz="4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Chỉ 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quay như chong chóng</a:t>
            </a:r>
          </a:p>
          <a:p>
            <a:pPr lvl="2"/>
            <a:r>
              <a:rPr lang="en-US" sz="4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Làm 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 xua cái nóng</a:t>
            </a:r>
          </a:p>
          <a:p>
            <a:pPr lvl="2"/>
            <a:r>
              <a:rPr lang="en-US" sz="4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Mất 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 là hết quay</a:t>
            </a: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4000" b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      - </a:t>
            </a: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</a:t>
            </a:r>
            <a:r>
              <a:rPr lang="en-US" sz="4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2"/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" descr="Káº¿t quáº£ hÃ¬nh áº£nh cho home icon">
            <a:hlinkClick r:id="rId9" action="ppaction://hlinksldjump"/>
            <a:extLst>
              <a:ext uri="{FF2B5EF4-FFF2-40B4-BE49-F238E27FC236}">
                <a16:creationId xmlns:a16="http://schemas.microsoft.com/office/drawing/2014/main" id="{F79D8BAF-DC53-488C-A0BE-A0FE12A03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02498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852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6054"/>
            <a:ext cx="12219146" cy="68740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5945" y="1108232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38357" y="316195"/>
            <a:ext cx="1830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HỎI: </a:t>
            </a:r>
          </a:p>
        </p:txBody>
      </p:sp>
      <p:pic>
        <p:nvPicPr>
          <p:cNvPr id="17" name="Picture 2" descr="Káº¿t quáº£ hÃ¬nh áº£nh cho home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0098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FEC47A-D6D4-424E-8AB3-208959D97B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6054"/>
            <a:ext cx="12219146" cy="687405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34A2EC1-E03A-4755-8947-A8DABA7C6BED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0FFA4CD-0A9A-4014-99CC-557DEFA02D71}"/>
              </a:ext>
            </a:extLst>
          </p:cNvPr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 trứng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5BA7D1A-6F11-4870-BE8A-E5DF5D2CC3AC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 cam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E649F1F-BB9F-4611-AD49-C0A4413DA385}"/>
              </a:ext>
            </a:extLst>
          </p:cNvPr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 táo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B14FB7-7452-4F53-A48E-F93F87D92C9D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 bóng</a:t>
            </a:r>
          </a:p>
        </p:txBody>
      </p:sp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F5532B9-9812-43D6-9DF2-06F6120CD2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F09510B-52AC-40FC-90EA-DA0F9612DF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D945B17-1223-4554-9AF0-7332540BDE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B4C066B-7195-4F50-8901-B2BCB910EB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9DF7461A-1D66-4424-815A-0F935BE14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09839" y="485451"/>
            <a:ext cx="2002223" cy="200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63ABEDF-A292-44E3-BEF6-E709D50D7BF2}"/>
              </a:ext>
            </a:extLst>
          </p:cNvPr>
          <p:cNvSpPr txBox="1"/>
          <p:nvPr/>
        </p:nvSpPr>
        <p:spPr>
          <a:xfrm>
            <a:off x="938530" y="316230"/>
            <a:ext cx="100660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4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Để 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nguội thì lỏng</a:t>
            </a:r>
          </a:p>
          <a:p>
            <a:pPr lvl="2"/>
            <a:r>
              <a:rPr lang="en-US" sz="4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Đun 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 thì đông,</a:t>
            </a:r>
          </a:p>
          <a:p>
            <a:pPr lvl="2"/>
            <a:r>
              <a:rPr lang="en-US" sz="4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Một 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bụng mà có hai lòng,</a:t>
            </a:r>
          </a:p>
          <a:p>
            <a:pPr lvl="2"/>
            <a:r>
              <a:rPr lang="en-US" sz="4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Một 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 mà có hai vùng nhỏ </a:t>
            </a: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endParaRPr lang="en-US" sz="4000" b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sz="4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- 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gì?</a:t>
            </a:r>
          </a:p>
        </p:txBody>
      </p:sp>
      <p:pic>
        <p:nvPicPr>
          <p:cNvPr id="29" name="Picture 2" descr="Káº¿t quáº£ hÃ¬nh áº£nh cho home icon">
            <a:hlinkClick r:id="rId9" action="ppaction://hlinksldjump"/>
            <a:extLst>
              <a:ext uri="{FF2B5EF4-FFF2-40B4-BE49-F238E27FC236}">
                <a16:creationId xmlns:a16="http://schemas.microsoft.com/office/drawing/2014/main" id="{8C7DBAC4-88CC-4F92-89C1-66696EF7E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02498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111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6054"/>
            <a:ext cx="12219146" cy="68740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4552" y="527582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cơm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67928" y="539259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nồi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423676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đũa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666901" y="400181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722978" y="505136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881146" y="496694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65474" y="567838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752201" y="494248"/>
            <a:ext cx="89707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vành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vạch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phau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phau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lvl="0" algn="ctr"/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tắm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rủ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endParaRPr lang="en-US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 descr="Káº¿t quáº£ hÃ¬nh áº£nh cho home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0098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6054"/>
            <a:ext cx="12219146" cy="68740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4552" y="527582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67928" y="539259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423676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nồi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666901" y="400181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722978" y="505136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881146" y="496694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98410" y="612974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166792" y="306066"/>
            <a:ext cx="816456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/>
            <a:r>
              <a:rPr lang="vi-VN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 Táo bà Táo,</a:t>
            </a:r>
            <a:endParaRPr lang="en-US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/>
            <a:r>
              <a:rPr lang="vi-VN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áo không quần,</a:t>
            </a:r>
            <a:endParaRPr lang="en-US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/>
            <a:r>
              <a:rPr lang="vi-VN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Đốt cháy khí thần</a:t>
            </a:r>
            <a:r>
              <a:rPr lang="vi-VN" sz="4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4000" b="1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/>
            <a:r>
              <a:rPr lang="vi-VN" sz="4000" b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</a:t>
            </a:r>
            <a:r>
              <a:rPr lang="vi-VN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sôi lục bục</a:t>
            </a:r>
            <a:endParaRPr lang="en-US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/>
            <a:r>
              <a:rPr lang="en-US" sz="4000" b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vi-VN" sz="4000" b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cái gì?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 descr="Káº¿t quáº£ hÃ¬nh áº£nh cho home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0098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036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127396" y="1537855"/>
            <a:ext cx="8260434" cy="1197429"/>
          </a:xfrm>
          <a:prstGeom prst="roundRect">
            <a:avLst/>
          </a:prstGeom>
          <a:solidFill>
            <a:srgbClr val="37AF92"/>
          </a:solidFill>
          <a:ln w="57150">
            <a:solidFill>
              <a:srgbClr val="62CE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Chủ đề 3: Cộng đồng địa phương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38"/>
          <a:stretch/>
        </p:blipFill>
        <p:spPr>
          <a:xfrm>
            <a:off x="120683" y="892523"/>
            <a:ext cx="814607" cy="722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1166" y="1102553"/>
            <a:ext cx="2952960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2400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682220" y="650010"/>
            <a:ext cx="7903752" cy="493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6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36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6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36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6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5972" y="1572476"/>
            <a:ext cx="11084632" cy="830997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Kể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tên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một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số đồ dùng, thực phẩm, đồ uống cần thiết cho cuộc sống hằng ngày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của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gia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đình em.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8" y="2732377"/>
            <a:ext cx="2071458" cy="12821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83" y="4219591"/>
            <a:ext cx="1270579" cy="24782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417" y="2659443"/>
            <a:ext cx="1652404" cy="16524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285" y="4443961"/>
            <a:ext cx="993454" cy="21394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943" y="3006319"/>
            <a:ext cx="2359679" cy="147479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744" y="3006319"/>
            <a:ext cx="2429698" cy="151762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660" y="4739971"/>
            <a:ext cx="2399522" cy="17739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12" y="2967643"/>
            <a:ext cx="2644447" cy="17584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000" y="4915670"/>
            <a:ext cx="1146746" cy="10861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096" y="4764274"/>
            <a:ext cx="2429698" cy="167354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582" y="4764274"/>
            <a:ext cx="2656377" cy="17718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55902" y="37990"/>
            <a:ext cx="4932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TỰ NHIÊN VÀ XÃ HỘI</a:t>
            </a:r>
            <a:endParaRPr lang="en-US" sz="4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702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641378" y="504992"/>
            <a:ext cx="8192877" cy="441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32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5" t="10277" r="11179" b="19382"/>
          <a:stretch/>
        </p:blipFill>
        <p:spPr>
          <a:xfrm>
            <a:off x="97128" y="761811"/>
            <a:ext cx="614017" cy="6494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8443" y="940774"/>
            <a:ext cx="3198539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8443" y="1322677"/>
            <a:ext cx="4085230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8443" y="1712933"/>
            <a:ext cx="3603784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873" y="2174598"/>
            <a:ext cx="4878158" cy="4021175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738911" y="6115951"/>
            <a:ext cx="4580120" cy="713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mắm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292" y="2166245"/>
            <a:ext cx="4987636" cy="3949707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7171699" y="6146036"/>
            <a:ext cx="3844644" cy="68369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Quạt điện, tivi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28971" y="-19585"/>
            <a:ext cx="493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TỰ NHIÊN VÀ XÃ HỘI</a:t>
            </a:r>
            <a:endParaRPr lang="en-US" sz="3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24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6" grpId="0" animBg="1"/>
      <p:bldP spid="16" grpId="1" animBg="1"/>
      <p:bldP spid="18" grpId="0" bldLvl="0" animBg="1"/>
      <p:bldP spid="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135278" y="412353"/>
            <a:ext cx="7236913" cy="472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2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32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5" t="10277" r="11179" b="19382"/>
          <a:stretch/>
        </p:blipFill>
        <p:spPr>
          <a:xfrm>
            <a:off x="568183" y="622046"/>
            <a:ext cx="614017" cy="6494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82200" y="842460"/>
            <a:ext cx="3403882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 khám phá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89889" y="1254813"/>
            <a:ext cx="6149542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Quan sát hình và cho biết: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89889" y="1674495"/>
            <a:ext cx="8700103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1. Tên các loại hàng hóa.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369" y="2086847"/>
            <a:ext cx="3870227" cy="44913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009" y="2136160"/>
            <a:ext cx="6486818" cy="444206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800102" y="5814799"/>
            <a:ext cx="3032760" cy="90360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Mũ bảo hiểm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339431" y="5814799"/>
            <a:ext cx="3032760" cy="90360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Xe máy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28971" y="-19585"/>
            <a:ext cx="493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TỰ NHIÊN VÀ XÃ HỘI</a:t>
            </a:r>
            <a:endParaRPr lang="en-US" sz="3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665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animBg="1"/>
      <p:bldP spid="19" grpId="0" bldLvl="0" animBg="1"/>
      <p:bldP spid="1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054361" y="387074"/>
            <a:ext cx="6835631" cy="622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32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5" t="10277" r="11179" b="19382"/>
          <a:stretch/>
        </p:blipFill>
        <p:spPr>
          <a:xfrm>
            <a:off x="568183" y="622046"/>
            <a:ext cx="614017" cy="6494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82200" y="842460"/>
            <a:ext cx="3403882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 khám phá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89889" y="1254813"/>
            <a:ext cx="6149542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Quan sát hình và cho biết: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89889" y="1674495"/>
            <a:ext cx="8700103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1. Tên các loại hàng hóa.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40" y="2086848"/>
            <a:ext cx="5118195" cy="4308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308" y="2024524"/>
            <a:ext cx="5596766" cy="4308807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567775" y="5958610"/>
            <a:ext cx="4291259" cy="80741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734660" y="5830460"/>
            <a:ext cx="4457357" cy="93698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02473" y="-13712"/>
            <a:ext cx="493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TỰ NHIÊN VÀ XÃ HỘI</a:t>
            </a:r>
            <a:endParaRPr lang="en-US" sz="3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630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5" grpId="0" bldLvl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077264" y="470283"/>
            <a:ext cx="6835631" cy="47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32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5" t="10277" r="11179" b="19382"/>
          <a:stretch/>
        </p:blipFill>
        <p:spPr>
          <a:xfrm>
            <a:off x="568183" y="622046"/>
            <a:ext cx="614017" cy="6494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82200" y="842460"/>
            <a:ext cx="3403882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 khám phá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5191" y="1255114"/>
            <a:ext cx="10809027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2. Sự cần thiết của những hàng hóa đó đối với gia đình: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" y="2528495"/>
            <a:ext cx="3918206" cy="18292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256" y="2570437"/>
            <a:ext cx="4146699" cy="17277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853" y="2586846"/>
            <a:ext cx="4335148" cy="166970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" y="4339219"/>
            <a:ext cx="3930555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vi-VN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Thực phẩm dùng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 </a:t>
            </a:r>
            <a:r>
              <a:rPr lang="vi-VN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314152" y="4339219"/>
            <a:ext cx="3877849" cy="15696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vi-VN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5: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Tủ thuốc được dùng để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cất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 </a:t>
            </a:r>
            <a:r>
              <a:rPr lang="vi-VN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ốm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76767" y="4339218"/>
            <a:ext cx="3820693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vi-VN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Mũ bảo hiểm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đội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 gia giao </a:t>
            </a:r>
            <a:r>
              <a:rPr lang="vi-VN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thông.</a:t>
            </a:r>
            <a:endParaRPr lang="vi-VN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349" y="5288340"/>
            <a:ext cx="3918205" cy="15696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vi-VN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Quạt dùng để làm </a:t>
            </a:r>
            <a:r>
              <a:rPr lang="vi-VN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mát, ti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 để xem các chương </a:t>
            </a:r>
            <a:r>
              <a:rPr lang="vi-VN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15268" y="5779743"/>
            <a:ext cx="3782192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H4: </a:t>
            </a:r>
            <a:r>
              <a:rPr lang="vi-VN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 dùng để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314151" y="5991543"/>
            <a:ext cx="3877849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vi-VN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6: Đèn học, sách vở và bút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tập</a:t>
            </a:r>
            <a:r>
              <a:rPr lang="vi-VN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9255" y="1670613"/>
            <a:ext cx="105037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28971" y="-19585"/>
            <a:ext cx="493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TỰ NHIÊN VÀ XÃ HỘI</a:t>
            </a:r>
            <a:endParaRPr lang="en-US" sz="3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218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E75B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8" grpId="0" animBg="1"/>
      <p:bldP spid="19" grpId="0" animBg="1"/>
      <p:bldP spid="20" grpId="0" animBg="1"/>
      <p:bldP spid="13" grpId="0" animBg="1"/>
      <p:bldP spid="15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1162"/>
            <a:ext cx="10515600" cy="60469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482" y="942110"/>
            <a:ext cx="9267954" cy="5084618"/>
          </a:xfrm>
        </p:spPr>
      </p:pic>
      <p:sp>
        <p:nvSpPr>
          <p:cNvPr id="5" name="TextBox 4"/>
          <p:cNvSpPr txBox="1"/>
          <p:nvPr/>
        </p:nvSpPr>
        <p:spPr>
          <a:xfrm>
            <a:off x="5032664" y="6192982"/>
            <a:ext cx="2681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Chả</a:t>
            </a:r>
            <a:r>
              <a:rPr lang="en-US" sz="2800" dirty="0" smtClean="0"/>
              <a:t> </a:t>
            </a:r>
            <a:r>
              <a:rPr lang="en-US" sz="2800" dirty="0" err="1" smtClean="0"/>
              <a:t>chìa</a:t>
            </a:r>
            <a:r>
              <a:rPr lang="en-US" sz="2800" dirty="0" smtClean="0"/>
              <a:t> </a:t>
            </a:r>
            <a:r>
              <a:rPr lang="en-US" sz="2800" dirty="0" err="1" smtClean="0"/>
              <a:t>Hạ</a:t>
            </a:r>
            <a:r>
              <a:rPr lang="en-US" sz="2800" dirty="0" smtClean="0"/>
              <a:t> </a:t>
            </a:r>
            <a:r>
              <a:rPr lang="en-US" sz="2800" dirty="0" err="1" smtClean="0"/>
              <a:t>Lũng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126" y="796742"/>
            <a:ext cx="9518073" cy="53539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32664" y="6131427"/>
            <a:ext cx="2989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Bánh</a:t>
            </a:r>
            <a:r>
              <a:rPr lang="en-US" sz="3200" dirty="0" smtClean="0"/>
              <a:t> </a:t>
            </a:r>
            <a:r>
              <a:rPr lang="en-US" sz="3200" dirty="0" err="1" smtClean="0"/>
              <a:t>mì</a:t>
            </a:r>
            <a:r>
              <a:rPr lang="en-US" sz="3200" dirty="0" smtClean="0"/>
              <a:t> cay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542" y="818180"/>
            <a:ext cx="9619858" cy="54111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32664" y="6175194"/>
            <a:ext cx="3425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Nem</a:t>
            </a:r>
            <a:r>
              <a:rPr lang="en-US" sz="3200" dirty="0" smtClean="0"/>
              <a:t> </a:t>
            </a:r>
            <a:r>
              <a:rPr lang="en-US" sz="3200" dirty="0" err="1" smtClean="0"/>
              <a:t>chua</a:t>
            </a:r>
            <a:r>
              <a:rPr lang="en-US" sz="3200" dirty="0" smtClean="0"/>
              <a:t> An </a:t>
            </a:r>
            <a:r>
              <a:rPr lang="en-US" sz="3200" dirty="0" err="1" smtClean="0"/>
              <a:t>Thọ</a:t>
            </a:r>
            <a:endParaRPr lang="en-US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42" y="789604"/>
            <a:ext cx="9670657" cy="54397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47490" y="6177713"/>
            <a:ext cx="3192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Mực</a:t>
            </a:r>
            <a:r>
              <a:rPr lang="en-US" sz="3200" dirty="0" smtClean="0"/>
              <a:t> </a:t>
            </a:r>
            <a:r>
              <a:rPr lang="en-US" sz="3200" dirty="0" err="1" smtClean="0"/>
              <a:t>khô</a:t>
            </a:r>
            <a:r>
              <a:rPr lang="en-US" sz="3200" dirty="0" smtClean="0"/>
              <a:t> </a:t>
            </a:r>
            <a:r>
              <a:rPr lang="en-US" sz="3200" dirty="0" err="1" smtClean="0"/>
              <a:t>Cát</a:t>
            </a:r>
            <a:r>
              <a:rPr lang="en-US" sz="3200" dirty="0" smtClean="0"/>
              <a:t> </a:t>
            </a:r>
            <a:r>
              <a:rPr lang="en-US" sz="3200" dirty="0" err="1" smtClean="0"/>
              <a:t>Bà</a:t>
            </a:r>
            <a:endParaRPr lang="en-US" sz="3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918" y="800392"/>
            <a:ext cx="9651481" cy="542895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32663" y="6149137"/>
            <a:ext cx="2583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Sá</a:t>
            </a:r>
            <a:r>
              <a:rPr lang="en-US" sz="3200" dirty="0" smtClean="0"/>
              <a:t> </a:t>
            </a:r>
            <a:r>
              <a:rPr lang="en-US" sz="3200" dirty="0" err="1" smtClean="0"/>
              <a:t>sùng</a:t>
            </a:r>
            <a:r>
              <a:rPr lang="en-US" sz="3200" dirty="0" smtClean="0"/>
              <a:t> </a:t>
            </a:r>
            <a:r>
              <a:rPr lang="en-US" sz="3200" dirty="0" err="1" smtClean="0"/>
              <a:t>khô</a:t>
            </a:r>
            <a:endParaRPr lang="en-US" sz="32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543" y="800391"/>
            <a:ext cx="9670656" cy="541516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81864" y="6166847"/>
            <a:ext cx="2951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Cá</a:t>
            </a:r>
            <a:r>
              <a:rPr lang="en-US" sz="3200" dirty="0" smtClean="0"/>
              <a:t> </a:t>
            </a:r>
            <a:r>
              <a:rPr lang="en-US" sz="3200" dirty="0" err="1" smtClean="0"/>
              <a:t>thu</a:t>
            </a:r>
            <a:r>
              <a:rPr lang="en-US" sz="3200" dirty="0" smtClean="0"/>
              <a:t> </a:t>
            </a:r>
            <a:r>
              <a:rPr lang="en-US" sz="3200" dirty="0" err="1" smtClean="0"/>
              <a:t>một</a:t>
            </a:r>
            <a:r>
              <a:rPr lang="en-US" sz="3200" dirty="0" smtClean="0"/>
              <a:t> </a:t>
            </a:r>
            <a:r>
              <a:rPr lang="en-US" sz="3200" dirty="0" err="1" smtClean="0"/>
              <a:t>nắng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928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967546" y="1933254"/>
            <a:ext cx="2162629" cy="584775"/>
          </a:xfrm>
          <a:prstGeom prst="rect">
            <a:avLst/>
          </a:prstGeom>
          <a:solidFill>
            <a:srgbClr val="62CEB4"/>
          </a:solidFill>
          <a:ln>
            <a:solidFill>
              <a:srgbClr val="37AF9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Kết</a:t>
            </a:r>
            <a:r>
              <a:rPr lang="en-US" altLang="zh-CN" sz="3200" b="1" dirty="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luận</a:t>
            </a:r>
            <a:endParaRPr lang="zh-CN" altLang="en-US" sz="3200" b="0" dirty="0"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994951"/>
            <a:ext cx="12097722" cy="3323987"/>
          </a:xfrm>
          <a:prstGeom prst="rect">
            <a:avLst/>
          </a:prstGeom>
          <a:ln w="28575">
            <a:solidFill>
              <a:srgbClr val="37AF9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…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tẩy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...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- Ô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bay, …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785133" y="582218"/>
            <a:ext cx="6835631" cy="555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32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5" t="10277" r="11179" b="19382"/>
          <a:stretch/>
        </p:blipFill>
        <p:spPr>
          <a:xfrm>
            <a:off x="0" y="967369"/>
            <a:ext cx="1357313" cy="114289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58091" y="1307986"/>
            <a:ext cx="3403882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43234" y="14424"/>
            <a:ext cx="493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TỰ NHIÊN VÀ XÃ HỘI</a:t>
            </a:r>
            <a:endParaRPr lang="en-US" sz="3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295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CEC899F-F5C7-401B-BE55-14E3B63F07F2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3n\uFFFDr{288BE087-6712-412E-98D9-1DFD503E47EE}&quot;,&quot;C:\\Users\\NHATMINH\\Downloads\\Bài Đt tuần 12\\Bài Đt tuần 12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NXH 2- Bai 11 Hoat dong mua ban hang hoa - T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10957C-D5C6-40EA-8633-47CB5DB03608}:33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D9CE2B-C026-43F9-8D40-5232008C2463}:28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39672C-0667-40F7-A859-E763C1A3FF9D}:31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34F107-2929-441B-97DD-6689F8F344B4}:31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B53E02-3535-4EAC-99DC-6D29ED0A788D}:31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3093A6-5AB4-418E-B79E-1B8D9F00500A}:31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2FFF77-9FBD-48B9-8FB0-B910AA64F385}:3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522FAC-F364-4CAB-975D-BBC44659BB53}:34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D7DD0C-3DC6-4B57-875F-8289F0BB7737}:26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7D52E5-A4BE-4DEC-B370-85D78000EBED}:32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168A13-0A8E-4A55-894F-5531B6B649D6}:32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120011-0BAA-49F9-8110-9126ECE71DBC}:33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80F4F3-37FB-46D2-8FC3-C2DEC0753799}:34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490924-CD7F-4398-9BF2-41FA5438F08F}:34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DE8E30-5878-4A55-A083-746FE3B1CF4B}:33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838</Words>
  <Application>Microsoft Office PowerPoint</Application>
  <PresentationFormat>Widescreen</PresentationFormat>
  <Paragraphs>132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Microsoft YaHei</vt:lpstr>
      <vt:lpstr>宋体</vt:lpstr>
      <vt:lpstr>Arial</vt:lpstr>
      <vt:lpstr>Calibri</vt:lpstr>
      <vt:lpstr>Calibri Light</vt:lpstr>
      <vt:lpstr>等线</vt:lpstr>
      <vt:lpstr>黑体</vt:lpstr>
      <vt:lpstr>Times New Roman</vt:lpstr>
      <vt:lpstr>Wingdings</vt:lpstr>
      <vt:lpstr>方正卡通简体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đặc sản ở Hải Phòng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TNXH 2- Bai 11 Hoat dong mua ban hang hoa - T1</dc:title>
  <dc:creator>tran hong luong</dc:creator>
  <cp:lastModifiedBy>THANH HƯƠNG</cp:lastModifiedBy>
  <cp:revision>170</cp:revision>
  <dcterms:created xsi:type="dcterms:W3CDTF">2021-06-04T09:28:00Z</dcterms:created>
  <dcterms:modified xsi:type="dcterms:W3CDTF">2024-11-25T01:35:01Z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