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6B0E2-6B1C-4FBE-9D7F-550A54A28C82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D0143-6449-455B-8C63-822C3E72B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8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098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607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13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731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898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800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331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83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12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08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2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3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3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657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398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96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26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9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2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6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6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4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7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E0DA3-C83F-4886-B4CE-ACE47D8D0DE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FDEEC-912B-481A-B36A-4CDB2E1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3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417717" y="4068416"/>
            <a:ext cx="9376718" cy="35001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3208809"/>
            <a:ext cx="2866229" cy="37691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2452" y="421621"/>
            <a:ext cx="93295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302">
              <a:defRPr/>
            </a:pPr>
            <a:r>
              <a:rPr lang="en-US" sz="28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Sitka Small" panose="02000505000000020004" pitchFamily="2" charset="0"/>
                <a:cs typeface="Times New Roman" panose="02020603050405020304" pitchFamily="18" charset="0"/>
              </a:rPr>
              <a:t>TRƯỜNG TIỂU HỌC QUANG </a:t>
            </a:r>
            <a:r>
              <a:rPr lang="en-US" sz="2800" b="1" dirty="0" smtClean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Sitka Small" panose="02000505000000020004" pitchFamily="2" charset="0"/>
                <a:cs typeface="Times New Roman" panose="02020603050405020304" pitchFamily="18" charset="0"/>
              </a:rPr>
              <a:t>TRUNG</a:t>
            </a:r>
          </a:p>
          <a:p>
            <a:pPr algn="ctr" defTabSz="685302">
              <a:defRPr/>
            </a:pPr>
            <a:endParaRPr lang="en-US" sz="2800" b="1" dirty="0">
              <a:ln w="19050">
                <a:solidFill>
                  <a:srgbClr val="000000"/>
                </a:solidFill>
                <a:prstDash val="solid"/>
              </a:ln>
              <a:solidFill>
                <a:srgbClr val="00206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Sitka Small" panose="02000505000000020004" pitchFamily="2" charset="0"/>
              <a:cs typeface="Times New Roman" panose="02020603050405020304" pitchFamily="18" charset="0"/>
            </a:endParaRPr>
          </a:p>
          <a:p>
            <a:pPr algn="ctr" defTabSz="685302">
              <a:defRPr/>
            </a:pPr>
            <a:endParaRPr lang="en-US" sz="2800" b="1" dirty="0" smtClean="0">
              <a:ln w="19050">
                <a:solidFill>
                  <a:srgbClr val="000000"/>
                </a:solidFill>
                <a:prstDash val="solid"/>
              </a:ln>
              <a:solidFill>
                <a:srgbClr val="00206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Sitka Small" panose="02000505000000020004" pitchFamily="2" charset="0"/>
              <a:cs typeface="Times New Roman" panose="02020603050405020304" pitchFamily="18" charset="0"/>
            </a:endParaRPr>
          </a:p>
          <a:p>
            <a:pPr algn="ctr" defTabSz="685302">
              <a:defRPr/>
            </a:pPr>
            <a:r>
              <a:rPr lang="en-US" sz="2800" b="1" dirty="0" smtClean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5</a:t>
            </a:r>
          </a:p>
          <a:p>
            <a:pPr algn="ctr" defTabSz="685302">
              <a:defRPr/>
            </a:pPr>
            <a:r>
              <a:rPr lang="en-US" sz="2800" b="1" dirty="0" smtClean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26: HÌNH THANG. DIỆN TÍCH HÌNH THANG (TIẾT 1)</a:t>
            </a:r>
          </a:p>
          <a:p>
            <a:pPr algn="ctr" defTabSz="685302">
              <a:defRPr/>
            </a:pPr>
            <a:endParaRPr lang="en-US" sz="2800" b="1" dirty="0" smtClean="0">
              <a:ln w="19050">
                <a:solidFill>
                  <a:srgbClr val="000000"/>
                </a:solidFill>
                <a:prstDash val="solid"/>
              </a:ln>
              <a:solidFill>
                <a:srgbClr val="00206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302">
              <a:defRPr/>
            </a:pPr>
            <a:r>
              <a:rPr lang="en-US" sz="2800" b="1" dirty="0" smtClean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LÊ THỊ HẠNH</a:t>
            </a:r>
            <a:endParaRPr lang="en-US" sz="2800" b="1" dirty="0">
              <a:ln w="19050">
                <a:solidFill>
                  <a:srgbClr val="000000"/>
                </a:solidFill>
                <a:prstDash val="solid"/>
              </a:ln>
              <a:solidFill>
                <a:srgbClr val="002060"/>
              </a:solidFill>
              <a:effectLst>
                <a:outerShdw blurRad="63500" dir="2000400" sy="-30000" kx="-800400" algn="bl" rotWithShape="0">
                  <a:srgbClr val="FF3399">
                    <a:alpha val="2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4BF9CCD5-F526-E955-6F1F-FBE38CAD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275" y="403948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E4A2-B6B2-C7B3-EFE8-050908DAD821}"/>
              </a:ext>
            </a:extLst>
          </p:cNvPr>
          <p:cNvSpPr txBox="1"/>
          <p:nvPr/>
        </p:nvSpPr>
        <p:spPr>
          <a:xfrm>
            <a:off x="5162550" y="476250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411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9A9C4C-44B7-37CE-C0E0-F5F07F54FED0}"/>
              </a:ext>
            </a:extLst>
          </p:cNvPr>
          <p:cNvGrpSpPr/>
          <p:nvPr/>
        </p:nvGrpSpPr>
        <p:grpSpPr>
          <a:xfrm>
            <a:off x="565150" y="1585913"/>
            <a:ext cx="4686301" cy="1590674"/>
            <a:chOff x="542924" y="2381250"/>
            <a:chExt cx="4686301" cy="1590674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E43C7538-5CCB-3CBC-BD8B-ED3FC6F2BCE9}"/>
                </a:ext>
              </a:extLst>
            </p:cNvPr>
            <p:cNvSpPr/>
            <p:nvPr/>
          </p:nvSpPr>
          <p:spPr>
            <a:xfrm>
              <a:off x="542924" y="2381250"/>
              <a:ext cx="4686301" cy="1590674"/>
            </a:xfrm>
            <a:custGeom>
              <a:avLst/>
              <a:gdLst>
                <a:gd name="connsiteX0" fmla="*/ 0 w 3219450"/>
                <a:gd name="connsiteY0" fmla="*/ 2152650 h 2152650"/>
                <a:gd name="connsiteX1" fmla="*/ 728672 w 3219450"/>
                <a:gd name="connsiteY1" fmla="*/ 0 h 2152650"/>
                <a:gd name="connsiteX2" fmla="*/ 2490778 w 3219450"/>
                <a:gd name="connsiteY2" fmla="*/ 0 h 2152650"/>
                <a:gd name="connsiteX3" fmla="*/ 3219450 w 3219450"/>
                <a:gd name="connsiteY3" fmla="*/ 2152650 h 2152650"/>
                <a:gd name="connsiteX4" fmla="*/ 0 w 3219450"/>
                <a:gd name="connsiteY4" fmla="*/ 2152650 h 2152650"/>
                <a:gd name="connsiteX0" fmla="*/ 0 w 3219450"/>
                <a:gd name="connsiteY0" fmla="*/ 2162175 h 2162175"/>
                <a:gd name="connsiteX1" fmla="*/ 728672 w 3219450"/>
                <a:gd name="connsiteY1" fmla="*/ 9525 h 2162175"/>
                <a:gd name="connsiteX2" fmla="*/ 1900228 w 3219450"/>
                <a:gd name="connsiteY2" fmla="*/ 0 h 2162175"/>
                <a:gd name="connsiteX3" fmla="*/ 3219450 w 3219450"/>
                <a:gd name="connsiteY3" fmla="*/ 2162175 h 2162175"/>
                <a:gd name="connsiteX4" fmla="*/ 0 w 3219450"/>
                <a:gd name="connsiteY4" fmla="*/ 2162175 h 216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450" h="2162175">
                  <a:moveTo>
                    <a:pt x="0" y="2162175"/>
                  </a:moveTo>
                  <a:lnTo>
                    <a:pt x="728672" y="9525"/>
                  </a:lnTo>
                  <a:lnTo>
                    <a:pt x="1900228" y="0"/>
                  </a:lnTo>
                  <a:lnTo>
                    <a:pt x="3219450" y="2162175"/>
                  </a:lnTo>
                  <a:lnTo>
                    <a:pt x="0" y="2162175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F749BB-C9D2-B933-F780-31BC2B1AE09E}"/>
                </a:ext>
              </a:extLst>
            </p:cNvPr>
            <p:cNvCxnSpPr/>
            <p:nvPr/>
          </p:nvCxnSpPr>
          <p:spPr>
            <a:xfrm>
              <a:off x="2200275" y="2381250"/>
              <a:ext cx="0" cy="15906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362325"/>
            <a:ext cx="322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6" y="4400549"/>
            <a:ext cx="6162674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50" y="4504421"/>
            <a:ext cx="58769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0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48" y="3429000"/>
            <a:ext cx="2375253" cy="29271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89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64434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4893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514" y="2315997"/>
            <a:ext cx="672447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8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3" y="1238249"/>
            <a:ext cx="1631225" cy="1381125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163" y="1238249"/>
            <a:ext cx="1631225" cy="1381125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063" y="2743199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8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A yellow bag with straps&#10;&#10;Description automatically generated">
            <a:extLst>
              <a:ext uri="{FF2B5EF4-FFF2-40B4-BE49-F238E27FC236}">
                <a16:creationId xmlns:a16="http://schemas.microsoft.com/office/drawing/2014/main" id="{6CA22BCC-9CD5-0A32-788C-1D769AC5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5144"/>
            <a:ext cx="5000391" cy="3797431"/>
          </a:xfrm>
          <a:prstGeom prst="rect">
            <a:avLst/>
          </a:prstGeom>
        </p:spPr>
      </p:pic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7825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39" y="2352674"/>
            <a:ext cx="425843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685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b) Sử dụng ê ke để kiểm tra xem mỗi hình thang bên có phải là hình thang vuông hay không.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2D8B-0464-9F11-E6AA-6FEFEA90E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076" y="1895474"/>
            <a:ext cx="7947012" cy="3248025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3BD6884-73BC-5FD7-E09A-23300241A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185" y="2266950"/>
            <a:ext cx="74814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6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726" y="64534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3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74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6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8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66845-0DEF-9C89-62C1-76628A545C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139" y="454244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Widescreen</PresentationFormat>
  <Paragraphs>82</Paragraphs>
  <Slides>21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等线</vt:lpstr>
      <vt:lpstr>Noto Sans CJK Bold</vt:lpstr>
      <vt:lpstr>Sitka Small</vt:lpstr>
      <vt:lpstr>Times New Roman</vt:lpstr>
      <vt:lpstr>UTM Avo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</dc:creator>
  <cp:lastModifiedBy>STD</cp:lastModifiedBy>
  <cp:revision>1</cp:revision>
  <dcterms:created xsi:type="dcterms:W3CDTF">2024-11-25T09:51:19Z</dcterms:created>
  <dcterms:modified xsi:type="dcterms:W3CDTF">2024-11-25T09:51:36Z</dcterms:modified>
</cp:coreProperties>
</file>