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7" r:id="rId5"/>
    <p:sldId id="278" r:id="rId6"/>
    <p:sldId id="259" r:id="rId7"/>
    <p:sldId id="276" r:id="rId8"/>
    <p:sldId id="279" r:id="rId9"/>
    <p:sldId id="260" r:id="rId10"/>
    <p:sldId id="261" r:id="rId11"/>
    <p:sldId id="275" r:id="rId1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020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F339ABE6-691D-40BD-A7A9-E2CAFC3E83D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381000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5518233" y="185312"/>
            <a:ext cx="3714840" cy="112380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5432634" y="152400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4 – CHỦ ĐỀ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3849421" y="2203015"/>
            <a:ext cx="6818579" cy="8542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TIẾT 1:  THƯỜNG THỨC ÂM NHẠC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pc="-1" dirty="0" err="1" smtClean="0">
                <a:solidFill>
                  <a:srgbClr val="FF0000"/>
                </a:solidFill>
                <a:latin typeface="Times New Roman"/>
              </a:rPr>
              <a:t>Âm</a:t>
            </a:r>
            <a:r>
              <a:rPr lang="en-US" sz="2400" b="1" spc="-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spc="-1" dirty="0" err="1" smtClean="0">
                <a:solidFill>
                  <a:srgbClr val="FF0000"/>
                </a:solidFill>
                <a:latin typeface="Times New Roman"/>
              </a:rPr>
              <a:t>thanh</a:t>
            </a:r>
            <a:r>
              <a:rPr lang="en-US" sz="2400" b="1" spc="-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spc="-1" dirty="0" err="1" smtClean="0">
                <a:solidFill>
                  <a:srgbClr val="FF0000"/>
                </a:solidFill>
                <a:latin typeface="Times New Roman"/>
              </a:rPr>
              <a:t>kì</a:t>
            </a:r>
            <a:r>
              <a:rPr lang="en-US" sz="2400" b="1" spc="-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spc="-1" dirty="0" err="1" smtClean="0">
                <a:solidFill>
                  <a:srgbClr val="FF0000"/>
                </a:solidFill>
                <a:latin typeface="Times New Roman"/>
              </a:rPr>
              <a:t>diệu</a:t>
            </a:r>
            <a:endParaRPr lang="en-US" sz="2400" b="0" strike="noStrike" spc="-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2" name="Rectangle 5"/>
          <p:cNvSpPr/>
          <p:nvPr/>
        </p:nvSpPr>
        <p:spPr>
          <a:xfrm>
            <a:off x="5452696" y="3162814"/>
            <a:ext cx="3929040" cy="60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2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32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Vào</a:t>
            </a:r>
            <a:r>
              <a:rPr lang="en-US" sz="32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rừng</a:t>
            </a:r>
            <a:r>
              <a:rPr lang="en-US" sz="3200" b="1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hoa</a:t>
            </a:r>
            <a:endParaRPr lang="en-US" sz="3200" b="1" strike="noStrike" spc="-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3" name="Rectangle 5"/>
          <p:cNvSpPr/>
          <p:nvPr/>
        </p:nvSpPr>
        <p:spPr>
          <a:xfrm>
            <a:off x="4724400" y="5928835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smtClean="0">
                <a:latin typeface="Times New Roman"/>
                <a:ea typeface="Times New Roman"/>
              </a:rPr>
              <a:t>GV: Đỗ </a:t>
            </a:r>
            <a:r>
              <a:rPr lang="en-US" sz="3200" b="1" strike="noStrike" spc="-1" dirty="0" err="1" smtClean="0">
                <a:latin typeface="Times New Roman"/>
                <a:ea typeface="Times New Roman"/>
              </a:rPr>
              <a:t>Thị</a:t>
            </a:r>
            <a:r>
              <a:rPr lang="en-US" sz="3200" b="1" strike="noStrike" spc="-1" dirty="0" smtClean="0"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 smtClean="0">
                <a:latin typeface="Times New Roman"/>
                <a:ea typeface="Times New Roman"/>
              </a:rPr>
              <a:t>Tuyết</a:t>
            </a:r>
            <a:r>
              <a:rPr lang="en-US" sz="3200" b="1" strike="noStrike" spc="-1" dirty="0" smtClean="0">
                <a:latin typeface="Times New Roman"/>
                <a:ea typeface="Times New Roman"/>
              </a:rPr>
              <a:t> Na</a:t>
            </a:r>
            <a:endParaRPr lang="en-US" sz="3200" b="0" strike="noStrike" spc="-1" dirty="0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8" descr="D:\GIÁO ÁN 1 2020-2021\HÌNH SOẠN GIÁO ÁN\Học hát\Vào rừng hoa\Picture1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0" y="609600"/>
            <a:ext cx="10972800" cy="624840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14845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-67489" y="-5400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63" name="Content Placeholder 3"/>
          <p:cNvPicPr/>
          <p:nvPr/>
        </p:nvPicPr>
        <p:blipFill>
          <a:blip r:embed="rId3"/>
          <a:stretch/>
        </p:blipFill>
        <p:spPr>
          <a:xfrm>
            <a:off x="399961" y="2118415"/>
            <a:ext cx="3799080" cy="3584880"/>
          </a:xfrm>
          <a:prstGeom prst="rect">
            <a:avLst/>
          </a:prstGeom>
          <a:ln w="0">
            <a:noFill/>
          </a:ln>
        </p:spPr>
      </p:pic>
      <p:sp>
        <p:nvSpPr>
          <p:cNvPr id="364" name="Text Box 9"/>
          <p:cNvSpPr/>
          <p:nvPr/>
        </p:nvSpPr>
        <p:spPr>
          <a:xfrm>
            <a:off x="414360" y="1000080"/>
            <a:ext cx="3824102" cy="66959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 err="1" smtClean="0">
                <a:solidFill>
                  <a:srgbClr val="1713CB"/>
                </a:solidFill>
                <a:latin typeface="Times New Roman"/>
                <a:ea typeface="Times New Roman"/>
              </a:rPr>
              <a:t>Học</a:t>
            </a:r>
            <a:r>
              <a:rPr lang="en-US" sz="3600" b="1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 smtClean="0">
                <a:solidFill>
                  <a:srgbClr val="1713CB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strike="noStrike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6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5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9" name="Text Box 9"/>
          <p:cNvSpPr/>
          <p:nvPr/>
        </p:nvSpPr>
        <p:spPr>
          <a:xfrm>
            <a:off x="414360" y="1833480"/>
            <a:ext cx="26431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0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1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057560" y="3691250"/>
            <a:ext cx="6475680" cy="1814229"/>
          </a:xfrm>
          <a:prstGeom prst="rect">
            <a:avLst/>
          </a:prstGeom>
          <a:ln w="0">
            <a:noFill/>
          </a:ln>
        </p:spPr>
      </p:pic>
      <p:sp>
        <p:nvSpPr>
          <p:cNvPr id="372" name="Text Box 10"/>
          <p:cNvSpPr/>
          <p:nvPr/>
        </p:nvSpPr>
        <p:spPr>
          <a:xfrm>
            <a:off x="2735816" y="1772640"/>
            <a:ext cx="4884184" cy="73115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</a:rPr>
              <a:t>VÀO RỪNG HOA</a:t>
            </a:r>
            <a:endParaRPr lang="en-US" sz="4000" b="0" strike="noStrike" spc="-1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3866128" y="151143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2"/>
          <a:stretch/>
        </p:blipFill>
        <p:spPr>
          <a:xfrm>
            <a:off x="3350695" y="5076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3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4"/>
          <a:stretch/>
        </p:blipFill>
        <p:spPr>
          <a:xfrm>
            <a:off x="-74236" y="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1" y="1208010"/>
            <a:ext cx="10659779" cy="542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3" descr="5"/>
          <p:cNvPicPr/>
          <p:nvPr/>
        </p:nvPicPr>
        <p:blipFill>
          <a:blip r:embed="rId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4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0" y="9540"/>
            <a:ext cx="10727209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3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2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04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9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76200"/>
            <a:ext cx="10938164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2" name="Rectangle 3"/>
          <p:cNvSpPr/>
          <p:nvPr/>
        </p:nvSpPr>
        <p:spPr>
          <a:xfrm>
            <a:off x="5226690" y="2508830"/>
            <a:ext cx="3276600" cy="484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Nhạc</a:t>
            </a:r>
            <a:r>
              <a:rPr lang="en-US" sz="2400" b="0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400" b="0" i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sz="2400" b="0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400" b="0" i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lời</a:t>
            </a:r>
            <a:r>
              <a:rPr lang="en-US" sz="2400" b="0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2400" b="0" i="1" strike="noStrike" spc="-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Việt</a:t>
            </a:r>
            <a:r>
              <a:rPr lang="en-US" sz="2400" b="0" i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400" b="0" i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Anh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Text Box 9"/>
          <p:cNvSpPr/>
          <p:nvPr/>
        </p:nvSpPr>
        <p:spPr>
          <a:xfrm>
            <a:off x="414360" y="1143000"/>
            <a:ext cx="377664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 err="1" smtClean="0">
                <a:solidFill>
                  <a:srgbClr val="1713CB"/>
                </a:solidFill>
                <a:latin typeface="Times New Roman"/>
                <a:ea typeface="Times New Roman"/>
              </a:rPr>
              <a:t>Học</a:t>
            </a:r>
            <a:r>
              <a:rPr lang="en-US" sz="3200" b="1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pc="-1" dirty="0" err="1" smtClean="0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200" b="1" strike="noStrike" spc="-1" dirty="0" smtClean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err="1">
                <a:solidFill>
                  <a:srgbClr val="1713CB"/>
                </a:solidFill>
                <a:latin typeface="Times New Roman"/>
                <a:ea typeface="Times New Roman"/>
              </a:rPr>
              <a:t>hát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3305010" y="17510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[KARAOKE] VÀO RỪNG HOA (BEAT CHUẨN) LỚP 1 - Kết Nối Tri Thức Với Cuộc Sống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86584" y="402540"/>
            <a:ext cx="9874080" cy="1143000"/>
          </a:xfrm>
        </p:spPr>
        <p:txBody>
          <a:bodyPr/>
          <a:lstStyle/>
          <a:p>
            <a:r>
              <a:rPr lang="en-US" altLang="en-US" sz="4000" dirty="0" err="1" smtClean="0"/>
              <a:t>Bài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hát</a:t>
            </a:r>
            <a:r>
              <a:rPr lang="en-US" altLang="en-US" sz="4000" dirty="0" smtClean="0"/>
              <a:t> chia </a:t>
            </a:r>
            <a:r>
              <a:rPr lang="en-US" altLang="en-US" sz="4000" dirty="0" err="1" smtClean="0"/>
              <a:t>làm</a:t>
            </a:r>
            <a:r>
              <a:rPr lang="en-US" altLang="en-US" sz="4000" dirty="0" smtClean="0"/>
              <a:t> 6 </a:t>
            </a:r>
            <a:r>
              <a:rPr lang="en-US" altLang="en-US" sz="4000" dirty="0" err="1" smtClean="0"/>
              <a:t>câu</a:t>
            </a:r>
            <a:r>
              <a:rPr lang="en-US" altLang="en-US" sz="4000" dirty="0" smtClean="0"/>
              <a:t>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186584" y="2329700"/>
            <a:ext cx="521335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en-US" sz="2800" kern="0" dirty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Đi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khắp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nơi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hái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bông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hoa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tươi</a:t>
            </a:r>
            <a:r>
              <a:rPr lang="en-US" altLang="en-US" kern="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95400" y="2979391"/>
            <a:ext cx="490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800" kern="0" dirty="0" err="1" smtClean="0">
                <a:solidFill>
                  <a:srgbClr val="FF0000"/>
                </a:solidFill>
              </a:rPr>
              <a:t>Vào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đây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chơi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rừng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hoa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tươi</a:t>
            </a:r>
            <a:r>
              <a:rPr lang="en-US" kern="0" dirty="0" smtClean="0">
                <a:solidFill>
                  <a:srgbClr val="FF0000"/>
                </a:solidFill>
              </a:rPr>
              <a:t>,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295400" y="3503641"/>
            <a:ext cx="4619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800" kern="0" dirty="0" err="1">
                <a:solidFill>
                  <a:srgbClr val="FF0000"/>
                </a:solidFill>
              </a:rPr>
              <a:t>C</a:t>
            </a:r>
            <a:r>
              <a:rPr lang="en-US" sz="2800" kern="0" dirty="0" err="1" smtClean="0">
                <a:solidFill>
                  <a:srgbClr val="FF0000"/>
                </a:solidFill>
              </a:rPr>
              <a:t>him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líu</a:t>
            </a:r>
            <a:r>
              <a:rPr lang="en-US" sz="2800" kern="0" dirty="0" smtClean="0">
                <a:solidFill>
                  <a:srgbClr val="FF0000"/>
                </a:solidFill>
              </a:rPr>
              <a:t> lo </a:t>
            </a:r>
            <a:r>
              <a:rPr lang="en-US" sz="2800" kern="0" dirty="0" err="1" smtClean="0">
                <a:solidFill>
                  <a:srgbClr val="FF0000"/>
                </a:solidFill>
              </a:rPr>
              <a:t>hót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nghe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vui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vui</a:t>
            </a:r>
            <a:r>
              <a:rPr lang="en-US" kern="0" dirty="0" smtClean="0">
                <a:solidFill>
                  <a:srgbClr val="FF0000"/>
                </a:solidFill>
              </a:rPr>
              <a:t>. </a:t>
            </a:r>
            <a:endParaRPr lang="en-US" kern="0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95400" y="1735856"/>
            <a:ext cx="4786312" cy="569913"/>
          </a:xfrm>
          <a:prstGeom prst="rect">
            <a:avLst/>
          </a:prstGeom>
        </p:spPr>
        <p:txBody>
          <a:bodyPr/>
          <a:lstStyle/>
          <a:p>
            <a:r>
              <a:rPr lang="en-US" altLang="en-US" sz="2800" kern="0" dirty="0" err="1" smtClean="0">
                <a:solidFill>
                  <a:srgbClr val="FF0000"/>
                </a:solidFill>
              </a:rPr>
              <a:t>Cầm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tay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nhau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cùng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đi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altLang="en-US" sz="2800" kern="0" dirty="0" err="1" smtClean="0">
                <a:solidFill>
                  <a:srgbClr val="FF0000"/>
                </a:solidFill>
              </a:rPr>
              <a:t>chơi</a:t>
            </a:r>
            <a:r>
              <a:rPr lang="en-US" altLang="en-US" sz="2800" kern="0" dirty="0" smtClean="0">
                <a:solidFill>
                  <a:srgbClr val="FF0000"/>
                </a:solidFill>
              </a:rPr>
              <a:t>,</a:t>
            </a:r>
            <a:endParaRPr lang="en-US" altLang="en-US" kern="0" dirty="0" smtClean="0">
              <a:solidFill>
                <a:srgbClr val="FF000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295400" y="4003703"/>
            <a:ext cx="79248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800" kern="0" dirty="0" err="1" smtClean="0">
                <a:solidFill>
                  <a:srgbClr val="FF0000"/>
                </a:solidFill>
              </a:rPr>
              <a:t>Vào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rừng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xem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hoa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nghe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tiếng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chim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rừng</a:t>
            </a:r>
            <a:r>
              <a:rPr lang="en-US" sz="2800" kern="0" dirty="0" smtClean="0">
                <a:solidFill>
                  <a:srgbClr val="FF0000"/>
                </a:solidFill>
              </a:rPr>
              <a:t> reo ca.</a:t>
            </a:r>
            <a:endParaRPr lang="en-US" sz="2800" kern="0" dirty="0">
              <a:solidFill>
                <a:srgbClr val="FF000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295400" y="4586605"/>
            <a:ext cx="67262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800" kern="0" dirty="0" err="1" smtClean="0">
                <a:solidFill>
                  <a:srgbClr val="FF0000"/>
                </a:solidFill>
              </a:rPr>
              <a:t>Tìm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vài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bông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hoa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cùng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hái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đem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về</a:t>
            </a:r>
            <a:r>
              <a:rPr lang="en-US" sz="2800" kern="0" dirty="0" smtClean="0">
                <a:solidFill>
                  <a:srgbClr val="FF0000"/>
                </a:solidFill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</a:rPr>
              <a:t>nhà</a:t>
            </a:r>
            <a:r>
              <a:rPr lang="en-US" kern="0" dirty="0" smtClean="0">
                <a:solidFill>
                  <a:srgbClr val="FF0000"/>
                </a:solidFill>
              </a:rPr>
              <a:t>.</a:t>
            </a:r>
            <a:endParaRPr lang="en-US" kern="0" dirty="0">
              <a:solidFill>
                <a:srgbClr val="FF0000"/>
              </a:solidFill>
            </a:endParaRPr>
          </a:p>
        </p:txBody>
      </p:sp>
      <p:pic>
        <p:nvPicPr>
          <p:cNvPr id="16" name="Picture 5" descr="MUS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5865813"/>
            <a:ext cx="6858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81" y="296655"/>
            <a:ext cx="891919" cy="8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2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220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12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153" y="-551978"/>
            <a:ext cx="914403" cy="221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12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63000" y="116287"/>
            <a:ext cx="220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12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249526" y="5226886"/>
            <a:ext cx="992187" cy="227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74" y="1070221"/>
            <a:ext cx="830726" cy="8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08" y="476637"/>
            <a:ext cx="794970" cy="84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40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/>
      <p:bldP spid="9" grpId="0"/>
      <p:bldP spid="12" grpId="0" build="p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19" name="Rectangle 1"/>
          <p:cNvSpPr/>
          <p:nvPr/>
        </p:nvSpPr>
        <p:spPr>
          <a:xfrm>
            <a:off x="1422720" y="2643120"/>
            <a:ext cx="8138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GÕ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TIẾT TẤU LỜI CA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7009</TotalTime>
  <Words>128</Words>
  <Application>Microsoft Office PowerPoint</Application>
  <PresentationFormat>Custom</PresentationFormat>
  <Paragraphs>25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hát chia làm 6 câu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STD_DELL</cp:lastModifiedBy>
  <cp:revision>591</cp:revision>
  <dcterms:created xsi:type="dcterms:W3CDTF">2010-04-30T20:19:48Z</dcterms:created>
  <dcterms:modified xsi:type="dcterms:W3CDTF">2024-10-23T08:00:46Z</dcterms:modified>
  <dc:language>en-US</dc:language>
</cp:coreProperties>
</file>