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80" r:id="rId2"/>
    <p:sldId id="277" r:id="rId3"/>
    <p:sldId id="278" r:id="rId4"/>
    <p:sldId id="267" r:id="rId5"/>
    <p:sldId id="268" r:id="rId6"/>
    <p:sldId id="279" r:id="rId7"/>
    <p:sldId id="270" r:id="rId8"/>
    <p:sldId id="271" r:id="rId9"/>
    <p:sldId id="272"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48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F8308-27DF-4453-AFC1-F0B50C3E5C17}"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A26CF-1CAB-45D1-A451-0A30160A8BEB}" type="slidenum">
              <a:rPr lang="en-US" smtClean="0"/>
              <a:t>‹#›</a:t>
            </a:fld>
            <a:endParaRPr lang="en-US"/>
          </a:p>
        </p:txBody>
      </p:sp>
    </p:spTree>
    <p:extLst>
      <p:ext uri="{BB962C8B-B14F-4D97-AF65-F5344CB8AC3E}">
        <p14:creationId xmlns:p14="http://schemas.microsoft.com/office/powerpoint/2010/main" val="4158081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A26CF-1CAB-45D1-A451-0A30160A8BEB}" type="slidenum">
              <a:rPr lang="en-US" smtClean="0"/>
              <a:t>1</a:t>
            </a:fld>
            <a:endParaRPr lang="en-US"/>
          </a:p>
        </p:txBody>
      </p:sp>
    </p:spTree>
    <p:extLst>
      <p:ext uri="{BB962C8B-B14F-4D97-AF65-F5344CB8AC3E}">
        <p14:creationId xmlns:p14="http://schemas.microsoft.com/office/powerpoint/2010/main" val="150828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877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326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A26CF-1CAB-45D1-A451-0A30160A8BEB}" type="slidenum">
              <a:rPr lang="en-US" smtClean="0"/>
              <a:t>4</a:t>
            </a:fld>
            <a:endParaRPr lang="en-US"/>
          </a:p>
        </p:txBody>
      </p:sp>
    </p:spTree>
    <p:extLst>
      <p:ext uri="{BB962C8B-B14F-4D97-AF65-F5344CB8AC3E}">
        <p14:creationId xmlns:p14="http://schemas.microsoft.com/office/powerpoint/2010/main" val="327908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A26CF-1CAB-45D1-A451-0A30160A8BEB}" type="slidenum">
              <a:rPr lang="en-US" smtClean="0"/>
              <a:t>5</a:t>
            </a:fld>
            <a:endParaRPr lang="en-US"/>
          </a:p>
        </p:txBody>
      </p:sp>
    </p:spTree>
    <p:extLst>
      <p:ext uri="{BB962C8B-B14F-4D97-AF65-F5344CB8AC3E}">
        <p14:creationId xmlns:p14="http://schemas.microsoft.com/office/powerpoint/2010/main" val="404761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933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A26CF-1CAB-45D1-A451-0A30160A8BEB}" type="slidenum">
              <a:rPr lang="en-US" smtClean="0"/>
              <a:t>7</a:t>
            </a:fld>
            <a:endParaRPr lang="en-US"/>
          </a:p>
        </p:txBody>
      </p:sp>
    </p:spTree>
    <p:extLst>
      <p:ext uri="{BB962C8B-B14F-4D97-AF65-F5344CB8AC3E}">
        <p14:creationId xmlns:p14="http://schemas.microsoft.com/office/powerpoint/2010/main" val="2765548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A26CF-1CAB-45D1-A451-0A30160A8BEB}" type="slidenum">
              <a:rPr lang="en-US" smtClean="0"/>
              <a:t>8</a:t>
            </a:fld>
            <a:endParaRPr lang="en-US"/>
          </a:p>
        </p:txBody>
      </p:sp>
    </p:spTree>
    <p:extLst>
      <p:ext uri="{BB962C8B-B14F-4D97-AF65-F5344CB8AC3E}">
        <p14:creationId xmlns:p14="http://schemas.microsoft.com/office/powerpoint/2010/main" val="360534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A26CF-1CAB-45D1-A451-0A30160A8BEB}" type="slidenum">
              <a:rPr lang="en-US" smtClean="0"/>
              <a:t>9</a:t>
            </a:fld>
            <a:endParaRPr lang="en-US"/>
          </a:p>
        </p:txBody>
      </p:sp>
    </p:spTree>
    <p:extLst>
      <p:ext uri="{BB962C8B-B14F-4D97-AF65-F5344CB8AC3E}">
        <p14:creationId xmlns:p14="http://schemas.microsoft.com/office/powerpoint/2010/main" val="202040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EC75EF-0B15-4BF2-9E5F-8AE29C00122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132671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C75EF-0B15-4BF2-9E5F-8AE29C00122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341149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C75EF-0B15-4BF2-9E5F-8AE29C00122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342999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4015736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132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3016105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95061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C75EF-0B15-4BF2-9E5F-8AE29C00122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254018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EC75EF-0B15-4BF2-9E5F-8AE29C001225}"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161111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EC75EF-0B15-4BF2-9E5F-8AE29C001225}"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109648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EC75EF-0B15-4BF2-9E5F-8AE29C001225}"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93902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EC75EF-0B15-4BF2-9E5F-8AE29C001225}"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206497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C75EF-0B15-4BF2-9E5F-8AE29C001225}"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291651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C75EF-0B15-4BF2-9E5F-8AE29C001225}"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70034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C75EF-0B15-4BF2-9E5F-8AE29C001225}"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7CA46-82C6-4095-AB32-79A33C384502}" type="slidenum">
              <a:rPr lang="en-US" smtClean="0"/>
              <a:t>‹#›</a:t>
            </a:fld>
            <a:endParaRPr lang="en-US"/>
          </a:p>
        </p:txBody>
      </p:sp>
    </p:spTree>
    <p:extLst>
      <p:ext uri="{BB962C8B-B14F-4D97-AF65-F5344CB8AC3E}">
        <p14:creationId xmlns:p14="http://schemas.microsoft.com/office/powerpoint/2010/main" val="3044930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C75EF-0B15-4BF2-9E5F-8AE29C001225}" type="datetimeFigureOut">
              <a:rPr lang="en-US" smtClean="0"/>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7CA46-82C6-4095-AB32-79A33C384502}" type="slidenum">
              <a:rPr lang="en-US" smtClean="0"/>
              <a:t>‹#›</a:t>
            </a:fld>
            <a:endParaRPr lang="en-US"/>
          </a:p>
        </p:txBody>
      </p:sp>
    </p:spTree>
    <p:extLst>
      <p:ext uri="{BB962C8B-B14F-4D97-AF65-F5344CB8AC3E}">
        <p14:creationId xmlns:p14="http://schemas.microsoft.com/office/powerpoint/2010/main" val="2616568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anana chahcha">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92963" y="426128"/>
            <a:ext cx="11221375" cy="5750835"/>
          </a:xfrm>
        </p:spPr>
      </p:pic>
    </p:spTree>
    <p:custDataLst>
      <p:tags r:id="rId1"/>
    </p:custDataLst>
    <p:extLst>
      <p:ext uri="{BB962C8B-B14F-4D97-AF65-F5344CB8AC3E}">
        <p14:creationId xmlns:p14="http://schemas.microsoft.com/office/powerpoint/2010/main" val="4115918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sp>
        <p:nvSpPr>
          <p:cNvPr id="7" name="16">
            <a:extLst>
              <a:ext uri="{FF2B5EF4-FFF2-40B4-BE49-F238E27FC236}">
                <a16:creationId xmlns="" xmlns:a16="http://schemas.microsoft.com/office/drawing/2014/main" id="{3F9DE229-1895-4C69-97AA-EC06BCAC4819}"/>
              </a:ext>
            </a:extLst>
          </p:cNvPr>
          <p:cNvSpPr/>
          <p:nvPr/>
        </p:nvSpPr>
        <p:spPr>
          <a:xfrm>
            <a:off x="1214219" y="77698"/>
            <a:ext cx="10095932" cy="1262829"/>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 name="Rectangle 2"/>
          <p:cNvSpPr/>
          <p:nvPr/>
        </p:nvSpPr>
        <p:spPr>
          <a:xfrm>
            <a:off x="3287696" y="415901"/>
            <a:ext cx="6096000" cy="646331"/>
          </a:xfrm>
          <a:prstGeom prst="rect">
            <a:avLst/>
          </a:prstGeom>
        </p:spPr>
        <p:txBody>
          <a:bodyPr>
            <a:spAutoFit/>
          </a:bodyPr>
          <a:lstStyle/>
          <a:p>
            <a:pPr lvl="0" algn="ctr">
              <a:defRPr/>
            </a:pPr>
            <a:r>
              <a:rPr lang="en-US" altLang="zh-CN" b="1">
                <a:solidFill>
                  <a:srgbClr val="ED2F6A"/>
                </a:solidFill>
                <a:latin typeface="Times New Roman" panose="02020603050405020304" pitchFamily="18" charset="0"/>
                <a:ea typeface="等线" panose="02010600030101010101" pitchFamily="2" charset="-122"/>
                <a:cs typeface="Times New Roman" panose="02020603050405020304" pitchFamily="18" charset="0"/>
                <a:sym typeface="+mn-lt"/>
              </a:rPr>
              <a:t>ỦY BAN NHÂN DÂN HUYỆN AN LÃO</a:t>
            </a:r>
          </a:p>
          <a:p>
            <a:pPr lvl="0" algn="ctr">
              <a:defRPr/>
            </a:pPr>
            <a:r>
              <a:rPr lang="en-US" altLang="zh-CN" b="1" u="sng">
                <a:solidFill>
                  <a:srgbClr val="ED2F6A"/>
                </a:solidFill>
                <a:latin typeface="Times New Roman" panose="02020603050405020304" pitchFamily="18" charset="0"/>
                <a:ea typeface="等线" panose="02010600030101010101" pitchFamily="2" charset="-122"/>
                <a:cs typeface="Times New Roman" panose="02020603050405020304" pitchFamily="18" charset="0"/>
                <a:sym typeface="+mn-lt"/>
              </a:rPr>
              <a:t>TRƯỜNG TIỂU HỌC QUANG TRUNG</a:t>
            </a:r>
            <a:endParaRPr lang="zh-CN" altLang="en-US" b="1" u="sng" dirty="0">
              <a:solidFill>
                <a:srgbClr val="ED2F6A"/>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1" name="TextBox 10">
            <a:extLst>
              <a:ext uri="{FF2B5EF4-FFF2-40B4-BE49-F238E27FC236}">
                <a16:creationId xmlns="" xmlns:a16="http://schemas.microsoft.com/office/drawing/2014/main" id="{C427ADA6-213D-424A-8265-DDE2F08EB70B}"/>
              </a:ext>
            </a:extLst>
          </p:cNvPr>
          <p:cNvSpPr txBox="1"/>
          <p:nvPr/>
        </p:nvSpPr>
        <p:spPr>
          <a:xfrm>
            <a:off x="2938509" y="1539518"/>
            <a:ext cx="6667130" cy="830948"/>
          </a:xfrm>
          <a:prstGeom prst="rect">
            <a:avLst/>
          </a:prstGeom>
          <a:noFill/>
        </p:spPr>
        <p:txBody>
          <a:bodyPr wrap="square" lIns="91391" tIns="45696" rIns="91391" bIns="45696" rtlCol="0">
            <a:spAutoFit/>
          </a:bodyPr>
          <a:lstStyle/>
          <a:p>
            <a:pPr algn="ctr"/>
            <a:r>
              <a:rPr lang="en-US" sz="2400" b="1" smtClean="0">
                <a:latin typeface="Times New Roman" panose="02020603050405020304" pitchFamily="18" charset="0"/>
                <a:cs typeface="Times New Roman" panose="02020603050405020304" pitchFamily="18" charset="0"/>
              </a:rPr>
              <a:t>SÁCH KẾT NỐI TRI THỨC VỚI CUỘC SỐNG</a:t>
            </a:r>
          </a:p>
          <a:p>
            <a:pPr algn="ctr"/>
            <a:r>
              <a:rPr lang="en-US" sz="2400" b="1" smtClean="0">
                <a:latin typeface="Times New Roman" panose="02020603050405020304" pitchFamily="18" charset="0"/>
                <a:cs typeface="Times New Roman" panose="02020603050405020304" pitchFamily="18" charset="0"/>
              </a:rPr>
              <a:t>MÔN: TOÁN</a:t>
            </a:r>
            <a:endParaRPr lang="en-US" sz="2400" b="1">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C427ADA6-213D-424A-8265-DDE2F08EB70B}"/>
              </a:ext>
            </a:extLst>
          </p:cNvPr>
          <p:cNvSpPr txBox="1"/>
          <p:nvPr/>
        </p:nvSpPr>
        <p:spPr>
          <a:xfrm>
            <a:off x="4447713" y="2502746"/>
            <a:ext cx="4421080" cy="523172"/>
          </a:xfrm>
          <a:prstGeom prst="rect">
            <a:avLst/>
          </a:prstGeom>
          <a:noFill/>
        </p:spPr>
        <p:txBody>
          <a:bodyPr wrap="square" lIns="91391" tIns="45696" rIns="91391" bIns="45696" rtlCol="0">
            <a:spAutoFit/>
          </a:bodyPr>
          <a:lstStyle/>
          <a:p>
            <a:r>
              <a:rPr lang="en-US" altLang="zh-CN" sz="2800" b="1" smtClean="0">
                <a:solidFill>
                  <a:srgbClr val="00B050"/>
                </a:solidFill>
                <a:latin typeface="Times New Roman" panose="02020603050405020304" pitchFamily="18" charset="0"/>
                <a:cs typeface="Times New Roman" panose="02020603050405020304" pitchFamily="18" charset="0"/>
              </a:rPr>
              <a:t>Bài 15: </a:t>
            </a:r>
            <a:r>
              <a:rPr lang="en-US" altLang="zh-CN" sz="2800" b="1" smtClean="0">
                <a:solidFill>
                  <a:srgbClr val="00B050"/>
                </a:solidFill>
                <a:latin typeface="Times New Roman" panose="02020603050405020304" pitchFamily="18" charset="0"/>
                <a:cs typeface="Times New Roman" panose="02020603050405020304" pitchFamily="18" charset="0"/>
              </a:rPr>
              <a:t>Ki – lô - gam</a:t>
            </a:r>
            <a:endParaRPr lang="zh-CN" altLang="en-US" sz="16600" b="1" spc="300" dirty="0">
              <a:solidFill>
                <a:srgbClr val="00B05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3" name="TextBox 12">
            <a:extLst>
              <a:ext uri="{FF2B5EF4-FFF2-40B4-BE49-F238E27FC236}">
                <a16:creationId xmlns="" xmlns:a16="http://schemas.microsoft.com/office/drawing/2014/main" id="{C427ADA6-213D-424A-8265-DDE2F08EB70B}"/>
              </a:ext>
            </a:extLst>
          </p:cNvPr>
          <p:cNvSpPr txBox="1"/>
          <p:nvPr/>
        </p:nvSpPr>
        <p:spPr>
          <a:xfrm>
            <a:off x="2806822" y="4026745"/>
            <a:ext cx="6667130" cy="646282"/>
          </a:xfrm>
          <a:prstGeom prst="rect">
            <a:avLst/>
          </a:prstGeom>
          <a:noFill/>
        </p:spPr>
        <p:txBody>
          <a:bodyPr wrap="square" lIns="91391" tIns="45696" rIns="91391" bIns="45696" rtlCol="0">
            <a:spAutoFit/>
          </a:bodyPr>
          <a:lstStyle/>
          <a:p>
            <a:pPr algn="ctr"/>
            <a:r>
              <a:rPr lang="en-US" b="1" smtClean="0">
                <a:solidFill>
                  <a:srgbClr val="00B050"/>
                </a:solidFill>
                <a:latin typeface="Times New Roman" panose="02020603050405020304" pitchFamily="18" charset="0"/>
                <a:cs typeface="Times New Roman" panose="02020603050405020304" pitchFamily="18" charset="0"/>
              </a:rPr>
              <a:t>Giáo viên: Bùi Thị Nhã</a:t>
            </a:r>
          </a:p>
          <a:p>
            <a:pPr algn="ctr"/>
            <a:r>
              <a:rPr lang="en-US" b="1" smtClean="0">
                <a:solidFill>
                  <a:srgbClr val="00B050"/>
                </a:solidFill>
                <a:latin typeface="Times New Roman" panose="02020603050405020304" pitchFamily="18" charset="0"/>
                <a:cs typeface="Times New Roman" panose="02020603050405020304" pitchFamily="18" charset="0"/>
              </a:rPr>
              <a:t>Lớp: 2B</a:t>
            </a:r>
            <a:endParaRPr lang="en-US" b="1">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82002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sp>
        <p:nvSpPr>
          <p:cNvPr id="5" name="Rectangle 4">
            <a:extLst>
              <a:ext uri="{FF2B5EF4-FFF2-40B4-BE49-F238E27FC236}">
                <a16:creationId xmlns="" xmlns:a16="http://schemas.microsoft.com/office/drawing/2014/main" id="{6464D78E-15B2-409B-B792-0CF81948CF26}"/>
              </a:ext>
            </a:extLst>
          </p:cNvPr>
          <p:cNvSpPr/>
          <p:nvPr/>
        </p:nvSpPr>
        <p:spPr>
          <a:xfrm>
            <a:off x="1126176" y="1090827"/>
            <a:ext cx="10063973"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smtClean="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KHÁM</a:t>
            </a:r>
            <a:r>
              <a:rPr kumimoji="0" lang="en-US" sz="13800" b="1" i="0" u="none" strike="noStrike" kern="1200" cap="none" spc="0" normalizeH="0" noProof="0" smtClean="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PHÁ</a:t>
            </a:r>
            <a:endParaRPr kumimoji="0" lang="en-US" sz="138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939336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E255AC9-60CE-49BC-B0C9-AE782F74E777}"/>
              </a:ext>
            </a:extLst>
          </p:cNvPr>
          <p:cNvSpPr txBox="1"/>
          <p:nvPr/>
        </p:nvSpPr>
        <p:spPr>
          <a:xfrm>
            <a:off x="4074850" y="701776"/>
            <a:ext cx="4897111" cy="830997"/>
          </a:xfrm>
          <a:prstGeom prst="rect">
            <a:avLst/>
          </a:prstGeom>
          <a:noFill/>
        </p:spPr>
        <p:txBody>
          <a:bodyPr wrap="square" rtlCol="0">
            <a:spAutoFit/>
          </a:bodyPr>
          <a:lstStyle/>
          <a:p>
            <a:r>
              <a:rPr lang="en-US" sz="4800" b="1" dirty="0">
                <a:solidFill>
                  <a:srgbClr val="0070C0"/>
                </a:solidFill>
                <a:latin typeface="Times New Roman" panose="02020603050405020304" pitchFamily="18" charset="0"/>
                <a:cs typeface="Times New Roman" panose="02020603050405020304" pitchFamily="18" charset="0"/>
              </a:rPr>
              <a:t>Ki – </a:t>
            </a:r>
            <a:r>
              <a:rPr lang="en-US" sz="4800" b="1" dirty="0" err="1">
                <a:solidFill>
                  <a:srgbClr val="0070C0"/>
                </a:solidFill>
                <a:latin typeface="Times New Roman" panose="02020603050405020304" pitchFamily="18" charset="0"/>
                <a:cs typeface="Times New Roman" panose="02020603050405020304" pitchFamily="18" charset="0"/>
              </a:rPr>
              <a:t>lô</a:t>
            </a:r>
            <a:r>
              <a:rPr lang="en-US" sz="4800" b="1" dirty="0">
                <a:solidFill>
                  <a:srgbClr val="0070C0"/>
                </a:solidFill>
                <a:latin typeface="Times New Roman" panose="02020603050405020304" pitchFamily="18" charset="0"/>
                <a:cs typeface="Times New Roman" panose="02020603050405020304" pitchFamily="18" charset="0"/>
              </a:rPr>
              <a:t> – gam </a:t>
            </a:r>
          </a:p>
        </p:txBody>
      </p:sp>
      <p:pic>
        <p:nvPicPr>
          <p:cNvPr id="5" name="Picture 4">
            <a:extLst>
              <a:ext uri="{FF2B5EF4-FFF2-40B4-BE49-F238E27FC236}">
                <a16:creationId xmlns="" xmlns:a16="http://schemas.microsoft.com/office/drawing/2014/main" id="{698AFF42-41B8-40A8-8090-9403C0CE6692}"/>
              </a:ext>
            </a:extLst>
          </p:cNvPr>
          <p:cNvPicPr>
            <a:picLocks noChangeAspect="1"/>
          </p:cNvPicPr>
          <p:nvPr/>
        </p:nvPicPr>
        <p:blipFill>
          <a:blip r:embed="rId4"/>
          <a:stretch>
            <a:fillRect/>
          </a:stretch>
        </p:blipFill>
        <p:spPr>
          <a:xfrm>
            <a:off x="2528887" y="1804987"/>
            <a:ext cx="6791325" cy="3505200"/>
          </a:xfrm>
          <a:prstGeom prst="rect">
            <a:avLst/>
          </a:prstGeom>
        </p:spPr>
      </p:pic>
      <p:sp>
        <p:nvSpPr>
          <p:cNvPr id="6" name="TextBox 5">
            <a:extLst>
              <a:ext uri="{FF2B5EF4-FFF2-40B4-BE49-F238E27FC236}">
                <a16:creationId xmlns="" xmlns:a16="http://schemas.microsoft.com/office/drawing/2014/main" id="{154B7B8B-25EF-403E-8605-847A14CB1FB7}"/>
              </a:ext>
            </a:extLst>
          </p:cNvPr>
          <p:cNvSpPr txBox="1"/>
          <p:nvPr/>
        </p:nvSpPr>
        <p:spPr>
          <a:xfrm>
            <a:off x="3189394" y="5592760"/>
            <a:ext cx="5813211" cy="492443"/>
          </a:xfrm>
          <a:prstGeom prst="rect">
            <a:avLst/>
          </a:prstGeom>
          <a:noFill/>
        </p:spPr>
        <p:txBody>
          <a:bodyPr wrap="square" rtlCol="0">
            <a:spAutoFit/>
          </a:bodyPr>
          <a:lstStyle/>
          <a:p>
            <a:pPr algn="just"/>
            <a:r>
              <a:rPr lang="en-US" sz="2600" dirty="0">
                <a:solidFill>
                  <a:srgbClr val="FF0000"/>
                </a:solidFill>
                <a:sym typeface="Wingdings" panose="05000000000000000000" pitchFamily="2" charset="2"/>
              </a:rPr>
              <a:t>Con </a:t>
            </a:r>
            <a:r>
              <a:rPr lang="en-US" sz="2600" dirty="0" err="1">
                <a:solidFill>
                  <a:srgbClr val="FF0000"/>
                </a:solidFill>
                <a:sym typeface="Wingdings" panose="05000000000000000000" pitchFamily="2" charset="2"/>
              </a:rPr>
              <a:t>sóc</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cân</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nặng</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bằng</a:t>
            </a:r>
            <a:r>
              <a:rPr lang="en-US" sz="2600" dirty="0">
                <a:solidFill>
                  <a:srgbClr val="FF0000"/>
                </a:solidFill>
                <a:sym typeface="Wingdings" panose="05000000000000000000" pitchFamily="2" charset="2"/>
              </a:rPr>
              <a:t> 1 </a:t>
            </a:r>
            <a:r>
              <a:rPr lang="en-US" sz="2600" dirty="0" err="1">
                <a:solidFill>
                  <a:srgbClr val="FF0000"/>
                </a:solidFill>
                <a:sym typeface="Wingdings" panose="05000000000000000000" pitchFamily="2" charset="2"/>
              </a:rPr>
              <a:t>quả</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bưởi</a:t>
            </a:r>
            <a:r>
              <a:rPr lang="en-US" sz="2600" dirty="0">
                <a:solidFill>
                  <a:srgbClr val="FF0000"/>
                </a:solidFill>
                <a:sym typeface="Wingdings" panose="05000000000000000000" pitchFamily="2" charset="2"/>
              </a:rPr>
              <a:t>.</a:t>
            </a:r>
            <a:endParaRPr lang="en-US" sz="2600" dirty="0">
              <a:solidFill>
                <a:srgbClr val="FF0000"/>
              </a:solidFill>
            </a:endParaRPr>
          </a:p>
        </p:txBody>
      </p:sp>
    </p:spTree>
    <p:custDataLst>
      <p:tags r:id="rId1"/>
    </p:custDataLst>
    <p:extLst>
      <p:ext uri="{BB962C8B-B14F-4D97-AF65-F5344CB8AC3E}">
        <p14:creationId xmlns:p14="http://schemas.microsoft.com/office/powerpoint/2010/main" val="72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E255AC9-60CE-49BC-B0C9-AE782F74E777}"/>
              </a:ext>
            </a:extLst>
          </p:cNvPr>
          <p:cNvSpPr txBox="1"/>
          <p:nvPr/>
        </p:nvSpPr>
        <p:spPr>
          <a:xfrm>
            <a:off x="4681119" y="772797"/>
            <a:ext cx="3118990" cy="461665"/>
          </a:xfrm>
          <a:prstGeom prst="rect">
            <a:avLst/>
          </a:prstGeom>
          <a:noFill/>
        </p:spPr>
        <p:txBody>
          <a:bodyPr wrap="square" rtlCol="0">
            <a:spAutoFit/>
          </a:bodyPr>
          <a:lstStyle/>
          <a:p>
            <a:r>
              <a:rPr lang="en-US" sz="2400" b="1" dirty="0"/>
              <a:t>Ki – </a:t>
            </a:r>
            <a:r>
              <a:rPr lang="en-US" sz="2400" b="1" dirty="0" err="1"/>
              <a:t>lô</a:t>
            </a:r>
            <a:r>
              <a:rPr lang="en-US" sz="2400" b="1" dirty="0"/>
              <a:t> – gam </a:t>
            </a:r>
          </a:p>
        </p:txBody>
      </p:sp>
      <p:sp>
        <p:nvSpPr>
          <p:cNvPr id="6" name="TextBox 5">
            <a:extLst>
              <a:ext uri="{FF2B5EF4-FFF2-40B4-BE49-F238E27FC236}">
                <a16:creationId xmlns="" xmlns:a16="http://schemas.microsoft.com/office/drawing/2014/main" id="{154B7B8B-25EF-403E-8605-847A14CB1FB7}"/>
              </a:ext>
            </a:extLst>
          </p:cNvPr>
          <p:cNvSpPr txBox="1"/>
          <p:nvPr/>
        </p:nvSpPr>
        <p:spPr>
          <a:xfrm>
            <a:off x="3073280" y="1458507"/>
            <a:ext cx="5813211" cy="492443"/>
          </a:xfrm>
          <a:prstGeom prst="rect">
            <a:avLst/>
          </a:prstGeom>
          <a:noFill/>
        </p:spPr>
        <p:txBody>
          <a:bodyPr wrap="square" rtlCol="0">
            <a:spAutoFit/>
          </a:bodyPr>
          <a:lstStyle/>
          <a:p>
            <a:pPr algn="just"/>
            <a:r>
              <a:rPr lang="en-US" sz="2600" dirty="0" err="1">
                <a:solidFill>
                  <a:srgbClr val="FF0000"/>
                </a:solidFill>
                <a:sym typeface="Wingdings" panose="05000000000000000000" pitchFamily="2" charset="2"/>
              </a:rPr>
              <a:t>Đây</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là</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quả</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cân</a:t>
            </a:r>
            <a:r>
              <a:rPr lang="en-US" sz="2600" dirty="0">
                <a:solidFill>
                  <a:srgbClr val="FF0000"/>
                </a:solidFill>
                <a:sym typeface="Wingdings" panose="05000000000000000000" pitchFamily="2" charset="2"/>
              </a:rPr>
              <a:t> 1 ki – </a:t>
            </a:r>
            <a:r>
              <a:rPr lang="en-US" sz="2600" dirty="0" err="1">
                <a:solidFill>
                  <a:srgbClr val="FF0000"/>
                </a:solidFill>
                <a:sym typeface="Wingdings" panose="05000000000000000000" pitchFamily="2" charset="2"/>
              </a:rPr>
              <a:t>lô</a:t>
            </a:r>
            <a:r>
              <a:rPr lang="en-US" sz="2600" dirty="0">
                <a:solidFill>
                  <a:srgbClr val="FF0000"/>
                </a:solidFill>
                <a:sym typeface="Wingdings" panose="05000000000000000000" pitchFamily="2" charset="2"/>
              </a:rPr>
              <a:t> – gam:</a:t>
            </a:r>
            <a:endParaRPr lang="en-US" sz="2600" dirty="0">
              <a:solidFill>
                <a:srgbClr val="FF0000"/>
              </a:solidFill>
            </a:endParaRPr>
          </a:p>
        </p:txBody>
      </p:sp>
      <p:pic>
        <p:nvPicPr>
          <p:cNvPr id="8" name="Picture 7">
            <a:extLst>
              <a:ext uri="{FF2B5EF4-FFF2-40B4-BE49-F238E27FC236}">
                <a16:creationId xmlns="" xmlns:a16="http://schemas.microsoft.com/office/drawing/2014/main" id="{6530BD37-A7C9-4636-9022-AEFD51980873}"/>
              </a:ext>
            </a:extLst>
          </p:cNvPr>
          <p:cNvPicPr>
            <a:picLocks noChangeAspect="1"/>
          </p:cNvPicPr>
          <p:nvPr/>
        </p:nvPicPr>
        <p:blipFill rotWithShape="1">
          <a:blip r:embed="rId4">
            <a:clrChange>
              <a:clrFrom>
                <a:srgbClr val="FFFFFF"/>
              </a:clrFrom>
              <a:clrTo>
                <a:srgbClr val="FFFFFF">
                  <a:alpha val="0"/>
                </a:srgbClr>
              </a:clrTo>
            </a:clrChange>
          </a:blip>
          <a:srcRect l="5171" t="6887" r="6609"/>
          <a:stretch/>
        </p:blipFill>
        <p:spPr>
          <a:xfrm rot="21600000">
            <a:off x="5044299" y="2158023"/>
            <a:ext cx="543629" cy="720462"/>
          </a:xfrm>
          <a:prstGeom prst="rect">
            <a:avLst/>
          </a:prstGeom>
        </p:spPr>
      </p:pic>
      <p:grpSp>
        <p:nvGrpSpPr>
          <p:cNvPr id="14" name="Group 13">
            <a:extLst>
              <a:ext uri="{FF2B5EF4-FFF2-40B4-BE49-F238E27FC236}">
                <a16:creationId xmlns="" xmlns:a16="http://schemas.microsoft.com/office/drawing/2014/main" id="{B1F851AF-44ED-4A44-9FD6-4502EB43A2E9}"/>
              </a:ext>
            </a:extLst>
          </p:cNvPr>
          <p:cNvGrpSpPr/>
          <p:nvPr/>
        </p:nvGrpSpPr>
        <p:grpSpPr>
          <a:xfrm>
            <a:off x="3027804" y="1234462"/>
            <a:ext cx="6580046" cy="2277476"/>
            <a:chOff x="2935691" y="1934977"/>
            <a:chExt cx="6580046" cy="2277476"/>
          </a:xfrm>
        </p:grpSpPr>
        <p:grpSp>
          <p:nvGrpSpPr>
            <p:cNvPr id="12" name="Group 11">
              <a:extLst>
                <a:ext uri="{FF2B5EF4-FFF2-40B4-BE49-F238E27FC236}">
                  <a16:creationId xmlns="" xmlns:a16="http://schemas.microsoft.com/office/drawing/2014/main" id="{54069A63-B6F2-42B8-86F0-8A718F7DCAE5}"/>
                </a:ext>
              </a:extLst>
            </p:cNvPr>
            <p:cNvGrpSpPr/>
            <p:nvPr/>
          </p:nvGrpSpPr>
          <p:grpSpPr>
            <a:xfrm>
              <a:off x="7905572" y="2229093"/>
              <a:ext cx="1610165" cy="1983360"/>
              <a:chOff x="7905572" y="1933867"/>
              <a:chExt cx="1610165" cy="1983360"/>
            </a:xfrm>
          </p:grpSpPr>
          <p:pic>
            <p:nvPicPr>
              <p:cNvPr id="10" name="Picture 9">
                <a:extLst>
                  <a:ext uri="{FF2B5EF4-FFF2-40B4-BE49-F238E27FC236}">
                    <a16:creationId xmlns="" xmlns:a16="http://schemas.microsoft.com/office/drawing/2014/main" id="{1D31818F-B586-441D-ACE0-968DDD3590DC}"/>
                  </a:ext>
                </a:extLst>
              </p:cNvPr>
              <p:cNvPicPr>
                <a:picLocks noChangeAspect="1"/>
              </p:cNvPicPr>
              <p:nvPr/>
            </p:nvPicPr>
            <p:blipFill>
              <a:blip r:embed="rId5"/>
              <a:stretch>
                <a:fillRect/>
              </a:stretch>
            </p:blipFill>
            <p:spPr>
              <a:xfrm>
                <a:off x="7951678" y="1933867"/>
                <a:ext cx="1564059" cy="1983360"/>
              </a:xfrm>
              <a:prstGeom prst="rect">
                <a:avLst/>
              </a:prstGeom>
            </p:spPr>
          </p:pic>
          <p:sp>
            <p:nvSpPr>
              <p:cNvPr id="11" name="Rectangle 10">
                <a:extLst>
                  <a:ext uri="{FF2B5EF4-FFF2-40B4-BE49-F238E27FC236}">
                    <a16:creationId xmlns="" xmlns:a16="http://schemas.microsoft.com/office/drawing/2014/main" id="{B5A864D9-9CE1-498D-B36C-CB5789EFB3F1}"/>
                  </a:ext>
                </a:extLst>
              </p:cNvPr>
              <p:cNvSpPr/>
              <p:nvPr/>
            </p:nvSpPr>
            <p:spPr>
              <a:xfrm>
                <a:off x="7905572" y="3032763"/>
                <a:ext cx="526257"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Rounded Corners 12">
              <a:extLst>
                <a:ext uri="{FF2B5EF4-FFF2-40B4-BE49-F238E27FC236}">
                  <a16:creationId xmlns="" xmlns:a16="http://schemas.microsoft.com/office/drawing/2014/main" id="{EBFF328F-4C8C-49DF-B9F8-D5F9BA14F63D}"/>
                </a:ext>
              </a:extLst>
            </p:cNvPr>
            <p:cNvSpPr/>
            <p:nvPr/>
          </p:nvSpPr>
          <p:spPr>
            <a:xfrm>
              <a:off x="2935691" y="1934977"/>
              <a:ext cx="4992914" cy="227747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094B420B-D494-46DF-B4C0-12CEE0DB6688}"/>
              </a:ext>
            </a:extLst>
          </p:cNvPr>
          <p:cNvSpPr txBox="1"/>
          <p:nvPr/>
        </p:nvSpPr>
        <p:spPr>
          <a:xfrm>
            <a:off x="3410554" y="2895297"/>
            <a:ext cx="4529587" cy="492443"/>
          </a:xfrm>
          <a:prstGeom prst="rect">
            <a:avLst/>
          </a:prstGeom>
          <a:noFill/>
        </p:spPr>
        <p:txBody>
          <a:bodyPr wrap="square" rtlCol="0">
            <a:spAutoFit/>
          </a:bodyPr>
          <a:lstStyle/>
          <a:p>
            <a:pPr algn="just"/>
            <a:r>
              <a:rPr lang="en-US" sz="2600" dirty="0">
                <a:solidFill>
                  <a:srgbClr val="FF0000"/>
                </a:solidFill>
                <a:sym typeface="Wingdings" panose="05000000000000000000" pitchFamily="2" charset="2"/>
              </a:rPr>
              <a:t>Ki – </a:t>
            </a:r>
            <a:r>
              <a:rPr lang="en-US" sz="2600" dirty="0" err="1">
                <a:solidFill>
                  <a:srgbClr val="FF0000"/>
                </a:solidFill>
                <a:sym typeface="Wingdings" panose="05000000000000000000" pitchFamily="2" charset="2"/>
              </a:rPr>
              <a:t>lô</a:t>
            </a:r>
            <a:r>
              <a:rPr lang="en-US" sz="2600" dirty="0">
                <a:solidFill>
                  <a:srgbClr val="FF0000"/>
                </a:solidFill>
                <a:sym typeface="Wingdings" panose="05000000000000000000" pitchFamily="2" charset="2"/>
              </a:rPr>
              <a:t> – gam </a:t>
            </a:r>
            <a:r>
              <a:rPr lang="en-US" sz="2600" dirty="0" err="1">
                <a:solidFill>
                  <a:srgbClr val="FF0000"/>
                </a:solidFill>
                <a:sym typeface="Wingdings" panose="05000000000000000000" pitchFamily="2" charset="2"/>
              </a:rPr>
              <a:t>viết</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tắt</a:t>
            </a:r>
            <a:r>
              <a:rPr lang="en-US" sz="2600" dirty="0">
                <a:solidFill>
                  <a:srgbClr val="FF0000"/>
                </a:solidFill>
                <a:sym typeface="Wingdings" panose="05000000000000000000" pitchFamily="2" charset="2"/>
              </a:rPr>
              <a:t> </a:t>
            </a:r>
            <a:r>
              <a:rPr lang="en-US" sz="2600" dirty="0" err="1">
                <a:solidFill>
                  <a:srgbClr val="FF0000"/>
                </a:solidFill>
                <a:sym typeface="Wingdings" panose="05000000000000000000" pitchFamily="2" charset="2"/>
              </a:rPr>
              <a:t>là</a:t>
            </a:r>
            <a:r>
              <a:rPr lang="en-US" sz="2600" dirty="0">
                <a:solidFill>
                  <a:srgbClr val="FF0000"/>
                </a:solidFill>
                <a:sym typeface="Wingdings" panose="05000000000000000000" pitchFamily="2" charset="2"/>
              </a:rPr>
              <a:t> </a:t>
            </a:r>
            <a:r>
              <a:rPr lang="en-US" sz="2600" b="1" i="1" dirty="0">
                <a:solidFill>
                  <a:srgbClr val="FF0000"/>
                </a:solidFill>
                <a:sym typeface="Wingdings" panose="05000000000000000000" pitchFamily="2" charset="2"/>
              </a:rPr>
              <a:t>kg</a:t>
            </a:r>
            <a:r>
              <a:rPr lang="en-US" sz="2600" dirty="0">
                <a:solidFill>
                  <a:srgbClr val="FF0000"/>
                </a:solidFill>
                <a:sym typeface="Wingdings" panose="05000000000000000000" pitchFamily="2" charset="2"/>
              </a:rPr>
              <a:t>.</a:t>
            </a:r>
            <a:endParaRPr lang="en-US" sz="2600" dirty="0">
              <a:solidFill>
                <a:srgbClr val="FF0000"/>
              </a:solidFill>
            </a:endParaRPr>
          </a:p>
        </p:txBody>
      </p:sp>
      <p:pic>
        <p:nvPicPr>
          <p:cNvPr id="17" name="Picture 16">
            <a:extLst>
              <a:ext uri="{FF2B5EF4-FFF2-40B4-BE49-F238E27FC236}">
                <a16:creationId xmlns="" xmlns:a16="http://schemas.microsoft.com/office/drawing/2014/main" id="{4151D6C8-0E34-43B3-9A6B-DFEE23212CBD}"/>
              </a:ext>
            </a:extLst>
          </p:cNvPr>
          <p:cNvPicPr>
            <a:picLocks noChangeAspect="1"/>
          </p:cNvPicPr>
          <p:nvPr/>
        </p:nvPicPr>
        <p:blipFill>
          <a:blip r:embed="rId6"/>
          <a:stretch>
            <a:fillRect/>
          </a:stretch>
        </p:blipFill>
        <p:spPr>
          <a:xfrm>
            <a:off x="2060724" y="3788230"/>
            <a:ext cx="8245515" cy="2277476"/>
          </a:xfrm>
          <a:prstGeom prst="rect">
            <a:avLst/>
          </a:prstGeom>
        </p:spPr>
      </p:pic>
      <p:sp>
        <p:nvSpPr>
          <p:cNvPr id="18" name="TextBox 17">
            <a:extLst>
              <a:ext uri="{FF2B5EF4-FFF2-40B4-BE49-F238E27FC236}">
                <a16:creationId xmlns="" xmlns:a16="http://schemas.microsoft.com/office/drawing/2014/main" id="{E662B6DA-5C52-4F62-99BB-0E01B8ECDFA6}"/>
              </a:ext>
            </a:extLst>
          </p:cNvPr>
          <p:cNvSpPr txBox="1"/>
          <p:nvPr/>
        </p:nvSpPr>
        <p:spPr>
          <a:xfrm>
            <a:off x="2060724" y="5951155"/>
            <a:ext cx="3813415" cy="492443"/>
          </a:xfrm>
          <a:prstGeom prst="rect">
            <a:avLst/>
          </a:prstGeom>
          <a:noFill/>
        </p:spPr>
        <p:txBody>
          <a:bodyPr wrap="square" rtlCol="0">
            <a:spAutoFit/>
          </a:bodyPr>
          <a:lstStyle/>
          <a:p>
            <a:pPr algn="just"/>
            <a:r>
              <a:rPr lang="en-US" sz="2600" dirty="0" err="1">
                <a:sym typeface="Wingdings" panose="05000000000000000000" pitchFamily="2" charset="2"/>
              </a:rPr>
              <a:t>Hộp</a:t>
            </a:r>
            <a:r>
              <a:rPr lang="en-US" sz="2600" dirty="0">
                <a:sym typeface="Wingdings" panose="05000000000000000000" pitchFamily="2" charset="2"/>
              </a:rPr>
              <a:t> </a:t>
            </a:r>
            <a:r>
              <a:rPr lang="en-US" sz="2600" dirty="0" err="1">
                <a:sym typeface="Wingdings" panose="05000000000000000000" pitchFamily="2" charset="2"/>
              </a:rPr>
              <a:t>sữa</a:t>
            </a:r>
            <a:r>
              <a:rPr lang="en-US" sz="2600" dirty="0">
                <a:sym typeface="Wingdings" panose="05000000000000000000" pitchFamily="2" charset="2"/>
              </a:rPr>
              <a:t> </a:t>
            </a:r>
            <a:r>
              <a:rPr lang="en-US" sz="2600" dirty="0" err="1">
                <a:sym typeface="Wingdings" panose="05000000000000000000" pitchFamily="2" charset="2"/>
              </a:rPr>
              <a:t>cân</a:t>
            </a:r>
            <a:r>
              <a:rPr lang="en-US" sz="2600" dirty="0">
                <a:sym typeface="Wingdings" panose="05000000000000000000" pitchFamily="2" charset="2"/>
              </a:rPr>
              <a:t> </a:t>
            </a:r>
            <a:r>
              <a:rPr lang="en-US" sz="2600" dirty="0" err="1">
                <a:sym typeface="Wingdings" panose="05000000000000000000" pitchFamily="2" charset="2"/>
              </a:rPr>
              <a:t>nặng</a:t>
            </a:r>
            <a:r>
              <a:rPr lang="en-US" sz="2600" dirty="0">
                <a:sym typeface="Wingdings" panose="05000000000000000000" pitchFamily="2" charset="2"/>
              </a:rPr>
              <a:t> 1 kg.</a:t>
            </a:r>
            <a:endParaRPr lang="en-US" sz="2600" dirty="0"/>
          </a:p>
        </p:txBody>
      </p:sp>
      <p:sp>
        <p:nvSpPr>
          <p:cNvPr id="19" name="TextBox 18">
            <a:extLst>
              <a:ext uri="{FF2B5EF4-FFF2-40B4-BE49-F238E27FC236}">
                <a16:creationId xmlns="" xmlns:a16="http://schemas.microsoft.com/office/drawing/2014/main" id="{85B738CF-D7EA-4D2D-88FD-B300EDB37E40}"/>
              </a:ext>
            </a:extLst>
          </p:cNvPr>
          <p:cNvSpPr txBox="1"/>
          <p:nvPr/>
        </p:nvSpPr>
        <p:spPr>
          <a:xfrm>
            <a:off x="6802166" y="5951154"/>
            <a:ext cx="3813415" cy="492443"/>
          </a:xfrm>
          <a:prstGeom prst="rect">
            <a:avLst/>
          </a:prstGeom>
          <a:noFill/>
        </p:spPr>
        <p:txBody>
          <a:bodyPr wrap="square" rtlCol="0">
            <a:spAutoFit/>
          </a:bodyPr>
          <a:lstStyle/>
          <a:p>
            <a:pPr algn="just"/>
            <a:r>
              <a:rPr lang="en-US" sz="2600" dirty="0" err="1">
                <a:sym typeface="Wingdings" panose="05000000000000000000" pitchFamily="2" charset="2"/>
              </a:rPr>
              <a:t>Túi</a:t>
            </a:r>
            <a:r>
              <a:rPr lang="en-US" sz="2600" dirty="0">
                <a:sym typeface="Wingdings" panose="05000000000000000000" pitchFamily="2" charset="2"/>
              </a:rPr>
              <a:t> </a:t>
            </a:r>
            <a:r>
              <a:rPr lang="en-US" sz="2600" dirty="0" err="1">
                <a:sym typeface="Wingdings" panose="05000000000000000000" pitchFamily="2" charset="2"/>
              </a:rPr>
              <a:t>gạo</a:t>
            </a:r>
            <a:r>
              <a:rPr lang="en-US" sz="2600" dirty="0">
                <a:sym typeface="Wingdings" panose="05000000000000000000" pitchFamily="2" charset="2"/>
              </a:rPr>
              <a:t> </a:t>
            </a:r>
            <a:r>
              <a:rPr lang="en-US" sz="2600" dirty="0" err="1">
                <a:sym typeface="Wingdings" panose="05000000000000000000" pitchFamily="2" charset="2"/>
              </a:rPr>
              <a:t>cân</a:t>
            </a:r>
            <a:r>
              <a:rPr lang="en-US" sz="2600" dirty="0">
                <a:sym typeface="Wingdings" panose="05000000000000000000" pitchFamily="2" charset="2"/>
              </a:rPr>
              <a:t> </a:t>
            </a:r>
            <a:r>
              <a:rPr lang="en-US" sz="2600" dirty="0" err="1">
                <a:sym typeface="Wingdings" panose="05000000000000000000" pitchFamily="2" charset="2"/>
              </a:rPr>
              <a:t>nặng</a:t>
            </a:r>
            <a:r>
              <a:rPr lang="en-US" sz="2600" dirty="0">
                <a:sym typeface="Wingdings" panose="05000000000000000000" pitchFamily="2" charset="2"/>
              </a:rPr>
              <a:t> 2 kg.</a:t>
            </a:r>
            <a:endParaRPr lang="en-US" sz="2600" dirty="0"/>
          </a:p>
        </p:txBody>
      </p:sp>
    </p:spTree>
    <p:custDataLst>
      <p:tags r:id="rId1"/>
    </p:custDataLst>
    <p:extLst>
      <p:ext uri="{BB962C8B-B14F-4D97-AF65-F5344CB8AC3E}">
        <p14:creationId xmlns:p14="http://schemas.microsoft.com/office/powerpoint/2010/main" val="119823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sp>
        <p:nvSpPr>
          <p:cNvPr id="5" name="Rectangle 4">
            <a:extLst>
              <a:ext uri="{FF2B5EF4-FFF2-40B4-BE49-F238E27FC236}">
                <a16:creationId xmlns="" xmlns:a16="http://schemas.microsoft.com/office/drawing/2014/main" id="{6464D78E-15B2-409B-B792-0CF81948CF26}"/>
              </a:ext>
            </a:extLst>
          </p:cNvPr>
          <p:cNvSpPr/>
          <p:nvPr/>
        </p:nvSpPr>
        <p:spPr>
          <a:xfrm>
            <a:off x="600360" y="1090827"/>
            <a:ext cx="11115607"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smtClean="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HOẠT</a:t>
            </a:r>
            <a:r>
              <a:rPr kumimoji="0" lang="en-US" sz="13800" b="1" i="0" u="none" strike="noStrike" kern="1200" cap="none" spc="0" normalizeH="0" noProof="0" smtClean="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ĐỘNG</a:t>
            </a:r>
            <a:endParaRPr kumimoji="0" lang="en-US" sz="138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507646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C96BEAC-AA60-4761-A01C-991F155C90DF}"/>
              </a:ext>
            </a:extLst>
          </p:cNvPr>
          <p:cNvGrpSpPr/>
          <p:nvPr/>
        </p:nvGrpSpPr>
        <p:grpSpPr>
          <a:xfrm>
            <a:off x="1592614" y="1416079"/>
            <a:ext cx="2507672" cy="692497"/>
            <a:chOff x="3740729" y="661336"/>
            <a:chExt cx="2507672" cy="692497"/>
          </a:xfrm>
        </p:grpSpPr>
        <p:sp>
          <p:nvSpPr>
            <p:cNvPr id="191" name="Oval 190">
              <a:extLst>
                <a:ext uri="{FF2B5EF4-FFF2-40B4-BE49-F238E27FC236}">
                  <a16:creationId xmlns="" xmlns:a16="http://schemas.microsoft.com/office/drawing/2014/main" id="{FC72CC7D-E218-4291-AA55-F216BB68CF10}"/>
                </a:ext>
              </a:extLst>
            </p:cNvPr>
            <p:cNvSpPr/>
            <p:nvPr/>
          </p:nvSpPr>
          <p:spPr>
            <a:xfrm>
              <a:off x="3740729" y="773982"/>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192" name="TextBox 191">
              <a:extLst>
                <a:ext uri="{FF2B5EF4-FFF2-40B4-BE49-F238E27FC236}">
                  <a16:creationId xmlns="" xmlns:a16="http://schemas.microsoft.com/office/drawing/2014/main" id="{E0C9CD36-4E04-483B-AFB0-317C17891738}"/>
                </a:ext>
              </a:extLst>
            </p:cNvPr>
            <p:cNvSpPr txBox="1"/>
            <p:nvPr/>
          </p:nvSpPr>
          <p:spPr>
            <a:xfrm>
              <a:off x="4263949" y="661336"/>
              <a:ext cx="1984452" cy="692497"/>
            </a:xfrm>
            <a:prstGeom prst="rect">
              <a:avLst/>
            </a:prstGeom>
            <a:noFill/>
          </p:spPr>
          <p:txBody>
            <a:bodyPr wrap="square" rtlCol="0">
              <a:spAutoFit/>
            </a:bodyPr>
            <a:lstStyle/>
            <a:p>
              <a:pPr algn="just">
                <a:lnSpc>
                  <a:spcPct val="150000"/>
                </a:lnSpc>
              </a:pPr>
              <a:r>
                <a:rPr lang="en-US" sz="2600" dirty="0">
                  <a:latin typeface="Times New Roman" panose="02020603050405020304" pitchFamily="18" charset="0"/>
                  <a:cs typeface="Times New Roman" panose="02020603050405020304" pitchFamily="18" charset="0"/>
                </a:rPr>
                <a:t>Đ, S ?</a:t>
              </a:r>
            </a:p>
          </p:txBody>
        </p:sp>
      </p:grpSp>
      <p:sp>
        <p:nvSpPr>
          <p:cNvPr id="119" name="TextBox 118">
            <a:extLst>
              <a:ext uri="{FF2B5EF4-FFF2-40B4-BE49-F238E27FC236}">
                <a16:creationId xmlns="" xmlns:a16="http://schemas.microsoft.com/office/drawing/2014/main" id="{1A2F6DD7-ECE3-460E-A93A-DB1EAA0EA472}"/>
              </a:ext>
            </a:extLst>
          </p:cNvPr>
          <p:cNvSpPr txBox="1"/>
          <p:nvPr/>
        </p:nvSpPr>
        <p:spPr>
          <a:xfrm>
            <a:off x="694626" y="2146163"/>
            <a:ext cx="5401374" cy="4093428"/>
          </a:xfrm>
          <a:prstGeom prst="rect">
            <a:avLst/>
          </a:prstGeom>
          <a:noFill/>
        </p:spPr>
        <p:txBody>
          <a:bodyPr wrap="square" rtlCol="0">
            <a:spAutoFit/>
          </a:bodyPr>
          <a:lstStyle/>
          <a:p>
            <a:pPr marL="514350" indent="-514350" algn="just">
              <a:lnSpc>
                <a:spcPct val="200000"/>
              </a:lnSpc>
              <a:buAutoNum type="alphaLcParenR"/>
            </a:pP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bóng</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nhẹ</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1 kg.</a:t>
            </a:r>
          </a:p>
          <a:p>
            <a:pPr marL="514350" indent="-514350" algn="just">
              <a:lnSpc>
                <a:spcPct val="200000"/>
              </a:lnSpc>
              <a:buAutoNum type="alphaLcParenR"/>
            </a:pP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Nải</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chuối</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nặng</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1 kg.</a:t>
            </a:r>
          </a:p>
          <a:p>
            <a:pPr marL="514350" indent="-514350" algn="just">
              <a:lnSpc>
                <a:spcPct val="200000"/>
              </a:lnSpc>
              <a:buAutoNum type="alphaLcParenR"/>
            </a:pP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bưởi</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cân</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nặng</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1 kg.</a:t>
            </a:r>
          </a:p>
          <a:p>
            <a:pPr marL="514350" indent="-514350" algn="just">
              <a:lnSpc>
                <a:spcPct val="200000"/>
              </a:lnSpc>
              <a:buAutoNum type="alphaLcParenR"/>
            </a:pP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bóng</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nặng</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bưởi</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514350" indent="-514350" algn="just">
              <a:lnSpc>
                <a:spcPct val="200000"/>
              </a:lnSpc>
              <a:buAutoNum type="alphaLcParenR"/>
            </a:pPr>
            <a:r>
              <a:rPr lang="en-US" sz="2600" err="1">
                <a:solidFill>
                  <a:schemeClr val="tx1">
                    <a:lumMod val="95000"/>
                    <a:lumOff val="5000"/>
                  </a:schemeClr>
                </a:solidFill>
                <a:latin typeface="Times New Roman" panose="02020603050405020304" pitchFamily="18" charset="0"/>
                <a:cs typeface="Times New Roman" panose="02020603050405020304" pitchFamily="18" charset="0"/>
              </a:rPr>
              <a:t>Nải</a:t>
            </a:r>
            <a:r>
              <a:rPr lang="en-US" sz="260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smtClean="0">
                <a:solidFill>
                  <a:schemeClr val="tx1">
                    <a:lumMod val="95000"/>
                    <a:lumOff val="5000"/>
                  </a:schemeClr>
                </a:solidFill>
                <a:latin typeface="Times New Roman" panose="02020603050405020304" pitchFamily="18" charset="0"/>
                <a:cs typeface="Times New Roman" panose="02020603050405020304" pitchFamily="18" charset="0"/>
              </a:rPr>
              <a:t>chuối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nặng</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latin typeface="Times New Roman" panose="02020603050405020304" pitchFamily="18" charset="0"/>
                <a:cs typeface="Times New Roman" panose="02020603050405020304" pitchFamily="18" charset="0"/>
              </a:rPr>
              <a:t>bưởi</a:t>
            </a:r>
            <a:r>
              <a:rPr lang="en-US" sz="26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0" name="Rectangle: Rounded Corners 119">
            <a:extLst>
              <a:ext uri="{FF2B5EF4-FFF2-40B4-BE49-F238E27FC236}">
                <a16:creationId xmlns="" xmlns:a16="http://schemas.microsoft.com/office/drawing/2014/main" id="{5FF30482-433E-4B0C-8725-1594900EFB5A}"/>
              </a:ext>
            </a:extLst>
          </p:cNvPr>
          <p:cNvSpPr/>
          <p:nvPr/>
        </p:nvSpPr>
        <p:spPr>
          <a:xfrm>
            <a:off x="6096001" y="2450262"/>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21" name="Rectangle: Rounded Corners 120">
            <a:extLst>
              <a:ext uri="{FF2B5EF4-FFF2-40B4-BE49-F238E27FC236}">
                <a16:creationId xmlns="" xmlns:a16="http://schemas.microsoft.com/office/drawing/2014/main" id="{0E2C34D6-4190-4499-BFA4-602DAFA97ECE}"/>
              </a:ext>
            </a:extLst>
          </p:cNvPr>
          <p:cNvSpPr/>
          <p:nvPr/>
        </p:nvSpPr>
        <p:spPr>
          <a:xfrm>
            <a:off x="6134100" y="2471258"/>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Đ</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2" name="Rectangle: Rounded Corners 121">
            <a:extLst>
              <a:ext uri="{FF2B5EF4-FFF2-40B4-BE49-F238E27FC236}">
                <a16:creationId xmlns="" xmlns:a16="http://schemas.microsoft.com/office/drawing/2014/main" id="{59DFF83F-B5EE-40DB-95CA-76941F216028}"/>
              </a:ext>
            </a:extLst>
          </p:cNvPr>
          <p:cNvSpPr/>
          <p:nvPr/>
        </p:nvSpPr>
        <p:spPr>
          <a:xfrm>
            <a:off x="609600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23" name="Rectangle: Rounded Corners 122">
            <a:extLst>
              <a:ext uri="{FF2B5EF4-FFF2-40B4-BE49-F238E27FC236}">
                <a16:creationId xmlns="" xmlns:a16="http://schemas.microsoft.com/office/drawing/2014/main" id="{BB86C049-B4D2-46A1-BCFE-4EE390981856}"/>
              </a:ext>
            </a:extLst>
          </p:cNvPr>
          <p:cNvSpPr/>
          <p:nvPr/>
        </p:nvSpPr>
        <p:spPr>
          <a:xfrm>
            <a:off x="6096001" y="4018153"/>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24" name="Rectangle: Rounded Corners 123">
            <a:extLst>
              <a:ext uri="{FF2B5EF4-FFF2-40B4-BE49-F238E27FC236}">
                <a16:creationId xmlns="" xmlns:a16="http://schemas.microsoft.com/office/drawing/2014/main" id="{23F11431-2D16-4000-81B9-75B2E4A14CB5}"/>
              </a:ext>
            </a:extLst>
          </p:cNvPr>
          <p:cNvSpPr/>
          <p:nvPr/>
        </p:nvSpPr>
        <p:spPr>
          <a:xfrm>
            <a:off x="6096001" y="4806879"/>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25" name="Rectangle: Rounded Corners 124">
            <a:extLst>
              <a:ext uri="{FF2B5EF4-FFF2-40B4-BE49-F238E27FC236}">
                <a16:creationId xmlns="" xmlns:a16="http://schemas.microsoft.com/office/drawing/2014/main" id="{CE43D443-C8AC-471D-B8F2-BDCB24BA903A}"/>
              </a:ext>
            </a:extLst>
          </p:cNvPr>
          <p:cNvSpPr/>
          <p:nvPr/>
        </p:nvSpPr>
        <p:spPr>
          <a:xfrm>
            <a:off x="6096000" y="5563577"/>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pic>
        <p:nvPicPr>
          <p:cNvPr id="4" name="Picture 3">
            <a:extLst>
              <a:ext uri="{FF2B5EF4-FFF2-40B4-BE49-F238E27FC236}">
                <a16:creationId xmlns="" xmlns:a16="http://schemas.microsoft.com/office/drawing/2014/main" id="{5059A187-AB63-49E8-A6D2-35D7F7C82EA9}"/>
              </a:ext>
            </a:extLst>
          </p:cNvPr>
          <p:cNvPicPr>
            <a:picLocks noChangeAspect="1"/>
          </p:cNvPicPr>
          <p:nvPr/>
        </p:nvPicPr>
        <p:blipFill rotWithShape="1">
          <a:blip r:embed="rId4">
            <a:clrChange>
              <a:clrFrom>
                <a:srgbClr val="FFFFFF"/>
              </a:clrFrom>
              <a:clrTo>
                <a:srgbClr val="FFFFFF">
                  <a:alpha val="0"/>
                </a:srgbClr>
              </a:clrTo>
            </a:clrChange>
          </a:blip>
          <a:srcRect b="5208"/>
          <a:stretch/>
        </p:blipFill>
        <p:spPr>
          <a:xfrm>
            <a:off x="6999514" y="1109629"/>
            <a:ext cx="4114800" cy="1950237"/>
          </a:xfrm>
          <a:prstGeom prst="rect">
            <a:avLst/>
          </a:prstGeom>
        </p:spPr>
      </p:pic>
      <p:pic>
        <p:nvPicPr>
          <p:cNvPr id="6" name="Picture 5">
            <a:extLst>
              <a:ext uri="{FF2B5EF4-FFF2-40B4-BE49-F238E27FC236}">
                <a16:creationId xmlns="" xmlns:a16="http://schemas.microsoft.com/office/drawing/2014/main" id="{9094F8F8-1D68-4209-8AAB-9893C41802A8}"/>
              </a:ext>
            </a:extLst>
          </p:cNvPr>
          <p:cNvPicPr>
            <a:picLocks noChangeAspect="1"/>
          </p:cNvPicPr>
          <p:nvPr/>
        </p:nvPicPr>
        <p:blipFill rotWithShape="1">
          <a:blip r:embed="rId5">
            <a:clrChange>
              <a:clrFrom>
                <a:srgbClr val="FFFFFF"/>
              </a:clrFrom>
              <a:clrTo>
                <a:srgbClr val="FFFFFF">
                  <a:alpha val="0"/>
                </a:srgbClr>
              </a:clrTo>
            </a:clrChange>
          </a:blip>
          <a:srcRect b="2363"/>
          <a:stretch/>
        </p:blipFill>
        <p:spPr>
          <a:xfrm>
            <a:off x="7306126" y="3129126"/>
            <a:ext cx="3924300" cy="2957353"/>
          </a:xfrm>
          <a:prstGeom prst="rect">
            <a:avLst/>
          </a:prstGeom>
        </p:spPr>
      </p:pic>
      <p:sp>
        <p:nvSpPr>
          <p:cNvPr id="131" name="Rectangle: Rounded Corners 130">
            <a:extLst>
              <a:ext uri="{FF2B5EF4-FFF2-40B4-BE49-F238E27FC236}">
                <a16:creationId xmlns="" xmlns:a16="http://schemas.microsoft.com/office/drawing/2014/main" id="{20D4C094-1EE1-4203-9228-D1A5D09CE3FD}"/>
              </a:ext>
            </a:extLst>
          </p:cNvPr>
          <p:cNvSpPr/>
          <p:nvPr/>
        </p:nvSpPr>
        <p:spPr>
          <a:xfrm>
            <a:off x="6115759" y="3223985"/>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32" name="Rectangle: Rounded Corners 131">
            <a:extLst>
              <a:ext uri="{FF2B5EF4-FFF2-40B4-BE49-F238E27FC236}">
                <a16:creationId xmlns="" xmlns:a16="http://schemas.microsoft.com/office/drawing/2014/main" id="{D35877A1-3409-4324-BBE4-D9EA6A60B170}"/>
              </a:ext>
            </a:extLst>
          </p:cNvPr>
          <p:cNvSpPr/>
          <p:nvPr/>
        </p:nvSpPr>
        <p:spPr>
          <a:xfrm>
            <a:off x="6124281" y="4822367"/>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S</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33" name="Rectangle: Rounded Corners 132">
            <a:extLst>
              <a:ext uri="{FF2B5EF4-FFF2-40B4-BE49-F238E27FC236}">
                <a16:creationId xmlns="" xmlns:a16="http://schemas.microsoft.com/office/drawing/2014/main" id="{C1198372-6795-4058-A973-366C2838BF59}"/>
              </a:ext>
            </a:extLst>
          </p:cNvPr>
          <p:cNvSpPr/>
          <p:nvPr/>
        </p:nvSpPr>
        <p:spPr>
          <a:xfrm>
            <a:off x="6120038" y="4033641"/>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34" name="Rectangle: Rounded Corners 133">
            <a:extLst>
              <a:ext uri="{FF2B5EF4-FFF2-40B4-BE49-F238E27FC236}">
                <a16:creationId xmlns="" xmlns:a16="http://schemas.microsoft.com/office/drawing/2014/main" id="{AB26CFDD-C585-48DE-8B0B-F8E3DDBA4DDA}"/>
              </a:ext>
            </a:extLst>
          </p:cNvPr>
          <p:cNvSpPr/>
          <p:nvPr/>
        </p:nvSpPr>
        <p:spPr>
          <a:xfrm>
            <a:off x="6155155" y="5579065"/>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endParaRPr lang="en-US" sz="32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5107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fade">
                                      <p:cBhvr>
                                        <p:cTn id="22" dur="500"/>
                                        <p:tgtEl>
                                          <p:spTgt spid="1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31" grpId="0" animBg="1"/>
      <p:bldP spid="132" grpId="0" animBg="1"/>
      <p:bldP spid="133" grpId="0" animBg="1"/>
      <p:bldP spid="1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70A7F67E-AB7B-40D3-B067-67B2E0197C96}"/>
              </a:ext>
            </a:extLst>
          </p:cNvPr>
          <p:cNvGrpSpPr/>
          <p:nvPr/>
        </p:nvGrpSpPr>
        <p:grpSpPr>
          <a:xfrm>
            <a:off x="999843" y="470122"/>
            <a:ext cx="7986637" cy="640072"/>
            <a:chOff x="4478082" y="879975"/>
            <a:chExt cx="7986637" cy="640072"/>
          </a:xfrm>
        </p:grpSpPr>
        <p:sp>
          <p:nvSpPr>
            <p:cNvPr id="2" name="Oval 1">
              <a:extLst>
                <a:ext uri="{FF2B5EF4-FFF2-40B4-BE49-F238E27FC236}">
                  <a16:creationId xmlns="" xmlns:a16="http://schemas.microsoft.com/office/drawing/2014/main" id="{33F2756E-1510-4D57-A82D-A4390E8E461A}"/>
                </a:ext>
              </a:extLst>
            </p:cNvPr>
            <p:cNvSpPr/>
            <p:nvPr/>
          </p:nvSpPr>
          <p:spPr>
            <a:xfrm>
              <a:off x="4478082" y="996827"/>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3" name="TextBox 2">
              <a:extLst>
                <a:ext uri="{FF2B5EF4-FFF2-40B4-BE49-F238E27FC236}">
                  <a16:creationId xmlns="" xmlns:a16="http://schemas.microsoft.com/office/drawing/2014/main" id="{361BBA7C-B4EB-4F4E-A7AD-26B6DC85C5A1}"/>
                </a:ext>
              </a:extLst>
            </p:cNvPr>
            <p:cNvSpPr txBox="1"/>
            <p:nvPr/>
          </p:nvSpPr>
          <p:spPr>
            <a:xfrm>
              <a:off x="5012095" y="879975"/>
              <a:ext cx="7452624" cy="618374"/>
            </a:xfrm>
            <a:prstGeom prst="rect">
              <a:avLst/>
            </a:prstGeom>
            <a:noFill/>
          </p:spPr>
          <p:txBody>
            <a:bodyPr wrap="square" rtlCol="0">
              <a:spAutoFit/>
            </a:bodyPr>
            <a:lstStyle/>
            <a:p>
              <a:pPr algn="just">
                <a:lnSpc>
                  <a:spcPct val="150000"/>
                </a:lnSpc>
              </a:pPr>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đây</a:t>
              </a:r>
              <a:r>
                <a:rPr lang="en-US" sz="2600" dirty="0">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 xmlns:a16="http://schemas.microsoft.com/office/drawing/2014/main" id="{0E215A0D-5F79-4F2D-8B47-D324D799B7CB}"/>
              </a:ext>
            </a:extLst>
          </p:cNvPr>
          <p:cNvGrpSpPr/>
          <p:nvPr/>
        </p:nvGrpSpPr>
        <p:grpSpPr>
          <a:xfrm>
            <a:off x="693427" y="1536203"/>
            <a:ext cx="2359911" cy="1841711"/>
            <a:chOff x="1261453" y="1634838"/>
            <a:chExt cx="1814946" cy="1416412"/>
          </a:xfrm>
        </p:grpSpPr>
        <p:pic>
          <p:nvPicPr>
            <p:cNvPr id="31750" name="Picture 6" descr="Hình ảnh Minh Họa Vector Bí Ngô Trong Phong Cách Hoạt Hình, Clipart Bí Ngô,  Quả Bí Ngô, Rau Vector và PNG với nền trong suốt để tải xuống miễn phí">
              <a:extLst>
                <a:ext uri="{FF2B5EF4-FFF2-40B4-BE49-F238E27FC236}">
                  <a16:creationId xmlns="" xmlns:a16="http://schemas.microsoft.com/office/drawing/2014/main" id="{D977093F-83EE-43E7-9232-6C476AE4650B}"/>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8408" t="21932" r="15001" b="18295"/>
            <a:stretch/>
          </p:blipFill>
          <p:spPr bwMode="auto">
            <a:xfrm>
              <a:off x="1261453" y="1634838"/>
              <a:ext cx="1814946" cy="141641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 xmlns:a16="http://schemas.microsoft.com/office/drawing/2014/main" id="{CBDB8D52-9DE8-437A-8A5C-F84C12D1572B}"/>
                </a:ext>
              </a:extLst>
            </p:cNvPr>
            <p:cNvSpPr/>
            <p:nvPr/>
          </p:nvSpPr>
          <p:spPr>
            <a:xfrm>
              <a:off x="1735288" y="2161586"/>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sym typeface="Wingdings" panose="05000000000000000000" pitchFamily="2" charset="2"/>
                </a:rPr>
                <a:t>2 kg</a:t>
              </a:r>
              <a:endParaRPr lang="en-US" sz="2800" dirty="0">
                <a:solidFill>
                  <a:srgbClr val="FF0000"/>
                </a:solidFill>
              </a:endParaRPr>
            </a:p>
          </p:txBody>
        </p:sp>
      </p:grpSp>
      <p:grpSp>
        <p:nvGrpSpPr>
          <p:cNvPr id="16" name="Group 15">
            <a:extLst>
              <a:ext uri="{FF2B5EF4-FFF2-40B4-BE49-F238E27FC236}">
                <a16:creationId xmlns="" xmlns:a16="http://schemas.microsoft.com/office/drawing/2014/main" id="{3F42959E-5CC8-469A-972E-77F7180D4C98}"/>
              </a:ext>
            </a:extLst>
          </p:cNvPr>
          <p:cNvGrpSpPr/>
          <p:nvPr/>
        </p:nvGrpSpPr>
        <p:grpSpPr>
          <a:xfrm>
            <a:off x="2824202" y="3766717"/>
            <a:ext cx="1268119" cy="1722731"/>
            <a:chOff x="3570902" y="1923943"/>
            <a:chExt cx="975278" cy="1324907"/>
          </a:xfrm>
        </p:grpSpPr>
        <p:pic>
          <p:nvPicPr>
            <p:cNvPr id="26" name="Picture 10" descr="Sticker Cartoon Pickle Jar ⬇ Vector Image by © lineartestpilot | Vector  Stock 248578244">
              <a:extLst>
                <a:ext uri="{FF2B5EF4-FFF2-40B4-BE49-F238E27FC236}">
                  <a16:creationId xmlns="" xmlns:a16="http://schemas.microsoft.com/office/drawing/2014/main" id="{8714DAA3-DF11-4D3B-BFEB-41DD9AF422DE}"/>
                </a:ext>
              </a:extLst>
            </p:cNvPr>
            <p:cNvPicPr>
              <a:picLocks noChangeAspect="1" noChangeArrowheads="1"/>
            </p:cNvPicPr>
            <p:nvPr/>
          </p:nvPicPr>
          <p:blipFill rotWithShape="1">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l="18877" t="6855" r="18447" b="13536"/>
            <a:stretch/>
          </p:blipFill>
          <p:spPr bwMode="auto">
            <a:xfrm>
              <a:off x="3570902" y="1923943"/>
              <a:ext cx="975278" cy="131618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 xmlns:a16="http://schemas.microsoft.com/office/drawing/2014/main" id="{21B546FA-9C65-4ECB-96F3-73FA259A115D}"/>
                </a:ext>
              </a:extLst>
            </p:cNvPr>
            <p:cNvSpPr/>
            <p:nvPr/>
          </p:nvSpPr>
          <p:spPr>
            <a:xfrm>
              <a:off x="3590536" y="2672989"/>
              <a:ext cx="894413" cy="575861"/>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smtClean="0">
                  <a:solidFill>
                    <a:srgbClr val="FF0000"/>
                  </a:solidFill>
                  <a:sym typeface="Wingdings" panose="05000000000000000000" pitchFamily="2" charset="2"/>
                </a:rPr>
                <a:t>Đường</a:t>
              </a:r>
            </a:p>
            <a:p>
              <a:pPr algn="ctr"/>
              <a:r>
                <a:rPr lang="en-US" sz="2400" smtClean="0">
                  <a:solidFill>
                    <a:srgbClr val="FF0000"/>
                  </a:solidFill>
                  <a:sym typeface="Wingdings" panose="05000000000000000000" pitchFamily="2" charset="2"/>
                </a:rPr>
                <a:t>1 </a:t>
              </a:r>
              <a:r>
                <a:rPr lang="en-US" sz="2400" dirty="0">
                  <a:solidFill>
                    <a:srgbClr val="FF0000"/>
                  </a:solidFill>
                  <a:sym typeface="Wingdings" panose="05000000000000000000" pitchFamily="2" charset="2"/>
                </a:rPr>
                <a:t>kg</a:t>
              </a:r>
              <a:endParaRPr lang="en-US" sz="2400" dirty="0">
                <a:solidFill>
                  <a:srgbClr val="FF0000"/>
                </a:solidFill>
              </a:endParaRPr>
            </a:p>
          </p:txBody>
        </p:sp>
      </p:grpSp>
      <p:grpSp>
        <p:nvGrpSpPr>
          <p:cNvPr id="19" name="Group 18">
            <a:extLst>
              <a:ext uri="{FF2B5EF4-FFF2-40B4-BE49-F238E27FC236}">
                <a16:creationId xmlns="" xmlns:a16="http://schemas.microsoft.com/office/drawing/2014/main" id="{6E8B4940-60AB-4972-93C4-4C995C806043}"/>
              </a:ext>
            </a:extLst>
          </p:cNvPr>
          <p:cNvGrpSpPr/>
          <p:nvPr/>
        </p:nvGrpSpPr>
        <p:grpSpPr>
          <a:xfrm>
            <a:off x="5126141" y="1627883"/>
            <a:ext cx="2316329" cy="1711386"/>
            <a:chOff x="4973628" y="1380153"/>
            <a:chExt cx="1781428" cy="1316182"/>
          </a:xfrm>
        </p:grpSpPr>
        <p:pic>
          <p:nvPicPr>
            <p:cNvPr id="31756" name="Picture 12" descr="20 Cartoon Of The Jackfruit Tree Illustrations &amp;amp; Clip Art">
              <a:extLst>
                <a:ext uri="{FF2B5EF4-FFF2-40B4-BE49-F238E27FC236}">
                  <a16:creationId xmlns="" xmlns:a16="http://schemas.microsoft.com/office/drawing/2014/main" id="{C40C0563-BD56-431F-BA2B-CBD7FA92693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2685" t="20081" r="10309" b="23025"/>
            <a:stretch/>
          </p:blipFill>
          <p:spPr bwMode="auto">
            <a:xfrm>
              <a:off x="4973628" y="1380153"/>
              <a:ext cx="1781428" cy="131618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 xmlns:a16="http://schemas.microsoft.com/office/drawing/2014/main" id="{F208DF29-7A23-4BB8-A1D7-5C34F96657E0}"/>
                </a:ext>
              </a:extLst>
            </p:cNvPr>
            <p:cNvSpPr/>
            <p:nvPr/>
          </p:nvSpPr>
          <p:spPr>
            <a:xfrm>
              <a:off x="5260168" y="1845348"/>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sym typeface="Wingdings" panose="05000000000000000000" pitchFamily="2" charset="2"/>
                </a:rPr>
                <a:t>3 kg</a:t>
              </a:r>
              <a:endParaRPr lang="en-US" sz="2800" dirty="0">
                <a:solidFill>
                  <a:srgbClr val="FF0000"/>
                </a:solidFill>
              </a:endParaRPr>
            </a:p>
          </p:txBody>
        </p:sp>
      </p:grpSp>
      <p:grpSp>
        <p:nvGrpSpPr>
          <p:cNvPr id="18" name="Group 17">
            <a:extLst>
              <a:ext uri="{FF2B5EF4-FFF2-40B4-BE49-F238E27FC236}">
                <a16:creationId xmlns="" xmlns:a16="http://schemas.microsoft.com/office/drawing/2014/main" id="{C9461057-2E15-4272-B705-336BCDD50CA4}"/>
              </a:ext>
            </a:extLst>
          </p:cNvPr>
          <p:cNvGrpSpPr/>
          <p:nvPr/>
        </p:nvGrpSpPr>
        <p:grpSpPr>
          <a:xfrm>
            <a:off x="7239153" y="3770078"/>
            <a:ext cx="2244052" cy="2063131"/>
            <a:chOff x="7347390" y="1432819"/>
            <a:chExt cx="1725842" cy="1586700"/>
          </a:xfrm>
        </p:grpSpPr>
        <p:pic>
          <p:nvPicPr>
            <p:cNvPr id="31758" name="Picture 14" descr="Sacks clipart 2 » Clipart Station">
              <a:extLst>
                <a:ext uri="{FF2B5EF4-FFF2-40B4-BE49-F238E27FC236}">
                  <a16:creationId xmlns="" xmlns:a16="http://schemas.microsoft.com/office/drawing/2014/main" id="{D81B95CD-A701-4421-8453-A133F95055F0}"/>
                </a:ext>
              </a:extLst>
            </p:cNvPr>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3109270">
              <a:off x="7416961" y="1363248"/>
              <a:ext cx="1586700" cy="17258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 xmlns:a16="http://schemas.microsoft.com/office/drawing/2014/main" id="{DDD3CA42-C194-4B7F-94AA-61EAF8C25489}"/>
                </a:ext>
              </a:extLst>
            </p:cNvPr>
            <p:cNvSpPr/>
            <p:nvPr/>
          </p:nvSpPr>
          <p:spPr>
            <a:xfrm rot="2269924">
              <a:off x="7550110" y="1985529"/>
              <a:ext cx="118871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sym typeface="Wingdings" panose="05000000000000000000" pitchFamily="2" charset="2"/>
                </a:rPr>
                <a:t>10 kg</a:t>
              </a:r>
              <a:endParaRPr lang="en-US" sz="2800" dirty="0">
                <a:solidFill>
                  <a:srgbClr val="FF0000"/>
                </a:solidFill>
              </a:endParaRPr>
            </a:p>
          </p:txBody>
        </p:sp>
      </p:grpSp>
      <p:grpSp>
        <p:nvGrpSpPr>
          <p:cNvPr id="17" name="Group 16">
            <a:extLst>
              <a:ext uri="{FF2B5EF4-FFF2-40B4-BE49-F238E27FC236}">
                <a16:creationId xmlns="" xmlns:a16="http://schemas.microsoft.com/office/drawing/2014/main" id="{77C3BE6A-3A55-4BBE-938A-877B95BE5E51}"/>
              </a:ext>
            </a:extLst>
          </p:cNvPr>
          <p:cNvGrpSpPr/>
          <p:nvPr/>
        </p:nvGrpSpPr>
        <p:grpSpPr>
          <a:xfrm>
            <a:off x="9741877" y="1509542"/>
            <a:ext cx="1706607" cy="1891531"/>
            <a:chOff x="6878992" y="3942076"/>
            <a:chExt cx="1312507" cy="1454727"/>
          </a:xfrm>
        </p:grpSpPr>
        <p:pic>
          <p:nvPicPr>
            <p:cNvPr id="31760" name="Picture 16" descr="Cái bao đựng bột mì Túi Clip nghệ thuật - bột 628*771 minh bạch Png Tải về  miễn phí - đồ ăn Vặt, Hàng Hóa, Khu Vực.">
              <a:extLst>
                <a:ext uri="{FF2B5EF4-FFF2-40B4-BE49-F238E27FC236}">
                  <a16:creationId xmlns="" xmlns:a16="http://schemas.microsoft.com/office/drawing/2014/main" id="{61C4F7E7-62BB-40C0-931D-56CF3140A1B2}"/>
                </a:ext>
              </a:extLst>
            </p:cNvPr>
            <p:cNvPicPr>
              <a:picLocks noChangeAspect="1" noChangeArrowheads="1"/>
            </p:cNvPicPr>
            <p:nvPr/>
          </p:nvPicPr>
          <p:blipFill rotWithShape="1">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l="14567" r="14209"/>
            <a:stretch/>
          </p:blipFill>
          <p:spPr bwMode="auto">
            <a:xfrm>
              <a:off x="6878992" y="3942076"/>
              <a:ext cx="1312507" cy="145472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 xmlns:a16="http://schemas.microsoft.com/office/drawing/2014/main" id="{63371885-5C77-4EAF-A65B-3363F1BB6F10}"/>
                </a:ext>
              </a:extLst>
            </p:cNvPr>
            <p:cNvSpPr/>
            <p:nvPr/>
          </p:nvSpPr>
          <p:spPr>
            <a:xfrm>
              <a:off x="7024521" y="4812768"/>
              <a:ext cx="92205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sym typeface="Wingdings" panose="05000000000000000000" pitchFamily="2" charset="2"/>
                </a:rPr>
                <a:t>5 kg</a:t>
              </a:r>
              <a:endParaRPr lang="en-US" sz="2800" dirty="0">
                <a:solidFill>
                  <a:srgbClr val="FF0000"/>
                </a:solidFill>
              </a:endParaRPr>
            </a:p>
          </p:txBody>
        </p:sp>
      </p:grpSp>
    </p:spTree>
    <p:custDataLst>
      <p:tags r:id="rId1"/>
    </p:custDataLst>
    <p:extLst>
      <p:ext uri="{BB962C8B-B14F-4D97-AF65-F5344CB8AC3E}">
        <p14:creationId xmlns:p14="http://schemas.microsoft.com/office/powerpoint/2010/main" val="4163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D760DB5-7D46-4447-853D-FBC50F8EC846}"/>
              </a:ext>
            </a:extLst>
          </p:cNvPr>
          <p:cNvGrpSpPr/>
          <p:nvPr/>
        </p:nvGrpSpPr>
        <p:grpSpPr>
          <a:xfrm>
            <a:off x="1261100" y="301524"/>
            <a:ext cx="7986637" cy="692497"/>
            <a:chOff x="999843" y="3400324"/>
            <a:chExt cx="7986637" cy="692497"/>
          </a:xfrm>
        </p:grpSpPr>
        <p:sp>
          <p:nvSpPr>
            <p:cNvPr id="3" name="Oval 2">
              <a:extLst>
                <a:ext uri="{FF2B5EF4-FFF2-40B4-BE49-F238E27FC236}">
                  <a16:creationId xmlns="" xmlns:a16="http://schemas.microsoft.com/office/drawing/2014/main" id="{AEADE339-D6C0-401B-BE45-EF75655CBB12}"/>
                </a:ext>
              </a:extLst>
            </p:cNvPr>
            <p:cNvSpPr/>
            <p:nvPr/>
          </p:nvSpPr>
          <p:spPr>
            <a:xfrm>
              <a:off x="999843" y="3479104"/>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4" name="TextBox 3">
              <a:extLst>
                <a:ext uri="{FF2B5EF4-FFF2-40B4-BE49-F238E27FC236}">
                  <a16:creationId xmlns="" xmlns:a16="http://schemas.microsoft.com/office/drawing/2014/main" id="{D14B506B-2FEE-4A7F-A253-C65534426B95}"/>
                </a:ext>
              </a:extLst>
            </p:cNvPr>
            <p:cNvSpPr txBox="1"/>
            <p:nvPr/>
          </p:nvSpPr>
          <p:spPr>
            <a:xfrm>
              <a:off x="1533856" y="3400324"/>
              <a:ext cx="7452624" cy="692497"/>
            </a:xfrm>
            <a:prstGeom prst="rect">
              <a:avLst/>
            </a:prstGeom>
            <a:noFill/>
          </p:spPr>
          <p:txBody>
            <a:bodyPr wrap="square" rtlCol="0">
              <a:spAutoFit/>
            </a:bodyPr>
            <a:lstStyle/>
            <a:p>
              <a:pPr algn="just">
                <a:lnSpc>
                  <a:spcPct val="150000"/>
                </a:lnSpc>
              </a:pPr>
              <a:r>
                <a:rPr lang="en-US" sz="2600" dirty="0">
                  <a:latin typeface="Times New Roman" panose="02020603050405020304" pitchFamily="18" charset="0"/>
                  <a:cs typeface="Times New Roman" panose="02020603050405020304" pitchFamily="18" charset="0"/>
                </a:rPr>
                <a:t>Quan </a:t>
              </a:r>
              <a:r>
                <a:rPr lang="en-US" sz="2600" dirty="0" err="1">
                  <a:latin typeface="Times New Roman" panose="02020603050405020304" pitchFamily="18" charset="0"/>
                  <a:cs typeface="Times New Roman" panose="02020603050405020304" pitchFamily="18" charset="0"/>
                </a:rPr>
                <a:t>sát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hỏi</a:t>
              </a:r>
              <a:endParaRPr lang="en-US" sz="2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544334B2-31AC-48EA-94CB-24EDE8B13F66}"/>
              </a:ext>
            </a:extLst>
          </p:cNvPr>
          <p:cNvPicPr>
            <a:picLocks noChangeAspect="1"/>
          </p:cNvPicPr>
          <p:nvPr/>
        </p:nvPicPr>
        <p:blipFill rotWithShape="1">
          <a:blip r:embed="rId4"/>
          <a:srcRect b="2277"/>
          <a:stretch/>
        </p:blipFill>
        <p:spPr>
          <a:xfrm>
            <a:off x="3319369" y="1004873"/>
            <a:ext cx="7915461" cy="3543300"/>
          </a:xfrm>
          <a:prstGeom prst="rect">
            <a:avLst/>
          </a:prstGeom>
        </p:spPr>
      </p:pic>
      <p:grpSp>
        <p:nvGrpSpPr>
          <p:cNvPr id="12" name="Group 11">
            <a:extLst>
              <a:ext uri="{FF2B5EF4-FFF2-40B4-BE49-F238E27FC236}">
                <a16:creationId xmlns="" xmlns:a16="http://schemas.microsoft.com/office/drawing/2014/main" id="{1B23CECC-CCEC-4B47-BEB1-8DCDA58AABAC}"/>
              </a:ext>
            </a:extLst>
          </p:cNvPr>
          <p:cNvGrpSpPr/>
          <p:nvPr/>
        </p:nvGrpSpPr>
        <p:grpSpPr>
          <a:xfrm>
            <a:off x="908969" y="2229516"/>
            <a:ext cx="4326287" cy="3293209"/>
            <a:chOff x="908969" y="2229516"/>
            <a:chExt cx="4326287" cy="3293209"/>
          </a:xfrm>
        </p:grpSpPr>
        <p:sp>
          <p:nvSpPr>
            <p:cNvPr id="7" name="TextBox 6">
              <a:extLst>
                <a:ext uri="{FF2B5EF4-FFF2-40B4-BE49-F238E27FC236}">
                  <a16:creationId xmlns="" xmlns:a16="http://schemas.microsoft.com/office/drawing/2014/main" id="{EA84D0AE-AB5B-4CAC-A7F1-0DDDE7A41244}"/>
                </a:ext>
              </a:extLst>
            </p:cNvPr>
            <p:cNvSpPr txBox="1"/>
            <p:nvPr/>
          </p:nvSpPr>
          <p:spPr>
            <a:xfrm>
              <a:off x="908969" y="2229516"/>
              <a:ext cx="4326287" cy="3293209"/>
            </a:xfrm>
            <a:prstGeom prst="rect">
              <a:avLst/>
            </a:prstGeom>
            <a:noFill/>
          </p:spPr>
          <p:txBody>
            <a:bodyPr wrap="square" rtlCol="0">
              <a:spAutoFit/>
            </a:bodyPr>
            <a:lstStyle/>
            <a:p>
              <a:pPr marL="514350" indent="-514350" algn="just">
                <a:lnSpc>
                  <a:spcPct val="200000"/>
                </a:lnSpc>
                <a:buAutoNum type="alphaLcParenR"/>
              </a:pPr>
              <a:r>
                <a:rPr lang="en-US" sz="2600" b="1" i="1" dirty="0" err="1">
                  <a:latin typeface="Times New Roman" panose="02020603050405020304" pitchFamily="18" charset="0"/>
                  <a:cs typeface="Times New Roman" panose="02020603050405020304" pitchFamily="18" charset="0"/>
                </a:rPr>
                <a:t>Số</a:t>
              </a:r>
              <a:r>
                <a:rPr lang="en-US" sz="2600" b="1" i="1" dirty="0">
                  <a:latin typeface="Times New Roman" panose="02020603050405020304" pitchFamily="18" charset="0"/>
                  <a:cs typeface="Times New Roman" panose="02020603050405020304" pitchFamily="18" charset="0"/>
                </a:rPr>
                <a:t>?</a:t>
              </a:r>
            </a:p>
            <a:p>
              <a:pPr algn="just">
                <a:lnSpc>
                  <a:spcPct val="200000"/>
                </a:lnSpc>
              </a:pPr>
              <a:r>
                <a:rPr lang="en-US" sz="2600" dirty="0" err="1">
                  <a:latin typeface="Times New Roman" panose="02020603050405020304" pitchFamily="18" charset="0"/>
                  <a:cs typeface="Times New Roman" panose="02020603050405020304" pitchFamily="18" charset="0"/>
                </a:rPr>
                <a:t>Hộp</a:t>
              </a:r>
              <a:r>
                <a:rPr lang="en-US" sz="2600" dirty="0">
                  <a:latin typeface="Times New Roman" panose="02020603050405020304" pitchFamily="18" charset="0"/>
                  <a:cs typeface="Times New Roman" panose="02020603050405020304" pitchFamily="18" charset="0"/>
                </a:rPr>
                <a:t> A </a:t>
              </a:r>
              <a:r>
                <a:rPr lang="en-US" sz="2600" dirty="0" err="1">
                  <a:latin typeface="Times New Roman" panose="02020603050405020304" pitchFamily="18" charset="0"/>
                  <a:cs typeface="Times New Roman" panose="02020603050405020304" pitchFamily="18" charset="0"/>
                </a:rPr>
                <a:t>cân</a:t>
              </a:r>
              <a:r>
                <a:rPr lang="en-US" sz="2600" dirty="0">
                  <a:latin typeface="Times New Roman" panose="02020603050405020304" pitchFamily="18" charset="0"/>
                  <a:cs typeface="Times New Roman" panose="02020603050405020304" pitchFamily="18" charset="0"/>
                </a:rPr>
                <a:t> </a:t>
              </a:r>
              <a:r>
                <a:rPr lang="en-US" sz="2600" err="1">
                  <a:latin typeface="Times New Roman" panose="02020603050405020304" pitchFamily="18" charset="0"/>
                  <a:cs typeface="Times New Roman" panose="02020603050405020304" pitchFamily="18" charset="0"/>
                </a:rPr>
                <a:t>nặng</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kg. </a:t>
              </a:r>
            </a:p>
            <a:p>
              <a:pPr algn="just">
                <a:lnSpc>
                  <a:spcPct val="200000"/>
                </a:lnSpc>
              </a:pPr>
              <a:r>
                <a:rPr lang="en-US" sz="2600" dirty="0" err="1">
                  <a:latin typeface="Times New Roman" panose="02020603050405020304" pitchFamily="18" charset="0"/>
                  <a:cs typeface="Times New Roman" panose="02020603050405020304" pitchFamily="18" charset="0"/>
                </a:rPr>
                <a:t>Hộp</a:t>
              </a:r>
              <a:r>
                <a:rPr lang="en-US" sz="2600" dirty="0">
                  <a:latin typeface="Times New Roman" panose="02020603050405020304" pitchFamily="18" charset="0"/>
                  <a:cs typeface="Times New Roman" panose="02020603050405020304" pitchFamily="18" charset="0"/>
                </a:rPr>
                <a:t> B </a:t>
              </a:r>
              <a:r>
                <a:rPr lang="en-US" sz="2600" dirty="0" err="1">
                  <a:latin typeface="Times New Roman" panose="02020603050405020304" pitchFamily="18" charset="0"/>
                  <a:cs typeface="Times New Roman" panose="02020603050405020304" pitchFamily="18" charset="0"/>
                </a:rPr>
                <a:t>cân</a:t>
              </a:r>
              <a:r>
                <a:rPr lang="en-US" sz="2600" dirty="0">
                  <a:latin typeface="Times New Roman" panose="02020603050405020304" pitchFamily="18" charset="0"/>
                  <a:cs typeface="Times New Roman" panose="02020603050405020304" pitchFamily="18" charset="0"/>
                </a:rPr>
                <a:t> </a:t>
              </a:r>
              <a:r>
                <a:rPr lang="en-US" sz="2600" err="1">
                  <a:latin typeface="Times New Roman" panose="02020603050405020304" pitchFamily="18" charset="0"/>
                  <a:cs typeface="Times New Roman" panose="02020603050405020304" pitchFamily="18" charset="0"/>
                </a:rPr>
                <a:t>nặng</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kg.</a:t>
              </a:r>
            </a:p>
            <a:p>
              <a:pPr algn="just">
                <a:lnSpc>
                  <a:spcPct val="200000"/>
                </a:lnSpc>
              </a:pPr>
              <a:r>
                <a:rPr lang="en-US" sz="2600" dirty="0" err="1">
                  <a:latin typeface="Times New Roman" panose="02020603050405020304" pitchFamily="18" charset="0"/>
                  <a:cs typeface="Times New Roman" panose="02020603050405020304" pitchFamily="18" charset="0"/>
                </a:rPr>
                <a:t>Hộp</a:t>
              </a:r>
              <a:r>
                <a:rPr lang="en-US" sz="2600" dirty="0">
                  <a:latin typeface="Times New Roman" panose="02020603050405020304" pitchFamily="18" charset="0"/>
                  <a:cs typeface="Times New Roman" panose="02020603050405020304" pitchFamily="18" charset="0"/>
                </a:rPr>
                <a:t> C </a:t>
              </a:r>
              <a:r>
                <a:rPr lang="en-US" sz="2600" dirty="0" err="1">
                  <a:latin typeface="Times New Roman" panose="02020603050405020304" pitchFamily="18" charset="0"/>
                  <a:cs typeface="Times New Roman" panose="02020603050405020304" pitchFamily="18" charset="0"/>
                </a:rPr>
                <a:t>cân</a:t>
              </a:r>
              <a:r>
                <a:rPr lang="en-US" sz="2600" dirty="0">
                  <a:latin typeface="Times New Roman" panose="02020603050405020304" pitchFamily="18" charset="0"/>
                  <a:cs typeface="Times New Roman" panose="02020603050405020304" pitchFamily="18" charset="0"/>
                </a:rPr>
                <a:t> </a:t>
              </a:r>
              <a:r>
                <a:rPr lang="en-US" sz="2600" err="1">
                  <a:latin typeface="Times New Roman" panose="02020603050405020304" pitchFamily="18" charset="0"/>
                  <a:cs typeface="Times New Roman" panose="02020603050405020304" pitchFamily="18" charset="0"/>
                </a:rPr>
                <a:t>nặng</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	     kg.</a:t>
              </a:r>
            </a:p>
          </p:txBody>
        </p:sp>
        <p:sp>
          <p:nvSpPr>
            <p:cNvPr id="8" name="Rectangle: Rounded Corners 7">
              <a:extLst>
                <a:ext uri="{FF2B5EF4-FFF2-40B4-BE49-F238E27FC236}">
                  <a16:creationId xmlns="" xmlns:a16="http://schemas.microsoft.com/office/drawing/2014/main" id="{911A1FE5-094E-4120-B8F2-12A603019B56}"/>
                </a:ext>
              </a:extLst>
            </p:cNvPr>
            <p:cNvSpPr/>
            <p:nvPr/>
          </p:nvSpPr>
          <p:spPr>
            <a:xfrm>
              <a:off x="352697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0" name="Rectangle: Rounded Corners 9">
              <a:extLst>
                <a:ext uri="{FF2B5EF4-FFF2-40B4-BE49-F238E27FC236}">
                  <a16:creationId xmlns="" xmlns:a16="http://schemas.microsoft.com/office/drawing/2014/main" id="{69592503-CEFD-4D1E-AA29-6281C3D0CFC0}"/>
                </a:ext>
              </a:extLst>
            </p:cNvPr>
            <p:cNvSpPr/>
            <p:nvPr/>
          </p:nvSpPr>
          <p:spPr>
            <a:xfrm>
              <a:off x="3526971" y="4009650"/>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1" name="Rectangle: Rounded Corners 10">
              <a:extLst>
                <a:ext uri="{FF2B5EF4-FFF2-40B4-BE49-F238E27FC236}">
                  <a16:creationId xmlns="" xmlns:a16="http://schemas.microsoft.com/office/drawing/2014/main" id="{1D9AFCDD-DE2F-44AA-B3A8-E4A48CD3FB50}"/>
                </a:ext>
              </a:extLst>
            </p:cNvPr>
            <p:cNvSpPr/>
            <p:nvPr/>
          </p:nvSpPr>
          <p:spPr>
            <a:xfrm>
              <a:off x="3526971" y="481304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grpSp>
      <p:sp>
        <p:nvSpPr>
          <p:cNvPr id="9" name="Rectangle: Rounded Corners 8">
            <a:extLst>
              <a:ext uri="{FF2B5EF4-FFF2-40B4-BE49-F238E27FC236}">
                <a16:creationId xmlns="" xmlns:a16="http://schemas.microsoft.com/office/drawing/2014/main" id="{A8D1E575-39F9-4CFA-BC4A-674006D1DEA7}"/>
              </a:ext>
            </a:extLst>
          </p:cNvPr>
          <p:cNvSpPr/>
          <p:nvPr/>
        </p:nvSpPr>
        <p:spPr>
          <a:xfrm>
            <a:off x="3565071" y="3223777"/>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rPr>
              <a:t>3</a:t>
            </a:r>
            <a:endParaRPr lang="en-US" sz="3200" dirty="0">
              <a:solidFill>
                <a:srgbClr val="FF0000"/>
              </a:solidFill>
            </a:endParaRPr>
          </a:p>
        </p:txBody>
      </p:sp>
      <p:sp>
        <p:nvSpPr>
          <p:cNvPr id="13" name="Rectangle: Rounded Corners 12">
            <a:extLst>
              <a:ext uri="{FF2B5EF4-FFF2-40B4-BE49-F238E27FC236}">
                <a16:creationId xmlns="" xmlns:a16="http://schemas.microsoft.com/office/drawing/2014/main" id="{2FA452C6-094C-4C9F-B3C8-994497271EBF}"/>
              </a:ext>
            </a:extLst>
          </p:cNvPr>
          <p:cNvSpPr/>
          <p:nvPr/>
        </p:nvSpPr>
        <p:spPr>
          <a:xfrm>
            <a:off x="3556548" y="4028516"/>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rPr>
              <a:t>4</a:t>
            </a:r>
            <a:endParaRPr lang="en-US" sz="3200" dirty="0">
              <a:solidFill>
                <a:srgbClr val="FF0000"/>
              </a:solidFill>
            </a:endParaRPr>
          </a:p>
        </p:txBody>
      </p:sp>
      <p:sp>
        <p:nvSpPr>
          <p:cNvPr id="14" name="Rectangle: Rounded Corners 13">
            <a:extLst>
              <a:ext uri="{FF2B5EF4-FFF2-40B4-BE49-F238E27FC236}">
                <a16:creationId xmlns="" xmlns:a16="http://schemas.microsoft.com/office/drawing/2014/main" id="{6DA3A4A4-2A00-40C0-961B-387271ABC5E0}"/>
              </a:ext>
            </a:extLst>
          </p:cNvPr>
          <p:cNvSpPr/>
          <p:nvPr/>
        </p:nvSpPr>
        <p:spPr>
          <a:xfrm>
            <a:off x="3588526" y="4869606"/>
            <a:ext cx="448129" cy="441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rPr>
              <a:t>5</a:t>
            </a:r>
            <a:endParaRPr lang="en-US" sz="3200" dirty="0">
              <a:solidFill>
                <a:srgbClr val="FF0000"/>
              </a:solidFill>
            </a:endParaRPr>
          </a:p>
        </p:txBody>
      </p:sp>
      <p:sp>
        <p:nvSpPr>
          <p:cNvPr id="15" name="TextBox 14">
            <a:extLst>
              <a:ext uri="{FF2B5EF4-FFF2-40B4-BE49-F238E27FC236}">
                <a16:creationId xmlns="" xmlns:a16="http://schemas.microsoft.com/office/drawing/2014/main" id="{A5CCF610-D5C5-40D9-AADD-E915116BEF50}"/>
              </a:ext>
            </a:extLst>
          </p:cNvPr>
          <p:cNvSpPr txBox="1"/>
          <p:nvPr/>
        </p:nvSpPr>
        <p:spPr>
          <a:xfrm>
            <a:off x="5506911" y="4609849"/>
            <a:ext cx="4326287" cy="1692771"/>
          </a:xfrm>
          <a:prstGeom prst="rect">
            <a:avLst/>
          </a:prstGeom>
          <a:noFill/>
        </p:spPr>
        <p:txBody>
          <a:bodyPr wrap="square" rtlCol="0">
            <a:spAutoFit/>
          </a:bodyPr>
          <a:lstStyle/>
          <a:p>
            <a:pPr algn="just">
              <a:lnSpc>
                <a:spcPct val="200000"/>
              </a:lnSpc>
            </a:pPr>
            <a:r>
              <a:rPr lang="en-US" sz="2600" b="1" i="1"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Hộp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 </a:t>
            </a:r>
          </a:p>
          <a:p>
            <a:pPr algn="just">
              <a:lnSpc>
                <a:spcPct val="200000"/>
              </a:lnSpc>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 xmlns:a16="http://schemas.microsoft.com/office/drawing/2014/main" id="{5CCDF853-813D-494F-B72E-79E5DCD8733F}"/>
              </a:ext>
            </a:extLst>
          </p:cNvPr>
          <p:cNvSpPr txBox="1"/>
          <p:nvPr/>
        </p:nvSpPr>
        <p:spPr>
          <a:xfrm>
            <a:off x="9133813" y="4624270"/>
            <a:ext cx="1746771" cy="1692771"/>
          </a:xfrm>
          <a:prstGeom prst="rect">
            <a:avLst/>
          </a:prstGeom>
          <a:noFill/>
        </p:spPr>
        <p:txBody>
          <a:bodyPr wrap="square" rtlCol="0">
            <a:spAutoFit/>
          </a:bodyPr>
          <a:lstStyle/>
          <a:p>
            <a:pPr marL="457200" indent="-457200" algn="just">
              <a:lnSpc>
                <a:spcPct val="200000"/>
              </a:lnSpc>
              <a:buFont typeface="Wingdings" panose="05000000000000000000" pitchFamily="2" charset="2"/>
              <a:buChar char="è"/>
            </a:pPr>
            <a:r>
              <a:rPr lang="en-US" sz="2600" dirty="0" err="1">
                <a:solidFill>
                  <a:srgbClr val="FF0000"/>
                </a:solidFill>
                <a:latin typeface="Times New Roman" panose="02020603050405020304" pitchFamily="18" charset="0"/>
                <a:cs typeface="Times New Roman" panose="02020603050405020304" pitchFamily="18" charset="0"/>
              </a:rPr>
              <a:t>Hộp</a:t>
            </a:r>
            <a:r>
              <a:rPr lang="en-US" sz="2600" dirty="0">
                <a:solidFill>
                  <a:srgbClr val="FF0000"/>
                </a:solidFill>
                <a:latin typeface="Times New Roman" panose="02020603050405020304" pitchFamily="18" charset="0"/>
                <a:cs typeface="Times New Roman" panose="02020603050405020304" pitchFamily="18" charset="0"/>
              </a:rPr>
              <a:t> C</a:t>
            </a:r>
          </a:p>
          <a:p>
            <a:pPr marL="457200" indent="-457200" algn="just">
              <a:lnSpc>
                <a:spcPct val="200000"/>
              </a:lnSpc>
              <a:buFont typeface="Wingdings" panose="05000000000000000000" pitchFamily="2" charset="2"/>
              <a:buChar char="è"/>
            </a:pPr>
            <a:r>
              <a:rPr lang="en-US" sz="2600" dirty="0" err="1">
                <a:solidFill>
                  <a:srgbClr val="FF0000"/>
                </a:solidFill>
                <a:latin typeface="Times New Roman" panose="02020603050405020304" pitchFamily="18" charset="0"/>
                <a:cs typeface="Times New Roman" panose="02020603050405020304" pitchFamily="18" charset="0"/>
              </a:rPr>
              <a:t>Hộp</a:t>
            </a:r>
            <a:r>
              <a:rPr lang="en-US" sz="2600" dirty="0">
                <a:solidFill>
                  <a:srgbClr val="FF0000"/>
                </a:solidFill>
                <a:latin typeface="Times New Roman" panose="02020603050405020304" pitchFamily="18" charset="0"/>
                <a:cs typeface="Times New Roman" panose="02020603050405020304" pitchFamily="18" charset="0"/>
              </a:rPr>
              <a:t> A</a:t>
            </a:r>
          </a:p>
        </p:txBody>
      </p:sp>
    </p:spTree>
    <p:custDataLst>
      <p:tags r:id="rId1"/>
    </p:custDataLst>
    <p:extLst>
      <p:ext uri="{BB962C8B-B14F-4D97-AF65-F5344CB8AC3E}">
        <p14:creationId xmlns:p14="http://schemas.microsoft.com/office/powerpoint/2010/main" val="253700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down)">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wipe(down)">
                                      <p:cBhvr>
                                        <p:cTn id="3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6D0BAD1-B9AB-4545-AEC2-2FC667F7BF2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Ս\uFFFD\u0004{A126BDFF-15C2-4984-8D5F-67C3521194DC}&quot;,&quot;C:\\Users\\STD_NHA\\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Lớp 2B. Bài 15. Kilogam"/>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 name="GENSWF_SLIDE_UID" val="{CB8990FC-7E43-4C8D-BB06-93AB6F8AAAB2}:272"/>
</p:tagLst>
</file>

<file path=ppt/tags/tag2.xml><?xml version="1.0" encoding="utf-8"?>
<p:tagLst xmlns:a="http://schemas.openxmlformats.org/drawingml/2006/main" xmlns:r="http://schemas.openxmlformats.org/officeDocument/2006/relationships" xmlns:p="http://schemas.openxmlformats.org/presentationml/2006/main">
  <p:tag name="GENSWF_SLIDE_UID" val="{060A0088-549A-4447-B3D9-FA9184DB5C30}:280"/>
</p:tagLst>
</file>

<file path=ppt/tags/tag3.xml><?xml version="1.0" encoding="utf-8"?>
<p:tagLst xmlns:a="http://schemas.openxmlformats.org/drawingml/2006/main" xmlns:r="http://schemas.openxmlformats.org/officeDocument/2006/relationships" xmlns:p="http://schemas.openxmlformats.org/presentationml/2006/main">
  <p:tag name="GENSWF_SLIDE_UID" val="{F08F28CE-BF6B-40E1-8321-C42812F7B735}:277"/>
</p:tagLst>
</file>

<file path=ppt/tags/tag4.xml><?xml version="1.0" encoding="utf-8"?>
<p:tagLst xmlns:a="http://schemas.openxmlformats.org/drawingml/2006/main" xmlns:r="http://schemas.openxmlformats.org/officeDocument/2006/relationships" xmlns:p="http://schemas.openxmlformats.org/presentationml/2006/main">
  <p:tag name="GENSWF_SLIDE_UID" val="{58DF910C-7DD0-4796-AFEA-7702D89115CC}:278"/>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 name="GENSWF_SLIDE_UID" val="{A302E31E-15BB-420E-B582-AF2C4B935EBA}:267"/>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 name="GENSWF_SLIDE_UID" val="{852688F8-9456-43E1-9DDD-4784E13CA069}:268"/>
</p:tagLst>
</file>

<file path=ppt/tags/tag7.xml><?xml version="1.0" encoding="utf-8"?>
<p:tagLst xmlns:a="http://schemas.openxmlformats.org/drawingml/2006/main" xmlns:r="http://schemas.openxmlformats.org/officeDocument/2006/relationships" xmlns:p="http://schemas.openxmlformats.org/presentationml/2006/main">
  <p:tag name="GENSWF_SLIDE_UID" val="{D0F0A48C-7A50-47EE-8317-6E7E07A6FA9D}:279"/>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 name="GENSWF_SLIDE_UID" val="{0AA1B601-12DE-478F-8419-7A0AF98CF5D6}:27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 name="GENSWF_SLIDE_UID" val="{D1CF457D-B0E8-45C0-9272-371499F16F3C}: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231</Words>
  <Application>Microsoft Office PowerPoint</Application>
  <PresentationFormat>Widescreen</PresentationFormat>
  <Paragraphs>66</Paragraphs>
  <Slides>9</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Microsoft YaHei</vt:lpstr>
      <vt:lpstr>宋体</vt:lpstr>
      <vt:lpstr>Arial</vt:lpstr>
      <vt:lpstr>Calibri</vt:lpstr>
      <vt:lpstr>Calibri Light</vt:lpstr>
      <vt:lpstr>Times New Roman</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Lớp 2B. Bài 15. Kilogam</dc:title>
  <dc:creator>STD_NHA</dc:creator>
  <cp:lastModifiedBy>STD_NHA</cp:lastModifiedBy>
  <cp:revision>5</cp:revision>
  <dcterms:created xsi:type="dcterms:W3CDTF">2024-11-03T06:19:53Z</dcterms:created>
  <dcterms:modified xsi:type="dcterms:W3CDTF">2024-11-03T06:38:10Z</dcterms:modified>
</cp:coreProperties>
</file>