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4" r:id="rId2"/>
    <p:sldMasterId id="2147483711" r:id="rId3"/>
  </p:sldMasterIdLst>
  <p:notesMasterIdLst>
    <p:notesMasterId r:id="rId22"/>
  </p:notesMasterIdLst>
  <p:sldIdLst>
    <p:sldId id="364" r:id="rId4"/>
    <p:sldId id="258" r:id="rId5"/>
    <p:sldId id="371" r:id="rId6"/>
    <p:sldId id="372" r:id="rId7"/>
    <p:sldId id="373" r:id="rId8"/>
    <p:sldId id="374" r:id="rId9"/>
    <p:sldId id="377" r:id="rId10"/>
    <p:sldId id="365" r:id="rId11"/>
    <p:sldId id="367" r:id="rId12"/>
    <p:sldId id="366" r:id="rId13"/>
    <p:sldId id="390" r:id="rId14"/>
    <p:sldId id="368" r:id="rId15"/>
    <p:sldId id="338" r:id="rId16"/>
    <p:sldId id="369" r:id="rId17"/>
    <p:sldId id="362" r:id="rId18"/>
    <p:sldId id="370" r:id="rId19"/>
    <p:sldId id="378" r:id="rId20"/>
    <p:sldId id="393" r:id="rId21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23"/>
      <p:bold r:id="rId24"/>
      <p:italic r:id="rId25"/>
      <p:boldItalic r:id="rId26"/>
    </p:embeddedFont>
    <p:embeddedFont>
      <p:font typeface="Fredoka One" panose="020B0604020202020204" charset="0"/>
      <p:regular r:id="rId27"/>
    </p:embeddedFont>
    <p:embeddedFont>
      <p:font typeface="Barlow" panose="020B0604020202020204" charset="0"/>
      <p:regular r:id="rId28"/>
      <p:bold r:id="rId29"/>
      <p:italic r:id="rId30"/>
      <p:boldItalic r:id="rId31"/>
    </p:embeddedFont>
    <p:embeddedFont>
      <p:font typeface="Sport Day" panose="020B0604020202020204" charset="0"/>
      <p:bold r:id="rId32"/>
    </p:embeddedFont>
    <p:embeddedFont>
      <p:font typeface="Fira Sans Extra Condensed Medium" panose="020B0604020202020204" charset="0"/>
      <p:regular r:id="rId33"/>
      <p:bold r:id="rId34"/>
      <p:italic r:id="rId35"/>
      <p:boldItalic r:id="rId36"/>
    </p:embeddedFont>
    <p:embeddedFont>
      <p:font typeface="Hind" panose="020B0604020202020204" charset="0"/>
      <p:regular r:id="rId37"/>
      <p:bold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</p:embeddedFontLst>
  <p:custDataLst>
    <p:tags r:id="rId4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FFB69E-1223-4EAC-84CD-91854206EB8B}">
  <a:tblStyle styleId="{05FFB69E-1223-4EAC-84CD-91854206EB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811" autoAdjust="0"/>
  </p:normalViewPr>
  <p:slideViewPr>
    <p:cSldViewPr snapToGrid="0">
      <p:cViewPr varScale="1">
        <p:scale>
          <a:sx n="82" d="100"/>
          <a:sy n="82" d="100"/>
        </p:scale>
        <p:origin x="97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gs" Target="tags/tag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029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8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smtClean="0"/>
              <a:t>Ask</a:t>
            </a:r>
            <a:r>
              <a:rPr lang="en-US" baseline="0" dirty="0" smtClean="0"/>
              <a:t> students to do the actions in the pictures.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949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Ask</a:t>
            </a:r>
            <a:r>
              <a:rPr lang="en-US" baseline="0" dirty="0" smtClean="0"/>
              <a:t> students to do the actions in the pictures.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449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086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Key: 1. b 2. d 3. a 4. c</a:t>
            </a:r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710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just">
              <a:spcBef>
                <a:spcPts val="30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0554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9242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/>
              <a:t>Step</a:t>
            </a:r>
            <a:r>
              <a:rPr lang="vi-VN" b="1" baseline="0" dirty="0"/>
              <a:t> 1:</a:t>
            </a:r>
            <a:r>
              <a:rPr lang="vi-VN" baseline="0" dirty="0"/>
              <a:t> </a:t>
            </a:r>
            <a:r>
              <a:rPr lang="vi-VN" dirty="0"/>
              <a:t>Pupils work in group of 4.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/>
              <a:t>Step</a:t>
            </a:r>
            <a:r>
              <a:rPr lang="vi-VN" b="1" baseline="0" dirty="0"/>
              <a:t> 2: </a:t>
            </a:r>
            <a:r>
              <a:rPr lang="vi-VN" dirty="0"/>
              <a:t>Teacher gives out a set of mini flashcards to each group.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/>
              <a:t>Step</a:t>
            </a:r>
            <a:r>
              <a:rPr lang="vi-VN" b="1" baseline="0" dirty="0"/>
              <a:t> 3: </a:t>
            </a:r>
            <a:r>
              <a:rPr lang="vi-VN" dirty="0"/>
              <a:t>Ask pupils listen carefully, then grab (as fast as they can) the correct flashcard that they heard.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The winner is the player with the most cards at the end of the game.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05541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6877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eyes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8847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944637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/>
              <a:t>Hidden Pictures Game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 smtClean="0"/>
              <a:t>Step</a:t>
            </a:r>
            <a:r>
              <a:rPr lang="en-US" b="0" baseline="0" dirty="0" smtClean="0"/>
              <a:t> 1: </a:t>
            </a:r>
            <a:r>
              <a:rPr lang="en-US" b="0" dirty="0" smtClean="0"/>
              <a:t>Divide the class into 4 big groups.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 smtClean="0"/>
              <a:t>Step 2: Each group takes turns to open a colored box and guess what the picture hidden behind it is.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 smtClean="0"/>
              <a:t>The fastest group who answers correctly is the winner.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53037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7154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05963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3199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just" eaLnBrk="0" hangingPunct="0">
              <a:spcBef>
                <a:spcPts val="300"/>
              </a:spcBef>
              <a:spcAft>
                <a:spcPts val="0"/>
              </a:spcAft>
              <a:buNone/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8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949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2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1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08" y="404909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88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2" y="364243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4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3" y="3821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3" y="380345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5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38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88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7295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273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9156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9509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38554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06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631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5384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2393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1784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3" y="40112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1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4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0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7" y="7600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7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3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1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2" y="619357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6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3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19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1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571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7097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450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2296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6388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0555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28554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34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2811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209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68481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5594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8547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4581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92288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21388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4282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46313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72243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921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0" y="8022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0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0" y="442500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5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0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0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5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5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5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041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875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9216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720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2132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0115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0449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090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6270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729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5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0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5" y="4120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6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5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5566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8869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210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512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8214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98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5584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728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0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0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0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0" y="124057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5" y="313947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3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4" y="3598499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38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4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6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3" y="490386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0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5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0" y="4404619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3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8" y="377383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5" y="3488212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4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7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6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3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89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8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0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5" y="4608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1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7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8951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66" r:id="rId5"/>
    <p:sldLayoutId id="2147483667" r:id="rId6"/>
    <p:sldLayoutId id="2147483678" r:id="rId7"/>
    <p:sldLayoutId id="214748367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43610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803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4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30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.mp3"/><Relationship Id="rId7" Type="http://schemas.openxmlformats.org/officeDocument/2006/relationships/image" Target="../media/image17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2.mp3"/><Relationship Id="rId7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tags" Target="../tags/tag6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.mp3"/><Relationship Id="rId7" Type="http://schemas.openxmlformats.org/officeDocument/2006/relationships/image" Target="../media/image20.png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.mp3"/><Relationship Id="rId7" Type="http://schemas.openxmlformats.org/officeDocument/2006/relationships/image" Target="../media/image21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23.png"/><Relationship Id="rId2" Type="http://schemas.microsoft.com/office/2007/relationships/media" Target="../media/media3.mp3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E4B64F5-43D7-4AF2-B3BB-2A1B444B8FC3}"/>
              </a:ext>
            </a:extLst>
          </p:cNvPr>
          <p:cNvSpPr/>
          <p:nvPr/>
        </p:nvSpPr>
        <p:spPr>
          <a:xfrm>
            <a:off x="0" y="-10633"/>
            <a:ext cx="9255971" cy="51435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ED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  <a:ea typeface="+mn-ea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2142180" y="1371421"/>
            <a:ext cx="567502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  <a:ea typeface="+mn-ea"/>
              </a:rPr>
              <a:t>Our bodies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22" y="2723982"/>
            <a:ext cx="3205546" cy="7946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753448" y="2769041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LESSON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602657" y="3335412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Comic Sans MS" panose="030F0702030302020204" pitchFamily="66" charset="0"/>
                <a:ea typeface="+mn-ea"/>
              </a:rPr>
              <a:t>Period 4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3" b="100000" l="9992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437" y="2417019"/>
            <a:ext cx="4007040" cy="26713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1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345" y="2442273"/>
            <a:ext cx="3622045" cy="2646106"/>
          </a:xfrm>
          <a:prstGeom prst="rect">
            <a:avLst/>
          </a:prstGeom>
        </p:spPr>
      </p:pic>
      <p:sp>
        <p:nvSpPr>
          <p:cNvPr id="14" name="Google Shape;927;p48"/>
          <p:cNvSpPr txBox="1">
            <a:spLocks/>
          </p:cNvSpPr>
          <p:nvPr/>
        </p:nvSpPr>
        <p:spPr>
          <a:xfrm>
            <a:off x="522579" y="0"/>
            <a:ext cx="8485632" cy="1517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i="1" smtClean="0">
                <a:solidFill>
                  <a:schemeClr val="tx1"/>
                </a:solidFill>
              </a:rPr>
              <a:t>Quang Trung Primary School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2413689" y="3924942"/>
            <a:ext cx="5675029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400" smtClean="0">
                <a:solidFill>
                  <a:srgbClr val="F9A128"/>
                </a:solidFill>
                <a:latin typeface="Comic Sans MS" panose="030F0702030302020204" pitchFamily="66" charset="0"/>
                <a:ea typeface="+mn-ea"/>
              </a:rPr>
              <a:t>Teacher: Duong Thi Bich Ngoc</a:t>
            </a:r>
            <a:endParaRPr lang="en-US" sz="2400" dirty="0">
              <a:solidFill>
                <a:srgbClr val="F9A128"/>
              </a:solidFill>
              <a:latin typeface="Comic Sans MS" panose="030F0702030302020204" pitchFamily="66" charset="0"/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921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8053" y="1286371"/>
            <a:ext cx="1885950" cy="2390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9702" y="1272516"/>
            <a:ext cx="2333625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676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044" y="1022577"/>
            <a:ext cx="1876425" cy="246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209" t="-135" r="-1" b="-1"/>
          <a:stretch/>
        </p:blipFill>
        <p:spPr>
          <a:xfrm>
            <a:off x="4539343" y="1022577"/>
            <a:ext cx="2281237" cy="25275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647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741014" y="1496488"/>
            <a:ext cx="566056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Look, match and read</a:t>
            </a:r>
            <a:r>
              <a:rPr lang="en-US" sz="6000" b="1" dirty="0">
                <a:solidFill>
                  <a:srgbClr val="FF0000"/>
                </a:solidFill>
              </a:rPr>
              <a:t>.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782042" y="225688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073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40" y="17384"/>
            <a:ext cx="8405869" cy="512611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 flipV="1">
            <a:off x="4329629" y="1222872"/>
            <a:ext cx="1652530" cy="11127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329629" y="1222872"/>
            <a:ext cx="1652530" cy="2208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329629" y="2335576"/>
            <a:ext cx="1652530" cy="23025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329629" y="3430897"/>
            <a:ext cx="1652530" cy="1207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5100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860757" y="1611709"/>
            <a:ext cx="566056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8000" b="1" dirty="0">
                <a:solidFill>
                  <a:srgbClr val="FF0000"/>
                </a:solidFill>
              </a:rPr>
              <a:t>Let’s play. 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792929" y="214802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4</a:t>
            </a:r>
            <a:endParaRPr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9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88" y="0"/>
            <a:ext cx="9149688" cy="5143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11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943035" y="1507373"/>
            <a:ext cx="5265525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sz="6000" b="1" dirty="0">
                <a:solidFill>
                  <a:srgbClr val="FF0000"/>
                </a:solidFill>
              </a:rPr>
              <a:t>Fun corner and wrap-up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792928" y="236573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5</a:t>
            </a:r>
            <a:endParaRPr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602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0" t="4040" r="11649" b="-4040"/>
          <a:stretch/>
        </p:blipFill>
        <p:spPr>
          <a:xfrm>
            <a:off x="1527350" y="1705205"/>
            <a:ext cx="6089300" cy="343829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320800" y="150219"/>
            <a:ext cx="69878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doka One"/>
                <a:sym typeface="Fredoka One"/>
              </a:rPr>
              <a:t>Listen and grab!!!</a:t>
            </a:r>
            <a:endParaRPr lang="vi-VN" sz="105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309649" y="183672"/>
            <a:ext cx="71571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doka One"/>
                <a:sym typeface="Fredoka One"/>
              </a:rPr>
              <a:t>Listen and grab!!!</a:t>
            </a:r>
            <a:endParaRPr lang="vi-VN" sz="10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873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Explosion 2 10"/>
          <p:cNvSpPr/>
          <p:nvPr/>
        </p:nvSpPr>
        <p:spPr>
          <a:xfrm>
            <a:off x="3195376" y="114143"/>
            <a:ext cx="3478627" cy="1523738"/>
          </a:xfrm>
          <a:prstGeom prst="irregularSeal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/>
          <p:cNvSpPr/>
          <p:nvPr/>
        </p:nvSpPr>
        <p:spPr>
          <a:xfrm rot="20476856">
            <a:off x="3863439" y="338039"/>
            <a:ext cx="16466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4C4B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doka One"/>
                <a:sym typeface="Fredoka One"/>
              </a:rPr>
              <a:t>ear!</a:t>
            </a:r>
            <a:endParaRPr lang="vi-V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99913">
            <a:off x="1526624" y="2304381"/>
            <a:ext cx="759115" cy="534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0" t="4040" r="11649" b="-4040"/>
          <a:stretch/>
        </p:blipFill>
        <p:spPr>
          <a:xfrm>
            <a:off x="439833" y="1591062"/>
            <a:ext cx="6089300" cy="343829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229874" y="3552437"/>
            <a:ext cx="2912370" cy="1175841"/>
            <a:chOff x="1943446" y="3880600"/>
            <a:chExt cx="2912370" cy="1175841"/>
          </a:xfrm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3802" y="3880600"/>
              <a:ext cx="744075" cy="989050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12269">
              <a:off x="2943293" y="4210372"/>
              <a:ext cx="901752" cy="632765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11330">
              <a:off x="3495244" y="4145973"/>
              <a:ext cx="1052227" cy="768710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38872">
              <a:off x="1943446" y="4336000"/>
              <a:ext cx="888569" cy="592181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44810" y="4441821"/>
              <a:ext cx="911006" cy="607337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/>
          <a:srcRect l="-8125" r="8125"/>
          <a:stretch/>
        </p:blipFill>
        <p:spPr>
          <a:xfrm flipH="1">
            <a:off x="6529133" y="984741"/>
            <a:ext cx="2305050" cy="38671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078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38"/>
          <p:cNvSpPr txBox="1">
            <a:spLocks noGrp="1"/>
          </p:cNvSpPr>
          <p:nvPr>
            <p:ph type="title" idx="8"/>
          </p:nvPr>
        </p:nvSpPr>
        <p:spPr>
          <a:xfrm>
            <a:off x="7170273" y="1137797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43264" y="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C</a:t>
            </a:r>
            <a:r>
              <a:rPr lang="en" sz="5400" dirty="0"/>
              <a:t>ontents </a:t>
            </a:r>
            <a:endParaRPr sz="5400" dirty="0"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519714" y="1747412"/>
            <a:ext cx="273859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</a:rPr>
              <a:t>Warm-up and review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2"/>
          </p:nvPr>
        </p:nvSpPr>
        <p:spPr>
          <a:xfrm>
            <a:off x="1662627" y="1067083"/>
            <a:ext cx="1094100" cy="13533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2934244" y="1812797"/>
            <a:ext cx="326976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vi-VN" sz="3600" b="1" dirty="0">
                <a:solidFill>
                  <a:srgbClr val="FF0000"/>
                </a:solidFill>
              </a:rPr>
              <a:t>Listen and </a:t>
            </a:r>
            <a:r>
              <a:rPr lang="vi-VN" sz="3600" b="1" dirty="0" smtClean="0">
                <a:solidFill>
                  <a:srgbClr val="FF0000"/>
                </a:solidFill>
              </a:rPr>
              <a:t>number</a:t>
            </a:r>
            <a:r>
              <a:rPr lang="en-US" sz="3600" b="1" dirty="0" smtClean="0">
                <a:solidFill>
                  <a:srgbClr val="FF0000"/>
                </a:solidFill>
              </a:rPr>
              <a:t>.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721" name="Google Shape;721;p38"/>
          <p:cNvSpPr txBox="1">
            <a:spLocks noGrp="1"/>
          </p:cNvSpPr>
          <p:nvPr>
            <p:ph type="title" idx="5"/>
          </p:nvPr>
        </p:nvSpPr>
        <p:spPr>
          <a:xfrm>
            <a:off x="3820188" y="1072412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4569128" y="3758685"/>
            <a:ext cx="3613055" cy="12107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</a:rPr>
              <a:t>Fun corner and wrap-up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724" name="Google Shape;724;p38"/>
          <p:cNvSpPr txBox="1">
            <a:spLocks noGrp="1"/>
          </p:cNvSpPr>
          <p:nvPr>
            <p:ph type="title" idx="15"/>
          </p:nvPr>
        </p:nvSpPr>
        <p:spPr>
          <a:xfrm>
            <a:off x="2164209" y="3041662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4</a:t>
            </a:r>
            <a:endParaRPr dirty="0"/>
          </a:p>
        </p:txBody>
      </p:sp>
      <p:sp>
        <p:nvSpPr>
          <p:cNvPr id="12" name="Google Shape;719;p38"/>
          <p:cNvSpPr txBox="1">
            <a:spLocks/>
          </p:cNvSpPr>
          <p:nvPr/>
        </p:nvSpPr>
        <p:spPr>
          <a:xfrm>
            <a:off x="5800232" y="1800211"/>
            <a:ext cx="326976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vi-VN" sz="3600" b="1" dirty="0">
                <a:solidFill>
                  <a:srgbClr val="FF0000"/>
                </a:solidFill>
              </a:rPr>
              <a:t>Look, match and </a:t>
            </a:r>
            <a:r>
              <a:rPr lang="vi-VN" sz="3600" b="1" dirty="0" smtClean="0">
                <a:solidFill>
                  <a:srgbClr val="FF0000"/>
                </a:solidFill>
              </a:rPr>
              <a:t>read</a:t>
            </a:r>
            <a:r>
              <a:rPr lang="en-US" sz="3600" b="1" dirty="0" smtClean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Google Shape;719;p38"/>
          <p:cNvSpPr txBox="1">
            <a:spLocks/>
          </p:cNvSpPr>
          <p:nvPr/>
        </p:nvSpPr>
        <p:spPr>
          <a:xfrm>
            <a:off x="1662627" y="3716662"/>
            <a:ext cx="326976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vi-VN" sz="3600" b="1" dirty="0">
                <a:solidFill>
                  <a:srgbClr val="FF0000"/>
                </a:solidFill>
              </a:rPr>
              <a:t>Let’s play.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Google Shape;724;p38"/>
          <p:cNvSpPr txBox="1">
            <a:spLocks/>
          </p:cNvSpPr>
          <p:nvPr/>
        </p:nvSpPr>
        <p:spPr>
          <a:xfrm>
            <a:off x="5538869" y="3041662"/>
            <a:ext cx="10941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9200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 smtClean="0"/>
              <a:t>5</a:t>
            </a:r>
            <a:endParaRPr lang="en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" grpId="0"/>
      <p:bldP spid="716" grpId="0"/>
      <p:bldP spid="718" grpId="0"/>
      <p:bldP spid="719" grpId="0"/>
      <p:bldP spid="721" grpId="0"/>
      <p:bldP spid="722" grpId="0"/>
      <p:bldP spid="724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193298" y="1540031"/>
            <a:ext cx="4713860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Warm-up and review</a:t>
            </a:r>
            <a:r>
              <a:rPr lang="vi-VN" sz="8000" dirty="0">
                <a:solidFill>
                  <a:srgbClr val="FF0000"/>
                </a:solidFill>
              </a:rPr>
              <a:t/>
            </a:r>
            <a:br>
              <a:rPr lang="vi-VN" sz="8000" dirty="0">
                <a:solidFill>
                  <a:srgbClr val="FF0000"/>
                </a:solidFill>
              </a:rPr>
            </a:br>
            <a:endParaRPr sz="80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738500" y="269231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602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13540" y="150119"/>
            <a:ext cx="5041992" cy="4792717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F0E0E0-CF7E-433C-9749-83292AA9AA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7221" y="1528052"/>
            <a:ext cx="2869557" cy="2087395"/>
          </a:xfrm>
          <a:prstGeom prst="rect">
            <a:avLst/>
          </a:prstGeom>
        </p:spPr>
      </p:pic>
      <p:pic>
        <p:nvPicPr>
          <p:cNvPr id="2" name="Track 03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6064.2576" end="9785.527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2974" y="1348297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126351-2686-45E4-A38A-399FAEC8EB70}"/>
              </a:ext>
            </a:extLst>
          </p:cNvPr>
          <p:cNvSpPr txBox="1"/>
          <p:nvPr/>
        </p:nvSpPr>
        <p:spPr>
          <a:xfrm>
            <a:off x="3356517" y="3633143"/>
            <a:ext cx="3315371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ea typeface="+mn-ea"/>
              </a:rPr>
              <a:t>an eye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13540" y="150118"/>
            <a:ext cx="2520996" cy="239635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/>
          <p:cNvSpPr/>
          <p:nvPr/>
        </p:nvSpPr>
        <p:spPr>
          <a:xfrm>
            <a:off x="4634536" y="150118"/>
            <a:ext cx="2520996" cy="2396358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/>
          <p:cNvSpPr/>
          <p:nvPr/>
        </p:nvSpPr>
        <p:spPr>
          <a:xfrm>
            <a:off x="2096019" y="2571749"/>
            <a:ext cx="2520996" cy="239635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4634536" y="2546476"/>
            <a:ext cx="2520996" cy="239635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48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13540" y="150119"/>
            <a:ext cx="5041992" cy="4792717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6" b="3174"/>
          <a:stretch/>
        </p:blipFill>
        <p:spPr bwMode="auto">
          <a:xfrm>
            <a:off x="3537593" y="668243"/>
            <a:ext cx="2068814" cy="3170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ose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69985" y="1348297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A95F12-EA2E-4052-B532-33401890BEB7}"/>
              </a:ext>
            </a:extLst>
          </p:cNvPr>
          <p:cNvSpPr txBox="1"/>
          <p:nvPr/>
        </p:nvSpPr>
        <p:spPr>
          <a:xfrm>
            <a:off x="3623292" y="3744657"/>
            <a:ext cx="3315371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ea typeface="+mn-ea"/>
              </a:rPr>
              <a:t>nose</a:t>
            </a:r>
            <a:endParaRPr lang="en-US" sz="4800" b="1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95592" y="150118"/>
            <a:ext cx="2520996" cy="239635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/>
          <p:cNvSpPr/>
          <p:nvPr/>
        </p:nvSpPr>
        <p:spPr>
          <a:xfrm>
            <a:off x="4634536" y="150118"/>
            <a:ext cx="2520996" cy="2396358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/>
          <p:cNvSpPr/>
          <p:nvPr/>
        </p:nvSpPr>
        <p:spPr>
          <a:xfrm>
            <a:off x="2099719" y="2553735"/>
            <a:ext cx="2520996" cy="239635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/>
          <p:cNvSpPr/>
          <p:nvPr/>
        </p:nvSpPr>
        <p:spPr>
          <a:xfrm>
            <a:off x="4616588" y="2539188"/>
            <a:ext cx="2520996" cy="239635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39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13540" y="150119"/>
            <a:ext cx="5041992" cy="4792717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872" y="1275029"/>
            <a:ext cx="2900750" cy="269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Track 03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992.392" end="22497.568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92596" y="1348297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16EE6A-8431-4797-8CF4-69C49C9D9D54}"/>
              </a:ext>
            </a:extLst>
          </p:cNvPr>
          <p:cNvSpPr txBox="1"/>
          <p:nvPr/>
        </p:nvSpPr>
        <p:spPr>
          <a:xfrm>
            <a:off x="3562685" y="3868471"/>
            <a:ext cx="3315371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ea typeface="+mn-ea"/>
              </a:rPr>
              <a:t>a face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113540" y="150118"/>
            <a:ext cx="2520996" cy="239635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4634536" y="150118"/>
            <a:ext cx="2520996" cy="2396358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2113540" y="2546476"/>
            <a:ext cx="2520996" cy="239635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4634536" y="2546476"/>
            <a:ext cx="2520996" cy="239635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640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7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13540" y="150119"/>
            <a:ext cx="5041992" cy="4792717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326" y="1475435"/>
            <a:ext cx="1656975" cy="248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Track 03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2314.6624" end="14266.75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30942" y="1348297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F0150B-B18E-4D0D-B45E-E4E0F24CB247}"/>
              </a:ext>
            </a:extLst>
          </p:cNvPr>
          <p:cNvSpPr txBox="1"/>
          <p:nvPr/>
        </p:nvSpPr>
        <p:spPr>
          <a:xfrm>
            <a:off x="3374038" y="3946029"/>
            <a:ext cx="3315371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ea typeface="+mn-ea"/>
              </a:rPr>
              <a:t>an ear</a:t>
            </a:r>
          </a:p>
        </p:txBody>
      </p:sp>
      <p:sp>
        <p:nvSpPr>
          <p:cNvPr id="4" name="Rectangle 3"/>
          <p:cNvSpPr/>
          <p:nvPr/>
        </p:nvSpPr>
        <p:spPr>
          <a:xfrm>
            <a:off x="2113540" y="150118"/>
            <a:ext cx="2520996" cy="239635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4634536" y="150118"/>
            <a:ext cx="2520996" cy="2396358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2114110" y="2568247"/>
            <a:ext cx="2520996" cy="239635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4634536" y="2546476"/>
            <a:ext cx="2520996" cy="239635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422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6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709007" y="1579052"/>
            <a:ext cx="566056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sz="6000" b="1" dirty="0">
                <a:solidFill>
                  <a:srgbClr val="FF0000"/>
                </a:solidFill>
              </a:rPr>
              <a:t>Listen and number.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771157" y="225687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787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21412"/>
            <a:ext cx="9144000" cy="32389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730822"/>
            <a:ext cx="206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62200" y="3499989"/>
            <a:ext cx="206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/>
                </a:solidFill>
              </a:rPr>
              <a:t>3</a:t>
            </a:r>
            <a:endParaRPr lang="en-US" sz="2400" b="1" dirty="0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17565" y="3510875"/>
            <a:ext cx="206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/>
                </a:solidFill>
              </a:rPr>
              <a:t>1</a:t>
            </a:r>
            <a:endParaRPr lang="en-US" sz="2400" b="1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3940" y="3499988"/>
            <a:ext cx="206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/>
                </a:solidFill>
              </a:rPr>
              <a:t>4</a:t>
            </a:r>
            <a:endParaRPr lang="en-US" sz="2400" b="1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30329" y="3499987"/>
            <a:ext cx="206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/>
                </a:solidFill>
              </a:rPr>
              <a:t>2</a:t>
            </a:r>
            <a:endParaRPr lang="en-US" sz="2400" b="1" dirty="0">
              <a:solidFill>
                <a:schemeClr val="accent6"/>
              </a:solidFill>
            </a:endParaRPr>
          </a:p>
        </p:txBody>
      </p:sp>
      <p:pic>
        <p:nvPicPr>
          <p:cNvPr id="3" name="Track 4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20797" y="10239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041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6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2366B32-56A3-4852-9D3B-54DD79A44B27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0004${6B2797F1-BFBF-4FB8-8056-E7C85B3EE1D2}&quot;,&quot;C:\\Users\\STD_NGOC\\Picture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Unit 4_Lesson 2_Period 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952F72-45CF-4EE8-B531-842D1404D9D5}:3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2F44F5-709C-41A4-A2B4-48F4FB55FD37}:36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5A46C4-4068-418E-A63E-A9E008208649}:39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E9151E-9CB8-4332-A8FF-C52DED63D4EF}:36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339DB0-514B-4837-8255-6E565EAA2F52}:33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441EF2-7E0B-406B-B6C4-FBE405B625E5}:36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67B1D3-5458-4CCC-896A-924F2DC455E8}:36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84C6A8-81F3-4244-B076-976A7D7CF8C9}:37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B1489A-DBF8-4204-9F4A-D69467CAFD5E}:37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D6BAAA-F04A-455C-8BDF-4E9BA10755F8}:39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6F192D-3D8D-4922-8D00-790D8B700625}:36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82A619-C51A-461B-A3AE-AFDA468C665C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CA54DA-8C47-446B-8193-BDB5EA433D02}:37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E37D96-AB6B-4FDC-A114-7F05C2FD4A12}:37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378E07-C901-4B32-B12F-4FD8729ADEEF}:37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F9A02E-EA02-40DB-ABEF-A426DECD526E}:37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F0CAB5-FFC6-4300-A5E3-D7D017AD3EA6}:37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78BE8B-16C3-4E2B-9CC5-020F018F8B29}:365"/>
</p:tagLst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239</Words>
  <Application>Microsoft Office PowerPoint</Application>
  <PresentationFormat>On-screen Show (16:9)</PresentationFormat>
  <Paragraphs>50</Paragraphs>
  <Slides>18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Montserrat</vt:lpstr>
      <vt:lpstr>Arial</vt:lpstr>
      <vt:lpstr>Fredoka One</vt:lpstr>
      <vt:lpstr>Barlow</vt:lpstr>
      <vt:lpstr>Sport Day</vt:lpstr>
      <vt:lpstr>Fira Sans Extra Condensed Medium</vt:lpstr>
      <vt:lpstr>Hind</vt:lpstr>
      <vt:lpstr>Comic Sans MS</vt:lpstr>
      <vt:lpstr>Taller de Aprendizaje con Tonos Pastel by Slidesgo</vt:lpstr>
      <vt:lpstr>Over The Rainbow by Slidesgo</vt:lpstr>
      <vt:lpstr>1_Over The Rainbow by Slidesgo</vt:lpstr>
      <vt:lpstr>PowerPoint Presentation</vt:lpstr>
      <vt:lpstr>3</vt:lpstr>
      <vt:lpstr>Warm-up and review </vt:lpstr>
      <vt:lpstr>PowerPoint Presentation</vt:lpstr>
      <vt:lpstr>PowerPoint Presentation</vt:lpstr>
      <vt:lpstr>PowerPoint Presentation</vt:lpstr>
      <vt:lpstr>PowerPoint Presentation</vt:lpstr>
      <vt:lpstr>Listen and number.</vt:lpstr>
      <vt:lpstr>PowerPoint Presentation</vt:lpstr>
      <vt:lpstr>PowerPoint Presentation</vt:lpstr>
      <vt:lpstr>PowerPoint Presentation</vt:lpstr>
      <vt:lpstr>Look, match and read.</vt:lpstr>
      <vt:lpstr>PowerPoint Presentation</vt:lpstr>
      <vt:lpstr>Let’s play. </vt:lpstr>
      <vt:lpstr>PowerPoint Presentation</vt:lpstr>
      <vt:lpstr>Fun corner and wrap-up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4_Lesson 2_Period 4</dc:title>
  <cp:lastModifiedBy>STD_NGOC</cp:lastModifiedBy>
  <cp:revision>124</cp:revision>
  <dcterms:modified xsi:type="dcterms:W3CDTF">2024-11-08T01:29:28Z</dcterms:modified>
</cp:coreProperties>
</file>