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1" r:id="rId2"/>
  </p:sldMasterIdLst>
  <p:notesMasterIdLst>
    <p:notesMasterId r:id="rId21"/>
  </p:notesMasterIdLst>
  <p:sldIdLst>
    <p:sldId id="364" r:id="rId3"/>
    <p:sldId id="389" r:id="rId4"/>
    <p:sldId id="262" r:id="rId5"/>
    <p:sldId id="376" r:id="rId6"/>
    <p:sldId id="377" r:id="rId7"/>
    <p:sldId id="378" r:id="rId8"/>
    <p:sldId id="379" r:id="rId9"/>
    <p:sldId id="380" r:id="rId10"/>
    <p:sldId id="365" r:id="rId11"/>
    <p:sldId id="366" r:id="rId12"/>
    <p:sldId id="368" r:id="rId13"/>
    <p:sldId id="338" r:id="rId14"/>
    <p:sldId id="381" r:id="rId15"/>
    <p:sldId id="369" r:id="rId16"/>
    <p:sldId id="371" r:id="rId17"/>
    <p:sldId id="382" r:id="rId18"/>
    <p:sldId id="372" r:id="rId19"/>
    <p:sldId id="374" r:id="rId20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.VnTime" panose="020B7200000000000000" pitchFamily="34" charset="0"/>
      <p:regular r:id="rId26"/>
      <p:bold r:id="rId27"/>
      <p:italic r:id="rId28"/>
      <p:boldItalic r:id="rId29"/>
    </p:embeddedFont>
    <p:embeddedFont>
      <p:font typeface="Fredoka One" panose="020B0604020202020204" charset="0"/>
      <p:regular r:id="rId30"/>
    </p:embeddedFont>
    <p:embeddedFont>
      <p:font typeface="Barlow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port Day" panose="020B0604020202020204" charset="0"/>
      <p:bold r:id="rId39"/>
    </p:embeddedFont>
    <p:embeddedFont>
      <p:font typeface="Fira Sans Extra Condensed Medium" panose="020B0604020202020204" charset="0"/>
      <p:regular r:id="rId40"/>
      <p:bold r:id="rId41"/>
      <p:italic r:id="rId42"/>
      <p:boldItalic r:id="rId43"/>
    </p:embeddedFont>
    <p:embeddedFont>
      <p:font typeface="Hind" panose="020B0604020202020204" charset="0"/>
      <p:regular r:id="rId44"/>
      <p:bold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83" autoAdjust="0"/>
  </p:normalViewPr>
  <p:slideViewPr>
    <p:cSldViewPr snapToGrid="0">
      <p:cViewPr varScale="1">
        <p:scale>
          <a:sx n="53" d="100"/>
          <a:sy n="53" d="100"/>
        </p:scale>
        <p:origin x="78" y="4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8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Key: 1. d </a:t>
            </a:r>
            <a:r>
              <a:rPr lang="en-US" b="1" dirty="0" smtClean="0"/>
              <a:t>   2</a:t>
            </a:r>
            <a:r>
              <a:rPr lang="en-US" b="1" dirty="0"/>
              <a:t>. </a:t>
            </a:r>
            <a:r>
              <a:rPr lang="en-US" b="1" dirty="0" smtClean="0"/>
              <a:t>c   </a:t>
            </a:r>
            <a:r>
              <a:rPr lang="en-US" b="1" dirty="0"/>
              <a:t>3. </a:t>
            </a:r>
            <a:r>
              <a:rPr lang="en-US" b="1" dirty="0" smtClean="0"/>
              <a:t>b   4</a:t>
            </a:r>
            <a:r>
              <a:rPr lang="en-US" b="1" dirty="0"/>
              <a:t>. a</a:t>
            </a:r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6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Key: 1. a hand </a:t>
            </a:r>
            <a:r>
              <a:rPr lang="en-US" dirty="0" smtClean="0"/>
              <a:t>    2</a:t>
            </a:r>
            <a:r>
              <a:rPr lang="en-US" dirty="0"/>
              <a:t>. an </a:t>
            </a:r>
            <a:r>
              <a:rPr lang="en-US" dirty="0" smtClean="0"/>
              <a:t>eye     </a:t>
            </a:r>
            <a:r>
              <a:rPr lang="en-US" dirty="0"/>
              <a:t>3. nose </a:t>
            </a:r>
            <a:r>
              <a:rPr lang="en-US" dirty="0" smtClean="0"/>
              <a:t>  4</a:t>
            </a:r>
            <a:r>
              <a:rPr lang="en-US" dirty="0"/>
              <a:t>. Open</a:t>
            </a:r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b="1" dirty="0">
                <a:effectLst/>
                <a:latin typeface="Calibri"/>
                <a:ea typeface="Times New Roman"/>
                <a:cs typeface="Times New Roman"/>
              </a:rPr>
              <a:t>Game: Who is the fastest writer?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- Teacher asks 6-8 pupils to join this </a:t>
            </a:r>
            <a:r>
              <a:rPr lang="pt-BR" sz="1100" dirty="0" smtClean="0">
                <a:effectLst/>
                <a:latin typeface="Calibri"/>
                <a:ea typeface="Times New Roman"/>
                <a:cs typeface="Times New Roman"/>
              </a:rPr>
              <a:t>game.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- Teacher says </a:t>
            </a:r>
            <a:r>
              <a:rPr lang="pt-BR" sz="1100" dirty="0" smtClean="0">
                <a:effectLst/>
                <a:latin typeface="Calibri"/>
                <a:ea typeface="Times New Roman"/>
                <a:cs typeface="Times New Roman"/>
              </a:rPr>
              <a:t>out</a:t>
            </a:r>
            <a:r>
              <a:rPr lang="pt-BR" sz="1100" baseline="0" dirty="0" smtClean="0">
                <a:effectLst/>
                <a:latin typeface="Calibri"/>
                <a:ea typeface="Times New Roman"/>
                <a:cs typeface="Times New Roman"/>
              </a:rPr>
              <a:t> </a:t>
            </a:r>
            <a:r>
              <a:rPr lang="pt-BR" sz="1100" dirty="0" smtClean="0">
                <a:effectLst/>
                <a:latin typeface="Calibri"/>
                <a:ea typeface="Times New Roman"/>
                <a:cs typeface="Times New Roman"/>
              </a:rPr>
              <a:t>loud </a:t>
            </a: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a word (twice</a:t>
            </a:r>
            <a:r>
              <a:rPr lang="pt-BR" sz="1100" dirty="0" smtClean="0">
                <a:effectLst/>
                <a:latin typeface="Calibri"/>
                <a:ea typeface="Times New Roman"/>
                <a:cs typeface="Times New Roman"/>
              </a:rPr>
              <a:t>).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- Pupils have to write as fast as they can.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>
              <a:buFontTx/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94930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77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42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 smtClean="0"/>
              <a:t>Body Parts Memory Game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 smtClean="0"/>
              <a:t>Step 1:</a:t>
            </a:r>
            <a:r>
              <a:rPr lang="en-US" dirty="0" smtClean="0"/>
              <a:t> Divide class into 4 groups.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 smtClean="0"/>
              <a:t>Step 2: </a:t>
            </a:r>
            <a:r>
              <a:rPr lang="en-US" dirty="0" smtClean="0"/>
              <a:t>Teacher asks each</a:t>
            </a:r>
            <a:r>
              <a:rPr lang="en-US" baseline="0" dirty="0" smtClean="0"/>
              <a:t> group to choose a pair of numbers.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baseline="0" dirty="0" smtClean="0"/>
              <a:t>Step 3: </a:t>
            </a:r>
            <a:r>
              <a:rPr lang="en-US" dirty="0" smtClean="0"/>
              <a:t>Click on the box to reveal the hidden word. Then click on another box to reveal</a:t>
            </a:r>
            <a:r>
              <a:rPr lang="en-US" baseline="0" dirty="0" smtClean="0"/>
              <a:t> the picture.</a:t>
            </a:r>
            <a:r>
              <a:rPr lang="en-US" dirty="0" smtClean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 smtClean="0"/>
              <a:t>Step</a:t>
            </a:r>
            <a:r>
              <a:rPr lang="en-US" b="1" baseline="0" dirty="0" smtClean="0"/>
              <a:t> 4: </a:t>
            </a:r>
            <a:r>
              <a:rPr lang="en-US" dirty="0" smtClean="0"/>
              <a:t>Once a correct match is made, that</a:t>
            </a:r>
            <a:r>
              <a:rPr lang="en-US" baseline="0" dirty="0" smtClean="0"/>
              <a:t> group will get 10 points.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144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96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Game: Bodiless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- Review body parts with the students and introduce the “No (body part)” concept.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Step</a:t>
            </a:r>
            <a:r>
              <a:rPr lang="en-US" b="0" baseline="0" dirty="0"/>
              <a:t> 1: </a:t>
            </a:r>
            <a:r>
              <a:rPr lang="en-US" b="0" dirty="0"/>
              <a:t>Teacher says “No (body part)!”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Step</a:t>
            </a:r>
            <a:r>
              <a:rPr lang="en-US" b="0" baseline="0" dirty="0"/>
              <a:t> 2: </a:t>
            </a:r>
            <a:r>
              <a:rPr lang="en-US" b="0" dirty="0"/>
              <a:t>Pupils listen carefully, then cover </a:t>
            </a:r>
            <a:r>
              <a:rPr lang="en-US" b="0" dirty="0" smtClean="0"/>
              <a:t>the </a:t>
            </a:r>
            <a:r>
              <a:rPr lang="en-US" b="0" dirty="0"/>
              <a:t>body part that they heard by hands.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0" i="1" dirty="0"/>
              <a:t>Ex: No nose!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0" i="1" dirty="0"/>
              <a:t>Pupils cover a nose by hand.</a:t>
            </a:r>
          </a:p>
        </p:txBody>
      </p:sp>
    </p:spTree>
    <p:extLst>
      <p:ext uri="{BB962C8B-B14F-4D97-AF65-F5344CB8AC3E}">
        <p14:creationId xmlns:p14="http://schemas.microsoft.com/office/powerpoint/2010/main" val="65481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7246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3246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8158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9249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4836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71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6" r:id="rId4"/>
    <p:sldLayoutId id="2147483667" r:id="rId5"/>
    <p:sldLayoutId id="2147483678" r:id="rId6"/>
    <p:sldLayoutId id="21474836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0" y="1371421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2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8" y="2769041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</a:t>
            </a:r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661708" y="3365870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n-ea"/>
              </a:rPr>
              <a:t>Period 6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077" y="2417019"/>
            <a:ext cx="4007040" cy="2671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86" y="2402399"/>
            <a:ext cx="3622045" cy="2646106"/>
          </a:xfrm>
          <a:prstGeom prst="rect">
            <a:avLst/>
          </a:prstGeom>
        </p:spPr>
      </p:pic>
      <p:sp>
        <p:nvSpPr>
          <p:cNvPr id="14" name="Google Shape;927;p48"/>
          <p:cNvSpPr txBox="1">
            <a:spLocks/>
          </p:cNvSpPr>
          <p:nvPr/>
        </p:nvSpPr>
        <p:spPr>
          <a:xfrm>
            <a:off x="522579" y="0"/>
            <a:ext cx="8485632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i="1" smtClean="0">
                <a:solidFill>
                  <a:schemeClr val="tx1"/>
                </a:solidFill>
              </a:rPr>
              <a:t>Quang Trung Primary School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413689" y="3924942"/>
            <a:ext cx="567502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400" smtClean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Teacher: Duong Thi Bich Ngoc</a:t>
            </a:r>
            <a:endParaRPr lang="en-US" sz="2400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33" y="0"/>
            <a:ext cx="7810500" cy="515489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425840" y="1191723"/>
            <a:ext cx="2555309" cy="34070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52812" y="2186735"/>
            <a:ext cx="2576174" cy="12829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363245" y="2367419"/>
            <a:ext cx="2597039" cy="11022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352812" y="1191723"/>
            <a:ext cx="2617904" cy="345368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76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62785" y="2058023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6000" b="1" dirty="0">
                <a:solidFill>
                  <a:srgbClr val="FF0000"/>
                </a:solidFill>
              </a:rPr>
              <a:t>Let’s </a:t>
            </a:r>
            <a:r>
              <a:rPr lang="en-US" sz="6000" b="1" dirty="0" smtClean="0">
                <a:solidFill>
                  <a:srgbClr val="FF0000"/>
                </a:solidFill>
              </a:rPr>
              <a:t>write.</a:t>
            </a:r>
            <a:r>
              <a:rPr lang="en-US" sz="6000" dirty="0">
                <a:solidFill>
                  <a:srgbClr val="FF0000"/>
                </a:solidFill>
              </a:rPr>
              <a:t/>
            </a:r>
            <a:br>
              <a:rPr lang="en-US" sz="6000" dirty="0">
                <a:solidFill>
                  <a:srgbClr val="FF0000"/>
                </a:solidFill>
              </a:rPr>
            </a:b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07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94" y="187889"/>
            <a:ext cx="7796736" cy="47724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3242" y="2312488"/>
            <a:ext cx="144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 hand </a:t>
            </a:r>
          </a:p>
        </p:txBody>
      </p:sp>
      <p:sp>
        <p:nvSpPr>
          <p:cNvPr id="9" name="Rectangle 8"/>
          <p:cNvSpPr/>
          <p:nvPr/>
        </p:nvSpPr>
        <p:spPr>
          <a:xfrm>
            <a:off x="6277816" y="2312488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an eye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94754" y="4259292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nose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26223" y="4259292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135100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6" b="98419" l="125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090">
            <a:off x="2832589" y="-248742"/>
            <a:ext cx="5889987" cy="4154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83" r="89153">
                        <a14:backgroundMark x1="57407" y1="19059" x2="58163" y2="23529"/>
                        <a14:backgroundMark x1="52570" y1="17490" x2="66440" y2="67529"/>
                        <a14:backgroundMark x1="81066" y1="54118" x2="81708" y2="55922"/>
                        <a14:backgroundMark x1="81293" y1="54980" x2="79252" y2="55686"/>
                        <a14:backgroundMark x1="81935" y1="56314" x2="83333" y2="56784"/>
                        <a14:backgroundMark x1="83862" y1="58588" x2="84505" y2="60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1"/>
          <a:stretch/>
        </p:blipFill>
        <p:spPr>
          <a:xfrm>
            <a:off x="0" y="663656"/>
            <a:ext cx="9065342" cy="440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8926" y="248157"/>
            <a:ext cx="5658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Fredoka One"/>
                <a:sym typeface="Fredoka One"/>
              </a:rPr>
              <a:t>Board race</a:t>
            </a:r>
            <a:endParaRPr lang="vi-VN" sz="90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3" b="95389" l="3256" r="93721">
                        <a14:foregroundMark x1="34186" y1="46686" x2="73488" y2="76801"/>
                        <a14:foregroundMark x1="54884" y1="62104" x2="23721" y2="85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6017" y="2671915"/>
            <a:ext cx="1657794" cy="2675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BBCD8-C6BF-41EF-8795-45F855C2F8B3}"/>
              </a:ext>
            </a:extLst>
          </p:cNvPr>
          <p:cNvSpPr txBox="1"/>
          <p:nvPr/>
        </p:nvSpPr>
        <p:spPr>
          <a:xfrm>
            <a:off x="226432" y="494379"/>
            <a:ext cx="27845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Who is the fastest writer?</a:t>
            </a:r>
            <a:endParaRPr lang="en-US" sz="32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62785" y="2058023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6000" b="1" dirty="0">
                <a:solidFill>
                  <a:srgbClr val="FF0000"/>
                </a:solidFill>
              </a:rPr>
              <a:t>Project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1539" b="-4125"/>
          <a:stretch/>
        </p:blipFill>
        <p:spPr>
          <a:xfrm>
            <a:off x="526094" y="340616"/>
            <a:ext cx="8066761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2"/>
            <a:ext cx="9144000" cy="5053035"/>
          </a:xfrm>
          <a:prstGeom prst="rect">
            <a:avLst/>
          </a:prstGeom>
        </p:spPr>
      </p:pic>
      <p:pic>
        <p:nvPicPr>
          <p:cNvPr id="4" name="Picture 6" descr="https://encrypted-tbn3.gstatic.com/images?q=tbn:ANd9GcQyrDkJQ9YmWrvBjXWxTX54MSn6T9Dz5Bwbg9tBSpoeuMT8gMlW2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9" y="4108672"/>
            <a:ext cx="1976285" cy="712730"/>
          </a:xfrm>
          <a:prstGeom prst="trapezoid">
            <a:avLst>
              <a:gd name="adj" fmla="val 22731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15" y="4153874"/>
            <a:ext cx="951292" cy="667528"/>
          </a:xfrm>
          <a:prstGeom prst="rect">
            <a:avLst/>
          </a:prstGeom>
        </p:spPr>
      </p:pic>
      <p:pic>
        <p:nvPicPr>
          <p:cNvPr id="6" name="Picture 6" descr="https://encrypted-tbn3.gstatic.com/images?q=tbn:ANd9GcQyrDkJQ9YmWrvBjXWxTX54MSn6T9Dz5Bwbg9tBSpoeuMT8gMlW2w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5961">
            <a:off x="4115530" y="4239146"/>
            <a:ext cx="1252718" cy="451782"/>
          </a:xfrm>
          <a:prstGeom prst="trapezoid">
            <a:avLst>
              <a:gd name="adj" fmla="val 22731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3.gstatic.com/images?q=tbn:ANd9GcQyrDkJQ9YmWrvBjXWxTX54MSn6T9Dz5Bwbg9tBSpoeuMT8gMlW2w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2369">
            <a:off x="4267929" y="4351142"/>
            <a:ext cx="1252718" cy="451782"/>
          </a:xfrm>
          <a:prstGeom prst="trapezoid">
            <a:avLst>
              <a:gd name="adj" fmla="val 22731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encrypted-tbn3.gstatic.com/images?q=tbn:ANd9GcQyrDkJQ9YmWrvBjXWxTX54MSn6T9Dz5Bwbg9tBSpoeuMT8gMlW2w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74">
            <a:off x="4289056" y="4408006"/>
            <a:ext cx="1252718" cy="451782"/>
          </a:xfrm>
          <a:prstGeom prst="trapezoid">
            <a:avLst>
              <a:gd name="adj" fmla="val 22731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966661" y="45232"/>
            <a:ext cx="28680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>
                <a:solidFill>
                  <a:schemeClr val="tx1"/>
                </a:solidFill>
                <a:latin typeface="Fredoka One"/>
                <a:sym typeface="Fredoka One"/>
              </a:rPr>
              <a:t>Project</a:t>
            </a:r>
            <a:endParaRPr lang="vi-VN" sz="9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41664" y="1567362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Fun corner and wrap-up</a:t>
            </a:r>
            <a:r>
              <a:rPr lang="vi-VN" sz="6000" dirty="0">
                <a:solidFill>
                  <a:srgbClr val="FF0000"/>
                </a:solidFill>
              </a:rPr>
              <a:t/>
            </a:r>
            <a:br>
              <a:rPr lang="vi-VN" sz="6000" dirty="0">
                <a:solidFill>
                  <a:srgbClr val="FF0000"/>
                </a:solidFill>
              </a:rPr>
            </a:b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899" y="296562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90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98" y="-25658"/>
            <a:ext cx="1401964" cy="13044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29098" y="-25658"/>
            <a:ext cx="1401964" cy="1304436"/>
            <a:chOff x="1738568" y="-8441"/>
            <a:chExt cx="1401964" cy="13044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</a:t>
              </a:r>
              <a:endParaRPr lang="vi-VN"/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62" y="-25658"/>
            <a:ext cx="1401964" cy="1304436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3231062" y="-25658"/>
            <a:ext cx="1401964" cy="1304436"/>
            <a:chOff x="1738568" y="-8441"/>
            <a:chExt cx="1401964" cy="1304436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76" name="Rectangle 75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2</a:t>
              </a:r>
              <a:endParaRPr lang="vi-VN"/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26" y="-21081"/>
            <a:ext cx="1401964" cy="1304436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4633026" y="-21081"/>
            <a:ext cx="1401964" cy="1304436"/>
            <a:chOff x="1738568" y="-8441"/>
            <a:chExt cx="1401964" cy="1304436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80" name="Rectangle 79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3</a:t>
              </a:r>
              <a:endParaRPr lang="vi-VN"/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71" y="-21081"/>
            <a:ext cx="1401964" cy="1304436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6017471" y="-21081"/>
            <a:ext cx="1401964" cy="1304436"/>
            <a:chOff x="1738568" y="-8441"/>
            <a:chExt cx="1401964" cy="1304436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4</a:t>
              </a:r>
              <a:endParaRPr lang="vi-VN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92" y="1275671"/>
            <a:ext cx="1401964" cy="1304436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1829292" y="1283355"/>
            <a:ext cx="1401964" cy="1304436"/>
            <a:chOff x="1738568" y="-757"/>
            <a:chExt cx="1401964" cy="1304436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757"/>
              <a:ext cx="1401964" cy="1304436"/>
            </a:xfrm>
            <a:prstGeom prst="rect">
              <a:avLst/>
            </a:prstGeom>
          </p:spPr>
        </p:pic>
        <p:sp>
          <p:nvSpPr>
            <p:cNvPr id="88" name="Rectangle 87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5</a:t>
              </a:r>
              <a:endParaRPr lang="vi-VN"/>
            </a:p>
          </p:txBody>
        </p:sp>
      </p:grpSp>
      <p:pic>
        <p:nvPicPr>
          <p:cNvPr id="89" name="Picture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56" y="1275671"/>
            <a:ext cx="1395869" cy="1304436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>
            <a:off x="3231256" y="1283355"/>
            <a:ext cx="1401964" cy="1304436"/>
            <a:chOff x="1738568" y="-8441"/>
            <a:chExt cx="1401964" cy="1304436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6</a:t>
              </a:r>
              <a:endParaRPr lang="vi-VN"/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/>
          <a:stretch/>
        </p:blipFill>
        <p:spPr>
          <a:xfrm>
            <a:off x="4617853" y="1278778"/>
            <a:ext cx="1417138" cy="1301329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>
            <a:off x="4633220" y="1283355"/>
            <a:ext cx="1401964" cy="1304436"/>
            <a:chOff x="1738568" y="-8441"/>
            <a:chExt cx="1401964" cy="1304436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00" name="Rectangle 99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7</a:t>
              </a:r>
              <a:endParaRPr lang="vi-VN"/>
            </a:p>
          </p:txBody>
        </p:sp>
      </p:grp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/>
          <a:stretch/>
        </p:blipFill>
        <p:spPr>
          <a:xfrm>
            <a:off x="6026040" y="1275671"/>
            <a:ext cx="1532213" cy="1304436"/>
          </a:xfrm>
          <a:prstGeom prst="rect">
            <a:avLst/>
          </a:prstGeom>
        </p:spPr>
      </p:pic>
      <p:grpSp>
        <p:nvGrpSpPr>
          <p:cNvPr id="102" name="Group 101"/>
          <p:cNvGrpSpPr/>
          <p:nvPr/>
        </p:nvGrpSpPr>
        <p:grpSpPr>
          <a:xfrm>
            <a:off x="6022043" y="1283355"/>
            <a:ext cx="1401964" cy="1304436"/>
            <a:chOff x="1738568" y="-8441"/>
            <a:chExt cx="1401964" cy="1304436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/>
                <a:t>8</a:t>
              </a:r>
              <a:endParaRPr lang="vi-VN" dirty="0"/>
            </a:p>
          </p:txBody>
        </p:sp>
      </p:grp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3295"/>
          <a:stretch/>
        </p:blipFill>
        <p:spPr>
          <a:xfrm>
            <a:off x="1829933" y="2580107"/>
            <a:ext cx="1401323" cy="1296752"/>
          </a:xfrm>
          <a:prstGeom prst="rect">
            <a:avLst/>
          </a:prstGeom>
        </p:spPr>
      </p:pic>
      <p:grpSp>
        <p:nvGrpSpPr>
          <p:cNvPr id="106" name="Group 105"/>
          <p:cNvGrpSpPr/>
          <p:nvPr/>
        </p:nvGrpSpPr>
        <p:grpSpPr>
          <a:xfrm>
            <a:off x="1828022" y="2580107"/>
            <a:ext cx="1401964" cy="1304436"/>
            <a:chOff x="1738568" y="-8441"/>
            <a:chExt cx="1401964" cy="1304436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08" name="Rectangle 107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9</a:t>
              </a:r>
              <a:endParaRPr lang="vi-VN"/>
            </a:p>
          </p:txBody>
        </p:sp>
      </p:grpSp>
      <p:pic>
        <p:nvPicPr>
          <p:cNvPr id="109" name="Picture 10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56" y="2576265"/>
            <a:ext cx="1401964" cy="1304436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3231256" y="2576265"/>
            <a:ext cx="1401964" cy="1304436"/>
            <a:chOff x="1738568" y="-8441"/>
            <a:chExt cx="1401964" cy="1304436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12" name="Rectangle 111"/>
            <p:cNvSpPr/>
            <p:nvPr/>
          </p:nvSpPr>
          <p:spPr>
            <a:xfrm>
              <a:off x="1965643" y="213682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10</a:t>
              </a:r>
              <a:endParaRPr lang="vi-VN"/>
            </a:p>
          </p:txBody>
        </p:sp>
      </p:grpSp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4"/>
          <a:stretch/>
        </p:blipFill>
        <p:spPr>
          <a:xfrm>
            <a:off x="4634462" y="2573831"/>
            <a:ext cx="1400102" cy="1303028"/>
          </a:xfrm>
          <a:prstGeom prst="rect">
            <a:avLst/>
          </a:prstGeom>
        </p:spPr>
      </p:pic>
      <p:grpSp>
        <p:nvGrpSpPr>
          <p:cNvPr id="118" name="Group 117"/>
          <p:cNvGrpSpPr/>
          <p:nvPr/>
        </p:nvGrpSpPr>
        <p:grpSpPr>
          <a:xfrm>
            <a:off x="4634462" y="2573831"/>
            <a:ext cx="1401964" cy="1304436"/>
            <a:chOff x="1738568" y="-8441"/>
            <a:chExt cx="1401964" cy="1304436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20" name="Rectangle 119"/>
            <p:cNvSpPr/>
            <p:nvPr/>
          </p:nvSpPr>
          <p:spPr>
            <a:xfrm>
              <a:off x="2001195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/>
                <a:t>11</a:t>
              </a:r>
              <a:endParaRPr lang="vi-VN" dirty="0"/>
            </a:p>
          </p:txBody>
        </p: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26" y="2578675"/>
            <a:ext cx="1401964" cy="1298341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6036426" y="2575628"/>
            <a:ext cx="1401964" cy="1304436"/>
            <a:chOff x="1738568" y="-8441"/>
            <a:chExt cx="1401964" cy="1304436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24" name="Rectangle 123"/>
            <p:cNvSpPr/>
            <p:nvPr/>
          </p:nvSpPr>
          <p:spPr>
            <a:xfrm>
              <a:off x="1966295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/>
                <a:t>12</a:t>
              </a:r>
              <a:endParaRPr lang="vi-VN" dirty="0"/>
            </a:p>
          </p:txBody>
        </p:sp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22" y="3881896"/>
            <a:ext cx="1401964" cy="1304436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828022" y="3881896"/>
            <a:ext cx="1401964" cy="1304436"/>
            <a:chOff x="1738568" y="-8441"/>
            <a:chExt cx="1401964" cy="1304436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28" name="Rectangle 127"/>
            <p:cNvSpPr/>
            <p:nvPr/>
          </p:nvSpPr>
          <p:spPr>
            <a:xfrm>
              <a:off x="1978920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13</a:t>
              </a:r>
              <a:endParaRPr lang="vi-VN"/>
            </a:p>
          </p:txBody>
        </p:sp>
      </p:grpSp>
      <p:pic>
        <p:nvPicPr>
          <p:cNvPr id="129" name="Picture 1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07" y="3880064"/>
            <a:ext cx="1401964" cy="1304436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3231307" y="3880064"/>
            <a:ext cx="1401964" cy="1304436"/>
            <a:chOff x="1738568" y="-8441"/>
            <a:chExt cx="1401964" cy="1304436"/>
          </a:xfrm>
        </p:grpSpPr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32" name="Rectangle 131"/>
            <p:cNvSpPr/>
            <p:nvPr/>
          </p:nvSpPr>
          <p:spPr>
            <a:xfrm>
              <a:off x="1967345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14</a:t>
              </a:r>
              <a:endParaRPr lang="vi-VN"/>
            </a:p>
          </p:txBody>
        </p:sp>
      </p:grpSp>
      <p:pic>
        <p:nvPicPr>
          <p:cNvPr id="133" name="Picture 13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71" y="3876859"/>
            <a:ext cx="1401964" cy="1304436"/>
          </a:xfrm>
          <a:prstGeom prst="rect">
            <a:avLst/>
          </a:prstGeom>
        </p:spPr>
      </p:pic>
      <p:grpSp>
        <p:nvGrpSpPr>
          <p:cNvPr id="134" name="Group 133"/>
          <p:cNvGrpSpPr/>
          <p:nvPr/>
        </p:nvGrpSpPr>
        <p:grpSpPr>
          <a:xfrm>
            <a:off x="4633271" y="3876859"/>
            <a:ext cx="1401964" cy="1304436"/>
            <a:chOff x="1738568" y="-8441"/>
            <a:chExt cx="1401964" cy="1304436"/>
          </a:xfrm>
        </p:grpSpPr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36" name="Rectangle 135"/>
            <p:cNvSpPr/>
            <p:nvPr/>
          </p:nvSpPr>
          <p:spPr>
            <a:xfrm>
              <a:off x="1990495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/>
                <a:t>15</a:t>
              </a:r>
              <a:endParaRPr lang="vi-VN" dirty="0"/>
            </a:p>
          </p:txBody>
        </p:sp>
      </p:grpSp>
      <p:pic>
        <p:nvPicPr>
          <p:cNvPr id="141" name="Picture 1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74" y="3880064"/>
            <a:ext cx="1401964" cy="1304436"/>
          </a:xfrm>
          <a:prstGeom prst="rect">
            <a:avLst/>
          </a:prstGeom>
        </p:spPr>
      </p:pic>
      <p:grpSp>
        <p:nvGrpSpPr>
          <p:cNvPr id="142" name="Group 141"/>
          <p:cNvGrpSpPr/>
          <p:nvPr/>
        </p:nvGrpSpPr>
        <p:grpSpPr>
          <a:xfrm>
            <a:off x="5937337" y="3880064"/>
            <a:ext cx="1498001" cy="1304436"/>
            <a:chOff x="1738568" y="-8441"/>
            <a:chExt cx="1401964" cy="1304436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44" name="Rectangle 143"/>
            <p:cNvSpPr/>
            <p:nvPr/>
          </p:nvSpPr>
          <p:spPr>
            <a:xfrm>
              <a:off x="1955770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16</a:t>
              </a:r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73717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2047431" y="2569476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301781" y="1589477"/>
            <a:ext cx="273859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</a:rPr>
              <a:t>Warm-up and review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2447524" y="870292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4488455" y="1587675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Read and </a:t>
            </a:r>
            <a:r>
              <a:rPr lang="en-US" sz="3600" b="1" dirty="0" smtClean="0">
                <a:solidFill>
                  <a:srgbClr val="FF0000"/>
                </a:solidFill>
              </a:rPr>
              <a:t>match. 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5340999" y="864075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571660" y="3285138"/>
            <a:ext cx="3106030" cy="1210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</a:rPr>
              <a:t>Fun corner and wrap-up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3854907" y="250529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12" name="Google Shape;719;p38"/>
          <p:cNvSpPr txBox="1">
            <a:spLocks/>
          </p:cNvSpPr>
          <p:nvPr/>
        </p:nvSpPr>
        <p:spPr>
          <a:xfrm>
            <a:off x="549634" y="3277492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Let’s </a:t>
            </a:r>
            <a:r>
              <a:rPr lang="en-US" sz="3600" b="1" dirty="0" smtClean="0">
                <a:solidFill>
                  <a:srgbClr val="FF0000"/>
                </a:solidFill>
              </a:rPr>
              <a:t>write.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Google Shape;719;p38"/>
          <p:cNvSpPr txBox="1">
            <a:spLocks/>
          </p:cNvSpPr>
          <p:nvPr/>
        </p:nvSpPr>
        <p:spPr>
          <a:xfrm>
            <a:off x="3783897" y="3282127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</a:rPr>
              <a:t>Project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Google Shape;724;p38"/>
          <p:cNvSpPr txBox="1">
            <a:spLocks/>
          </p:cNvSpPr>
          <p:nvPr/>
        </p:nvSpPr>
        <p:spPr>
          <a:xfrm>
            <a:off x="6362344" y="2602492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896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15070" y="1822048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6000" b="1">
                <a:solidFill>
                  <a:srgbClr val="FF0000"/>
                </a:solidFill>
              </a:rPr>
              <a:t>Warm-up and review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-491593" y="948816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4400" dirty="0" smtClean="0">
                <a:solidFill>
                  <a:srgbClr val="000714"/>
                </a:solidFill>
              </a:rPr>
              <a:t> 1</a:t>
            </a:r>
            <a:r>
              <a:rPr lang="en-US" sz="4400" dirty="0">
                <a:solidFill>
                  <a:srgbClr val="000714"/>
                </a:solidFill>
              </a:rPr>
              <a:t>. an/ It’s/ </a:t>
            </a:r>
            <a:r>
              <a:rPr lang="en-US" sz="4400" dirty="0" smtClean="0">
                <a:solidFill>
                  <a:srgbClr val="000714"/>
                </a:solidFill>
              </a:rPr>
              <a:t>eye/ .</a:t>
            </a:r>
            <a:r>
              <a:rPr lang="en-US" sz="4400" dirty="0">
                <a:solidFill>
                  <a:srgbClr val="000714"/>
                </a:solidFill>
              </a:rPr>
              <a:t/>
            </a:r>
            <a:br>
              <a:rPr lang="en-US" sz="4400" dirty="0">
                <a:solidFill>
                  <a:srgbClr val="000714"/>
                </a:solidFill>
              </a:rPr>
            </a:br>
            <a:endParaRPr sz="4400" dirty="0">
              <a:solidFill>
                <a:srgbClr val="000714"/>
              </a:solidFill>
            </a:endParaRP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-103240" y="1858297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4400" dirty="0">
                <a:solidFill>
                  <a:srgbClr val="000714"/>
                </a:solidFill>
              </a:rPr>
              <a:t>2. your</a:t>
            </a:r>
            <a:r>
              <a:rPr lang="en-US" sz="4400" dirty="0" smtClean="0">
                <a:solidFill>
                  <a:srgbClr val="000714"/>
                </a:solidFill>
              </a:rPr>
              <a:t>/ touch/nose</a:t>
            </a:r>
            <a:r>
              <a:rPr lang="en-US" sz="4400" dirty="0">
                <a:solidFill>
                  <a:srgbClr val="000714"/>
                </a:solidFill>
              </a:rPr>
              <a:t>/ !</a:t>
            </a:r>
          </a:p>
        </p:txBody>
      </p:sp>
      <p:sp>
        <p:nvSpPr>
          <p:cNvPr id="24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3736" y="2807110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4400" dirty="0">
                <a:solidFill>
                  <a:srgbClr val="000714"/>
                </a:solidFill>
              </a:rPr>
              <a:t>3. mouth</a:t>
            </a:r>
            <a:r>
              <a:rPr lang="en-US" sz="4400" dirty="0" smtClean="0">
                <a:solidFill>
                  <a:srgbClr val="000714"/>
                </a:solidFill>
              </a:rPr>
              <a:t>/ open</a:t>
            </a:r>
            <a:r>
              <a:rPr lang="en-US" sz="4400" dirty="0">
                <a:solidFill>
                  <a:srgbClr val="000714"/>
                </a:solidFill>
              </a:rPr>
              <a:t>/ ! /your</a:t>
            </a:r>
          </a:p>
        </p:txBody>
      </p:sp>
      <p:sp>
        <p:nvSpPr>
          <p:cNvPr id="2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63908" y="3805084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4400" dirty="0" smtClean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4</a:t>
            </a:r>
            <a:r>
              <a:rPr lang="en-US" sz="4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a/and</a:t>
            </a:r>
            <a:r>
              <a:rPr lang="en-US" sz="4400" dirty="0" smtClean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face/ a/ hand/ . </a:t>
            </a:r>
            <a:endParaRPr lang="en-US" sz="4400" dirty="0">
              <a:solidFill>
                <a:srgbClr val="0007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96287" y="1005393"/>
            <a:ext cx="639096" cy="3699994"/>
            <a:chOff x="235975" y="1140149"/>
            <a:chExt cx="639096" cy="36999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9" r="53871"/>
            <a:stretch/>
          </p:blipFill>
          <p:spPr>
            <a:xfrm>
              <a:off x="235975" y="1140149"/>
              <a:ext cx="629264" cy="85335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9" r="53871"/>
            <a:stretch/>
          </p:blipFill>
          <p:spPr>
            <a:xfrm>
              <a:off x="235975" y="2057414"/>
              <a:ext cx="629264" cy="85335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9" r="53871"/>
            <a:stretch/>
          </p:blipFill>
          <p:spPr>
            <a:xfrm>
              <a:off x="235975" y="3040029"/>
              <a:ext cx="629264" cy="85335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9" r="53871"/>
            <a:stretch/>
          </p:blipFill>
          <p:spPr>
            <a:xfrm>
              <a:off x="245807" y="3986790"/>
              <a:ext cx="629264" cy="853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79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471965" y="161741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1. an/ It’s/ </a:t>
            </a:r>
            <a:r>
              <a:rPr lang="en-US" sz="5400" dirty="0" smtClean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eye/.</a:t>
            </a:r>
            <a:r>
              <a:rPr lang="en-US" sz="5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sz="5400" dirty="0">
              <a:solidFill>
                <a:srgbClr val="0007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368709" y="2605549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an eye.</a:t>
            </a:r>
          </a:p>
        </p:txBody>
      </p:sp>
    </p:spTree>
    <p:extLst>
      <p:ext uri="{BB962C8B-B14F-4D97-AF65-F5344CB8AC3E}">
        <p14:creationId xmlns:p14="http://schemas.microsoft.com/office/powerpoint/2010/main" val="55306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560456" y="1538752"/>
            <a:ext cx="8190254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your/ touch/ nose/ !</a:t>
            </a: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113077" y="2605549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6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 your nose ! </a:t>
            </a:r>
          </a:p>
        </p:txBody>
      </p:sp>
    </p:spTree>
    <p:extLst>
      <p:ext uri="{BB962C8B-B14F-4D97-AF65-F5344CB8AC3E}">
        <p14:creationId xmlns:p14="http://schemas.microsoft.com/office/powerpoint/2010/main" val="114670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560455" y="1538752"/>
            <a:ext cx="8406571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mouth/ open/ ! </a:t>
            </a:r>
            <a:r>
              <a:rPr lang="en-US" sz="5400" dirty="0" smtClean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your</a:t>
            </a:r>
            <a:endParaRPr lang="en-US" sz="5400" dirty="0">
              <a:solidFill>
                <a:srgbClr val="0007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113077" y="2605549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your 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mouth! 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344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560456" y="1538752"/>
            <a:ext cx="8583544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a/and</a:t>
            </a:r>
            <a:r>
              <a:rPr lang="en-US" sz="5400" dirty="0" smtClean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face/a/ hand/. </a:t>
            </a:r>
            <a:endParaRPr lang="en-US" sz="5400" dirty="0">
              <a:solidFill>
                <a:srgbClr val="0007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113077" y="2605549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6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face and a hand.</a:t>
            </a:r>
          </a:p>
        </p:txBody>
      </p:sp>
    </p:spTree>
    <p:extLst>
      <p:ext uri="{BB962C8B-B14F-4D97-AF65-F5344CB8AC3E}">
        <p14:creationId xmlns:p14="http://schemas.microsoft.com/office/powerpoint/2010/main" val="428147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62785" y="2058023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6000" b="1" dirty="0">
                <a:solidFill>
                  <a:srgbClr val="FF0000"/>
                </a:solidFill>
              </a:rPr>
              <a:t>Read and match.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8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397</Words>
  <Application>Microsoft Office PowerPoint</Application>
  <PresentationFormat>On-screen Show (16:9)</PresentationFormat>
  <Paragraphs>85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Montserrat</vt:lpstr>
      <vt:lpstr>.VnTime</vt:lpstr>
      <vt:lpstr>Arial</vt:lpstr>
      <vt:lpstr>Times New Roman</vt:lpstr>
      <vt:lpstr>Fredoka One</vt:lpstr>
      <vt:lpstr>Barlow</vt:lpstr>
      <vt:lpstr>Calibri</vt:lpstr>
      <vt:lpstr>Sport Day</vt:lpstr>
      <vt:lpstr>Fira Sans Extra Condensed Medium</vt:lpstr>
      <vt:lpstr>Hind</vt:lpstr>
      <vt:lpstr>Comic Sans MS</vt:lpstr>
      <vt:lpstr>Taller de Aprendizaje con Tonos Pastel by Slidesgo</vt:lpstr>
      <vt:lpstr>1_Over The Rainbow by Slidesgo</vt:lpstr>
      <vt:lpstr>PowerPoint Presentation</vt:lpstr>
      <vt:lpstr>3</vt:lpstr>
      <vt:lpstr>Warm-up and review</vt:lpstr>
      <vt:lpstr>Arrange me!</vt:lpstr>
      <vt:lpstr>Arrange me!</vt:lpstr>
      <vt:lpstr>Arrange me!</vt:lpstr>
      <vt:lpstr>Arrange me!</vt:lpstr>
      <vt:lpstr>Arrange me!</vt:lpstr>
      <vt:lpstr>Read and match.</vt:lpstr>
      <vt:lpstr>PowerPoint Presentation</vt:lpstr>
      <vt:lpstr> Let’s write. </vt:lpstr>
      <vt:lpstr>PowerPoint Presentation</vt:lpstr>
      <vt:lpstr>PowerPoint Presentation</vt:lpstr>
      <vt:lpstr>Project</vt:lpstr>
      <vt:lpstr>PowerPoint Presentation</vt:lpstr>
      <vt:lpstr>PowerPoint Presentation</vt:lpstr>
      <vt:lpstr>Fun corner and wrap-up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STD_NGOC</cp:lastModifiedBy>
  <cp:revision>92</cp:revision>
  <dcterms:modified xsi:type="dcterms:W3CDTF">2024-11-08T01:37:27Z</dcterms:modified>
</cp:coreProperties>
</file>