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457" r:id="rId3"/>
    <p:sldId id="360" r:id="rId4"/>
    <p:sldId id="361" r:id="rId5"/>
    <p:sldId id="363" r:id="rId6"/>
    <p:sldId id="362" r:id="rId7"/>
    <p:sldId id="418" r:id="rId8"/>
    <p:sldId id="404" r:id="rId9"/>
    <p:sldId id="405" r:id="rId10"/>
    <p:sldId id="381" r:id="rId11"/>
    <p:sldId id="263" r:id="rId12"/>
    <p:sldId id="264" r:id="rId13"/>
    <p:sldId id="432" r:id="rId14"/>
    <p:sldId id="369" r:id="rId15"/>
    <p:sldId id="265" r:id="rId16"/>
    <p:sldId id="450" r:id="rId17"/>
    <p:sldId id="268" r:id="rId18"/>
    <p:sldId id="449" r:id="rId19"/>
    <p:sldId id="433" r:id="rId20"/>
    <p:sldId id="454" r:id="rId21"/>
    <p:sldId id="453" r:id="rId22"/>
    <p:sldId id="269" r:id="rId23"/>
    <p:sldId id="419" r:id="rId24"/>
    <p:sldId id="445" r:id="rId25"/>
    <p:sldId id="44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1" autoAdjust="0"/>
    <p:restoredTop sz="94660"/>
  </p:normalViewPr>
  <p:slideViewPr>
    <p:cSldViewPr snapToGrid="0">
      <p:cViewPr varScale="1">
        <p:scale>
          <a:sx n="39" d="100"/>
          <a:sy n="39" d="100"/>
        </p:scale>
        <p:origin x="72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7ECE4-6C8D-4DB8-B677-F6B98561D3E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424EB-61A8-4C83-8274-EBBB5C809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48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thuyền để tới câu hỏi</a:t>
            </a:r>
          </a:p>
          <a:p>
            <a:r>
              <a:rPr lang="en-US" baseline="0"/>
              <a:t>Tại slide câu hỏi, click vào thuyển để quay về</a:t>
            </a:r>
          </a:p>
          <a:p>
            <a:r>
              <a:rPr lang="en-US" baseline="0"/>
              <a:t>Khi chơi xong, click vào mũi tên để tới câu hỏi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CFA7D-F3A8-4B02-93AD-AC3B93747D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2C23A-B122-B343-30DA-E02B93A2E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8EFB4E-680B-BCF1-86D0-AEC262324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AD40E-5032-E677-4831-B5A0AD30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E80-102C-4415-A874-1E16CE7575E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43343-0DE6-3D49-52CE-50DEEE467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E30C5-88D3-E128-C750-82D07201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39229-5AD7-40DD-A752-AC266653B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05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EF663-1AC6-2CCF-51DD-FAC350EB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00E11-4F07-ACDD-EB34-BA4A8A518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7CB24-9A07-C89C-CA27-79002EFF2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E80-102C-4415-A874-1E16CE7575E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E2C42-F571-3552-4046-FE32F983D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875E7-4092-FC7C-B730-E6FA408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39229-5AD7-40DD-A752-AC266653B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0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7C37DA-7C9C-8766-62C8-11FB4245B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67FDEF-C218-3410-1487-C24C5CD6E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6D255-444A-1739-A534-F24E16C51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E80-102C-4415-A874-1E16CE7575E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D7ACB-B9FB-E10A-034E-59968F62A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3DC75-361C-5CB7-A461-E25F49562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39229-5AD7-40DD-A752-AC266653B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58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782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1942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7525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9053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64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58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493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1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CAC9-1DBD-BB52-85B2-824E74FC5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A7884-4C80-BEC5-1F50-4D2D71A3A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F26C4-2DD6-3414-EAA7-569E4D3C2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E80-102C-4415-A874-1E16CE7575E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A87F2-B68D-E10A-35D1-043DBD52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31892-B28D-F74B-B6A7-F4BA47B0E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39229-5AD7-40DD-A752-AC266653B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3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771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096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631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552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9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19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749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15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71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4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5AB8-0114-A973-BF50-D2EFD243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9E7F9-6755-BB60-CFE5-B44FA1B65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B7572-879C-765B-3E0D-9BD4F3FAA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E80-102C-4415-A874-1E16CE7575E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31F93-16E7-4D49-DAF2-1F51BEA7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BFAB2-8F7F-40EA-4077-56F8BA6E7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39229-5AD7-40DD-A752-AC266653B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0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F6C5B-64A8-4D9B-821E-AC8577A956D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89F696-D8A6-4D25-B78B-912F0D44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13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F6C5B-64A8-4D9B-821E-AC8577A956D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89F696-D8A6-4D25-B78B-912F0D44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49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623B8-3DF8-394D-9CB6-2FEEC41DA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FC59-93F7-97F4-2C49-E3ACFF914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C6F29B-A508-C8ED-57D4-0905CF17E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0E0EA-82A2-68B1-DFA6-15B29E1A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E80-102C-4415-A874-1E16CE7575E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14A7E-3864-0A7B-0B08-7FFF2716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1F3CA-AEBB-F588-1447-48C9DE417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39229-5AD7-40DD-A752-AC266653B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76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4DC73-B09E-F615-C263-ACE8B4115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E03C3-BFF3-674A-77E0-4C6104CF5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2601B-FA81-5196-180B-321AD4857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CE6F44-3C7C-7D3D-571B-3F5F130BF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AD089-7907-16E5-33CC-22F9C628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66225F-81F9-6BCB-2B7A-302724EC0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E80-102C-4415-A874-1E16CE7575E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CAE67A-05BA-6424-B187-12966F6F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E2A9C6-5903-3B98-CC5C-FB910DE3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39229-5AD7-40DD-A752-AC266653B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8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0D19F-EFD5-9C6F-4B1E-C93FB448A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F202E5-52EF-FAAE-A591-1D576AA42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E80-102C-4415-A874-1E16CE7575E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0DE843-22A3-F8E5-6698-5FD1CF9E7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5B070-2179-6B5C-2876-5D1DC489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39229-5AD7-40DD-A752-AC266653B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1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58A56-0D85-E389-0C1F-BAA03DEB9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E80-102C-4415-A874-1E16CE7575E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7C6AD-83F5-540E-4D80-3C8E7302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719DC-CB48-98A8-14AF-F88D5892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39229-5AD7-40DD-A752-AC266653B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1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54386-DDFC-1C20-15AF-050AA612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55C44-8B46-1148-0DB2-4395ABF20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F9E84-40B1-705B-127C-F88F9D2A0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F80E8-AB5D-383C-78A3-4528942A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E80-102C-4415-A874-1E16CE7575E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2364B-01F3-7B49-E4E3-8D776137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0131D-E5C5-82EE-DF6A-EED9E5A83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39229-5AD7-40DD-A752-AC266653B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74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1A5E-F0AE-49DF-DAFC-7467AFC6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E2860A-FE6D-5A7E-87E4-BA2DCABBFF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BE03E-2BF1-0DDF-4DA6-8EB92A172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99C24-C4FC-1957-8839-AACB9851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5E80-102C-4415-A874-1E16CE7575E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AD85A-EE82-DB1F-9612-67CCEE3B0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E8E28-C0EF-750B-9672-000796FB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39229-5AD7-40DD-A752-AC266653B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16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A63F86-5FF7-FFEF-1107-7077CFF2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BBE1-ED0C-BD66-3047-55067B9B4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664E4-C855-AB5F-EACD-1648E0C75E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65E80-102C-4415-A874-1E16CE7575E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A73DE-51B7-1CEB-73DC-2744DFCC6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A6B7D-618E-E18C-934E-9C47D922C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39229-5AD7-40DD-A752-AC266653B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8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492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jpe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jpe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jpe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">
            <a:extLst>
              <a:ext uri="{FF2B5EF4-FFF2-40B4-BE49-F238E27FC236}">
                <a16:creationId xmlns:a16="http://schemas.microsoft.com/office/drawing/2014/main" id="{1CCCEDF8-2E91-4E77-25B9-C0B188D8DE4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1056" y="479380"/>
            <a:ext cx="10529887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ỦY BAN NHÂN DÂN HUYỆN AN LÃO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 TIỂU HỌC QUANG TRUNG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54CB59C1-EE69-9834-2882-E0AE2AE101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6" name="18">
            <a:extLst>
              <a:ext uri="{FF2B5EF4-FFF2-40B4-BE49-F238E27FC236}">
                <a16:creationId xmlns:a16="http://schemas.microsoft.com/office/drawing/2014/main" id="{4E77F22C-1686-DA6F-447C-29621DB53400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4500" y="2460580"/>
            <a:ext cx="11468100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 KẾT NỐI TRI THỨC VỚI CUỘC SỐNG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TOÁN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 : Thực hành và trải nghiệm với các đơn vị đo ki lô gam và Lit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18">
            <a:extLst>
              <a:ext uri="{FF2B5EF4-FFF2-40B4-BE49-F238E27FC236}">
                <a16:creationId xmlns:a16="http://schemas.microsoft.com/office/drawing/2014/main" id="{072586D6-9816-9185-F03A-C67F77F3D89B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79513" y="5076780"/>
            <a:ext cx="10529887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Giáo viên: Phạm Thị Hương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10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8102" y="1271562"/>
            <a:ext cx="3946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6" t="24500" r="17397" b="30625"/>
          <a:stretch>
            <a:fillRect/>
          </a:stretch>
        </p:blipFill>
        <p:spPr bwMode="auto">
          <a:xfrm>
            <a:off x="5048250" y="266700"/>
            <a:ext cx="6251319" cy="6115050"/>
          </a:xfrm>
          <a:prstGeom prst="roundRect">
            <a:avLst>
              <a:gd name="adj" fmla="val 385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8352" y="509562"/>
            <a:ext cx="6404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 1lít, chai 1lít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3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14" t="70493" r="12099" b="7139"/>
          <a:stretch>
            <a:fillRect/>
          </a:stretch>
        </p:blipFill>
        <p:spPr bwMode="auto">
          <a:xfrm>
            <a:off x="1716411" y="1733550"/>
            <a:ext cx="8908129" cy="4343400"/>
          </a:xfrm>
          <a:prstGeom prst="roundRect">
            <a:avLst>
              <a:gd name="adj" fmla="val 3981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9700" y="2133600"/>
            <a:ext cx="4095750" cy="1428750"/>
          </a:xfrm>
          <a:prstGeom prst="rect">
            <a:avLst/>
          </a:prstGeom>
          <a:solidFill>
            <a:srgbClr val="FC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0"/>
          <p:cNvGrpSpPr/>
          <p:nvPr/>
        </p:nvGrpSpPr>
        <p:grpSpPr bwMode="auto">
          <a:xfrm rot="10800000">
            <a:off x="270455" y="6296297"/>
            <a:ext cx="11668258" cy="457200"/>
            <a:chOff x="0" y="0"/>
            <a:chExt cx="5952" cy="387"/>
          </a:xfrm>
        </p:grpSpPr>
        <p:pic>
          <p:nvPicPr>
            <p:cNvPr id="6" name="Picture 101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2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4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5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6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152400" y="104503"/>
            <a:ext cx="11906250" cy="6648994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00" y="128337"/>
            <a:ext cx="1209490" cy="129930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790941" y="777988"/>
            <a:ext cx="2691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6"/>
          <p:cNvSpPr txBox="1"/>
          <p:nvPr/>
        </p:nvSpPr>
        <p:spPr>
          <a:xfrm>
            <a:off x="3851191" y="2414270"/>
            <a:ext cx="5273040" cy="1014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8000" r="8530" b="61677"/>
          <a:stretch>
            <a:fillRect/>
          </a:stretch>
        </p:blipFill>
        <p:spPr bwMode="auto">
          <a:xfrm>
            <a:off x="817059" y="2181499"/>
            <a:ext cx="10326855" cy="303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83342" y="1369567"/>
            <a:ext cx="10414938" cy="712694"/>
            <a:chOff x="1183342" y="1369567"/>
            <a:chExt cx="10414938" cy="712694"/>
          </a:xfrm>
        </p:grpSpPr>
        <p:sp>
          <p:nvSpPr>
            <p:cNvPr id="4" name="TextBox 3"/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đoán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83342" y="5054521"/>
            <a:ext cx="648313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3330" y="5742443"/>
            <a:ext cx="666601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8000" r="8530" b="61677"/>
          <a:stretch>
            <a:fillRect/>
          </a:stretch>
        </p:blipFill>
        <p:spPr bwMode="auto">
          <a:xfrm>
            <a:off x="817059" y="2181498"/>
            <a:ext cx="10326855" cy="276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83342" y="1369567"/>
            <a:ext cx="10414938" cy="712694"/>
            <a:chOff x="1183342" y="1369567"/>
            <a:chExt cx="10414938" cy="712694"/>
          </a:xfrm>
        </p:grpSpPr>
        <p:sp>
          <p:nvSpPr>
            <p:cNvPr id="4" name="TextBox 3"/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đoán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383742" y="4947385"/>
            <a:ext cx="675943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4327" y="5808216"/>
            <a:ext cx="675943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3342" y="729555"/>
            <a:ext cx="5047642" cy="712694"/>
            <a:chOff x="1183342" y="1369567"/>
            <a:chExt cx="5047642" cy="712694"/>
          </a:xfrm>
        </p:grpSpPr>
        <p:sp>
          <p:nvSpPr>
            <p:cNvPr id="3" name="TextBox 2"/>
            <p:cNvSpPr txBox="1"/>
            <p:nvPr/>
          </p:nvSpPr>
          <p:spPr>
            <a:xfrm>
              <a:off x="2000164" y="1464304"/>
              <a:ext cx="4230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5" name="Picture 4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42938" r="36927" b="40555"/>
          <a:stretch>
            <a:fillRect/>
          </a:stretch>
        </p:blipFill>
        <p:spPr bwMode="auto">
          <a:xfrm>
            <a:off x="494019" y="2225952"/>
            <a:ext cx="7239192" cy="34113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60587" y="641344"/>
            <a:ext cx="39739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 HỎI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-gam?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1kg?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3342" y="729555"/>
            <a:ext cx="5047642" cy="712694"/>
            <a:chOff x="1183342" y="1369567"/>
            <a:chExt cx="5047642" cy="712694"/>
          </a:xfrm>
        </p:grpSpPr>
        <p:sp>
          <p:nvSpPr>
            <p:cNvPr id="3" name="TextBox 2"/>
            <p:cNvSpPr txBox="1"/>
            <p:nvPr/>
          </p:nvSpPr>
          <p:spPr>
            <a:xfrm>
              <a:off x="2000164" y="1464304"/>
              <a:ext cx="4230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5" name="Picture 4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42938" r="36927" b="40555"/>
          <a:stretch>
            <a:fillRect/>
          </a:stretch>
        </p:blipFill>
        <p:spPr bwMode="auto">
          <a:xfrm>
            <a:off x="494019" y="2225952"/>
            <a:ext cx="7239192" cy="34113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60587" y="641344"/>
            <a:ext cx="3973916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 HỎI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3495" y="5117465"/>
            <a:ext cx="4801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 bưởi 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 quả cam.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3342" y="729555"/>
            <a:ext cx="5047642" cy="712694"/>
            <a:chOff x="1183342" y="1369567"/>
            <a:chExt cx="5047642" cy="712694"/>
          </a:xfrm>
        </p:grpSpPr>
        <p:sp>
          <p:nvSpPr>
            <p:cNvPr id="3" name="TextBox 2"/>
            <p:cNvSpPr txBox="1"/>
            <p:nvPr/>
          </p:nvSpPr>
          <p:spPr>
            <a:xfrm>
              <a:off x="2000164" y="1464304"/>
              <a:ext cx="4230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5" name="Picture 4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42938" r="36927" b="40555"/>
          <a:stretch>
            <a:fillRect/>
          </a:stretch>
        </p:blipFill>
        <p:spPr bwMode="auto">
          <a:xfrm>
            <a:off x="494019" y="2225952"/>
            <a:ext cx="7239192" cy="34113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60587" y="641344"/>
            <a:ext cx="3973916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 HỎI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-gam?</a:t>
            </a:r>
          </a:p>
        </p:txBody>
      </p:sp>
      <p:sp>
        <p:nvSpPr>
          <p:cNvPr id="8" name="Oval 7"/>
          <p:cNvSpPr/>
          <p:nvPr/>
        </p:nvSpPr>
        <p:spPr>
          <a:xfrm>
            <a:off x="4389120" y="3148149"/>
            <a:ext cx="992777" cy="992777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3668" y="3803762"/>
            <a:ext cx="69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1kg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1293495" y="5117465"/>
            <a:ext cx="4801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 bưởi 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ldLvl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3342" y="729555"/>
            <a:ext cx="5047642" cy="712694"/>
            <a:chOff x="1183342" y="1369567"/>
            <a:chExt cx="5047642" cy="712694"/>
          </a:xfrm>
        </p:grpSpPr>
        <p:sp>
          <p:nvSpPr>
            <p:cNvPr id="3" name="TextBox 2"/>
            <p:cNvSpPr txBox="1"/>
            <p:nvPr/>
          </p:nvSpPr>
          <p:spPr>
            <a:xfrm>
              <a:off x="2000164" y="1464304"/>
              <a:ext cx="4230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5" name="Picture 4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42938" r="36927" b="40555"/>
          <a:stretch>
            <a:fillRect/>
          </a:stretch>
        </p:blipFill>
        <p:spPr bwMode="auto">
          <a:xfrm>
            <a:off x="494019" y="2225952"/>
            <a:ext cx="7239192" cy="34113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60587" y="641344"/>
            <a:ext cx="3973916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 HỎI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1kg?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3668" y="3803762"/>
            <a:ext cx="69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1kg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1560830" y="5506720"/>
            <a:ext cx="9016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 cam nhẹ hơn 1 kg.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63801" r="22177" b="16136"/>
          <a:stretch>
            <a:fillRect/>
          </a:stretch>
        </p:blipFill>
        <p:spPr bwMode="auto">
          <a:xfrm>
            <a:off x="1194246" y="1379452"/>
            <a:ext cx="6553200" cy="305761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78955" y="924663"/>
            <a:ext cx="45564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-gam?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-gam?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45915" y="466386"/>
            <a:ext cx="6340864" cy="712694"/>
            <a:chOff x="1183342" y="1369567"/>
            <a:chExt cx="6340864" cy="712694"/>
          </a:xfrm>
        </p:grpSpPr>
        <p:sp>
          <p:nvSpPr>
            <p:cNvPr id="5" name="TextBox 4"/>
            <p:cNvSpPr txBox="1"/>
            <p:nvPr/>
          </p:nvSpPr>
          <p:spPr>
            <a:xfrm>
              <a:off x="2000164" y="1464304"/>
              <a:ext cx="5524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>
            <a:fillRect/>
          </a:stretch>
        </p:blipFill>
        <p:spPr>
          <a:xfrm>
            <a:off x="-593537" y="-1676400"/>
            <a:ext cx="12195969" cy="6858000"/>
          </a:xfrm>
          <a:prstGeom prst="rect">
            <a:avLst/>
          </a:prstGeom>
        </p:spPr>
      </p:pic>
      <p:pic>
        <p:nvPicPr>
          <p:cNvPr id="1028" name="Picture 4" descr="squirrel clipart - Clip Art Librar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3886200"/>
            <a:ext cx="228926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42419" y="715762"/>
            <a:ext cx="4953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5469" y="1600160"/>
            <a:ext cx="4953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80088" y="1262310"/>
            <a:ext cx="4953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030" name="Picture 6" descr="Basket Clipart Cartoon - Free image o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927" y="3937794"/>
            <a:ext cx="3022474" cy="3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52773" y="5832848"/>
            <a:ext cx="899318" cy="1140635"/>
          </a:xfrm>
          <a:prstGeom prst="rect">
            <a:avLst/>
          </a:prstGeom>
        </p:spPr>
      </p:pic>
      <p:pic>
        <p:nvPicPr>
          <p:cNvPr id="25" name="Picture 2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93" l="10000" r="90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30"/>
          <a:stretch>
            <a:fillRect/>
          </a:stretch>
        </p:blipFill>
        <p:spPr>
          <a:xfrm>
            <a:off x="2632869" y="1238982"/>
            <a:ext cx="914400" cy="889488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93" l="10000" r="90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30"/>
          <a:stretch>
            <a:fillRect/>
          </a:stretch>
        </p:blipFill>
        <p:spPr>
          <a:xfrm>
            <a:off x="3966369" y="2179026"/>
            <a:ext cx="914400" cy="889488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93" l="10000" r="90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30"/>
          <a:stretch>
            <a:fillRect/>
          </a:stretch>
        </p:blipFill>
        <p:spPr>
          <a:xfrm>
            <a:off x="5265708" y="1752600"/>
            <a:ext cx="1135093" cy="1104168"/>
          </a:xfrm>
          <a:prstGeom prst="rect">
            <a:avLst/>
          </a:prstGeom>
        </p:spPr>
      </p:pic>
      <p:pic>
        <p:nvPicPr>
          <p:cNvPr id="33" name="Picture 6" descr="Basket Clipart Cartoon - Free image on Pixaba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44" b="90000" l="417" r="97917">
                        <a14:backgroundMark x1="29722" y1="57361" x2="72917" y2="57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927" y="3937794"/>
            <a:ext cx="3022474" cy="3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099E-6 0 C 0.00535 -0.02384 0.00796 -0.04815 0.01254 -0.07222 C 0.0145 -0.0963 0.01293 -0.12153 0.01724 -0.14444 C 0.02194 -0.11088 0.01868 -0.13704 0.02194 -0.06389 L 0.02194 -0.06389 C 0.02416 -0.04444 0.02638 -0.025 0.02821 -0.00555 C 0.02912 -0.0743 0.02782 -0.11088 0.03448 -0.16944 C 0.03566 -0.16296 0.03631 -0.15625 0.03761 -0.15 C 0.03984 -0.13958 0.04323 -0.12986 0.04545 -0.11944 C 0.04624 -0.11597 0.04624 -0.1118 0.04702 -0.10833 C 0.04872 -0.10139 0.05146 -0.0956 0.05329 -0.08889 C 0.05473 -0.07616 0.05551 -0.06643 0.05956 -0.05555 C 0.06178 -0.03588 0.06034 -0.04606 0.06426 -0.025 C 0.06478 -0.02222 0.06531 -0.01944 0.06583 -0.01667 C 0.06635 -0.01389 0.0674 -0.00833 0.0674 -0.00833 C 0.06792 -0.01111 0.06779 -0.01875 0.06896 -0.01667 C 0.0721 -0.01111 0.07314 0.00903 0.07523 0.01667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396E-6 -3.33333E-6 C 0.00496 -0.03495 0.01279 -0.06851 0.0188 -0.10277 C 0.02364 -0.13032 0.02468 -0.15902 0.02977 -0.18611 C 0.03422 -0.1743 0.03539 -0.16088 0.03761 -0.14722 C 0.038 -0.14444 0.03879 -0.14166 0.03918 -0.13888 C 0.03983 -0.13333 0.03996 -0.12777 0.04075 -0.12222 C 0.04153 -0.11643 0.04336 -0.11134 0.04388 -0.10555 C 0.04558 -0.08773 0.04689 -0.0699 0.05015 -0.05277 C 0.05067 -0.04259 0.05107 -0.0324 0.05172 -0.02222 C 0.05211 -0.01574 0.05002 -0.00578 0.05329 -0.00277 C 0.05616 -0.00023 0.05433 -0.01388 0.05485 -0.01944 C 0.05525 -0.02407 0.05681 -0.04652 0.05799 -0.05277 C 0.05956 -0.06134 0.06269 -0.06921 0.06426 -0.07777 C 0.0687 -0.10162 0.07027 -0.12824 0.07366 -0.15277 C 0.07849 -0.2375 0.07588 -0.31342 0.07836 -0.01666 C 0.07941 -0.02129 0.07889 -0.02893 0.0815 -0.03055 C 0.08359 -0.03171 0.08281 -0.02314 0.08307 -0.01944 C 0.08333 -0.01574 0.08307 -0.01203 0.08307 -0.00833 " pathEditMode="relative" ptsTypes="fffffffffffffffffA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7973E-6 -3.7037E-7 L 0.09692 0.6324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6" y="3162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425E-6 3.33333E-6 C 0.00588 -0.03148 0.00248 -0.04722 0.0047 -0.08889 C 0.00522 -0.09861 0.0081 -0.10718 0.0094 -0.11667 C 0.00992 -0.125 0.00927 -0.1338 0.01097 -0.14167 C 0.01175 -0.14514 0.01214 -0.13426 0.01254 -0.13056 C 0.01724 -0.08889 0.01162 -0.13079 0.01567 -0.10556 C 0.01933 -0.08264 0.01933 -0.05857 0.02351 -0.03611 C 0.0256 -0.06621 0.03056 -0.0956 0.03918 -0.12222 C 0.0397 -0.12593 0.03997 -0.12986 0.04075 -0.13334 C 0.04153 -0.13634 0.04323 -0.13843 0.04388 -0.14167 C 0.04558 -0.14977 0.04584 -0.15834 0.04702 -0.16667 C 0.04754 -0.12222 0.04741 -0.07778 0.04859 -0.03334 C 0.04872 -0.02685 0.04885 -0.04676 0.05015 -0.05278 C 0.05146 -0.05903 0.05642 -0.06945 0.05642 -0.06945 C 0.0576 -0.05116 0.06113 -0.02963 0.06113 -0.01111 " pathEditMode="relative" ptsTypes="ffffffffffffffA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4807E-6 1.11111E-6 L 0.02482 0.46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1" y="2307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3772E-6 4.44444E-6 C 0.0017 -0.00926 0.00222 -0.01922 0.0047 -0.02778 C 0.01058 -0.04885 0.00928 -0.03912 0.01568 -0.05278 C 0.02038 -0.06273 0.02221 -0.0757 0.02665 -0.08611 C 0.02795 -0.08936 0.02991 -0.09144 0.03135 -0.09445 C 0.03253 -0.09699 0.03344 -0.1 0.03448 -0.10278 C 0.03501 -0.08148 0.03488 -0.06019 0.03605 -0.03889 C 0.03618 -0.03588 0.03736 -0.04445 0.03762 -0.04723 C 0.0384 -0.05371 0.03853 -0.06019 0.03919 -0.06667 C 0.0418 -0.09306 0.04454 -0.09792 0.04859 -0.11945 C 0.05303 -0.10764 0.05395 -0.09398 0.05643 -0.08056 C 0.0576 -0.05903 0.05982 -0.04028 0.0627 -0.01945 C 0.06322 -0.01574 0.06348 0.00277 0.0674 0.00277 " pathEditMode="relative" ptsTypes="ffffffffffffA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21E-6 4.07407E-6 L -0.17555 0.5185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7" y="2592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5852E-6 2.22222E-6 C 0.00705 -0.01667 0.00614 -0.03009 0.01097 -0.04722 C 0.01175 -0.05023 0.01332 -0.05255 0.0141 -0.05556 C 0.01868 -0.07408 0.01946 -0.09514 0.02351 -0.11389 C 0.02573 -0.12408 0.02782 -0.13403 0.02978 -0.14445 C 0.03174 -0.09722 0.035 -0.05 0.03761 -0.00278 C 0.04467 -0.03426 0.03997 -0.02361 0.04859 -0.03889 C 0.05028 -0.04792 0.05224 -0.05857 0.05486 -0.06667 C 0.06021 -0.08333 0.05904 -0.07153 0.06269 -0.08889 C 0.064 -0.09514 0.06465 -0.10185 0.06583 -0.10833 C 0.0674 -0.13796 0.06753 -0.19236 0.07053 -0.10833 C 0.07105 -0.06111 0.0704 -0.01389 0.0721 0.03333 C 0.07223 0.03657 0.07445 0.02801 0.07523 0.025 C 0.07602 0.02153 0.07615 0.01759 0.0768 0.01389 C 0.0785 0.0037 0.07967 -0.00509 0.08307 -0.01389 C 0.08359 0.00648 0.08464 0.04722 0.08464 0.04722 " pathEditMode="relative" ptsTypes="fffffffffffffffA">
                                      <p:cBhvr>
                                        <p:cTn id="4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63801" r="22177" b="16136"/>
          <a:stretch>
            <a:fillRect/>
          </a:stretch>
        </p:blipFill>
        <p:spPr bwMode="auto">
          <a:xfrm>
            <a:off x="1194246" y="1379452"/>
            <a:ext cx="6553200" cy="305761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78955" y="924663"/>
            <a:ext cx="4556457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-gam?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5915" y="466386"/>
            <a:ext cx="6340864" cy="712694"/>
            <a:chOff x="1183342" y="1369567"/>
            <a:chExt cx="6340864" cy="712694"/>
          </a:xfrm>
        </p:grpSpPr>
        <p:sp>
          <p:nvSpPr>
            <p:cNvPr id="5" name="TextBox 4"/>
            <p:cNvSpPr txBox="1"/>
            <p:nvPr/>
          </p:nvSpPr>
          <p:spPr>
            <a:xfrm>
              <a:off x="2000164" y="1464304"/>
              <a:ext cx="5524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2157088" y="3518691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>
            <a:stCxn id="7" idx="7"/>
          </p:cNvCxnSpPr>
          <p:nvPr/>
        </p:nvCxnSpPr>
        <p:spPr>
          <a:xfrm flipV="1">
            <a:off x="2547333" y="2486725"/>
            <a:ext cx="640174" cy="1098921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67420" y="1993817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2kg</a:t>
            </a:r>
          </a:p>
        </p:txBody>
      </p:sp>
      <p:sp>
        <p:nvSpPr>
          <p:cNvPr id="10" name="Oval 9"/>
          <p:cNvSpPr/>
          <p:nvPr/>
        </p:nvSpPr>
        <p:spPr>
          <a:xfrm>
            <a:off x="5436572" y="3916058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4500985" y="3221626"/>
            <a:ext cx="1002542" cy="761387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19253" y="2728718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  <p:bldP spid="10" grpId="0" bldLvl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63801" r="22177" b="16136"/>
          <a:stretch>
            <a:fillRect/>
          </a:stretch>
        </p:blipFill>
        <p:spPr bwMode="auto">
          <a:xfrm>
            <a:off x="1194246" y="1379452"/>
            <a:ext cx="6553200" cy="305761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78955" y="924663"/>
            <a:ext cx="4556457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-gam?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45915" y="466386"/>
            <a:ext cx="6340864" cy="712694"/>
            <a:chOff x="1183342" y="1369567"/>
            <a:chExt cx="6340864" cy="712694"/>
          </a:xfrm>
        </p:grpSpPr>
        <p:sp>
          <p:nvSpPr>
            <p:cNvPr id="5" name="TextBox 4"/>
            <p:cNvSpPr txBox="1"/>
            <p:nvPr/>
          </p:nvSpPr>
          <p:spPr>
            <a:xfrm>
              <a:off x="2000164" y="1464304"/>
              <a:ext cx="5524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2157088" y="3518691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>
            <a:stCxn id="7" idx="7"/>
          </p:cNvCxnSpPr>
          <p:nvPr/>
        </p:nvCxnSpPr>
        <p:spPr>
          <a:xfrm flipV="1">
            <a:off x="2547333" y="2486725"/>
            <a:ext cx="640174" cy="1098921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67420" y="1993817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2kg</a:t>
            </a:r>
          </a:p>
        </p:txBody>
      </p:sp>
      <p:sp>
        <p:nvSpPr>
          <p:cNvPr id="10" name="Oval 9"/>
          <p:cNvSpPr/>
          <p:nvPr/>
        </p:nvSpPr>
        <p:spPr>
          <a:xfrm>
            <a:off x="5436572" y="3916058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4500985" y="3221626"/>
            <a:ext cx="1002542" cy="761387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19253" y="2728718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14288" y="4898248"/>
            <a:ext cx="7024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ki-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-gam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5 – 2 = 3 (kg)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3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2" grpId="0"/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0"/>
          <p:cNvGrpSpPr/>
          <p:nvPr/>
        </p:nvGrpSpPr>
        <p:grpSpPr bwMode="auto">
          <a:xfrm rot="10800000">
            <a:off x="270455" y="6296297"/>
            <a:ext cx="11668258" cy="457200"/>
            <a:chOff x="0" y="0"/>
            <a:chExt cx="5952" cy="387"/>
          </a:xfrm>
        </p:grpSpPr>
        <p:pic>
          <p:nvPicPr>
            <p:cNvPr id="6" name="Picture 101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2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4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5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6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Hộp Văn bản 1"/>
          <p:cNvSpPr txBox="1"/>
          <p:nvPr/>
        </p:nvSpPr>
        <p:spPr>
          <a:xfrm>
            <a:off x="1190624" y="163940"/>
            <a:ext cx="982980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năm, </a:t>
            </a:r>
            <a:r>
              <a:rPr kumimoji="0" lang="en-US" sz="3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" y="104503"/>
            <a:ext cx="11906250" cy="6648994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00" y="128337"/>
            <a:ext cx="1209490" cy="129930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790941" y="777988"/>
            <a:ext cx="2691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74745" y="1301115"/>
            <a:ext cx="5957570" cy="1076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và trải nghiệm với các     đơn vị ki-lô-gam, lít 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420663" y="3236997"/>
            <a:ext cx="4663440" cy="1014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19742" r="8529" b="57033"/>
          <a:stretch>
            <a:fillRect/>
          </a:stretch>
        </p:blipFill>
        <p:spPr bwMode="auto">
          <a:xfrm>
            <a:off x="2133600" y="304800"/>
            <a:ext cx="6934200" cy="220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/>
          <p:cNvSpPr txBox="1"/>
          <p:nvPr/>
        </p:nvSpPr>
        <p:spPr>
          <a:xfrm>
            <a:off x="2907665" y="2819400"/>
            <a:ext cx="4872990" cy="3803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 nặng hơn Nam.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Rô-bốt nhẹ hơn Việt.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 nặng hơn Nam.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 nặng hơn Rô-bốt.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 nhẹ hơn Rô-bốt.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48600" y="3274695"/>
            <a:ext cx="72199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 2" panose="05020102010507070707" charset="0"/>
              </a:rPr>
              <a:t> 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740015" y="3235325"/>
            <a:ext cx="747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 2" panose="05020102010507070707" charset="0"/>
              </a:rPr>
              <a:t>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892415" y="4724400"/>
            <a:ext cx="747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 2" panose="05020102010507070707" charset="0"/>
              </a:rPr>
              <a:t>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924800" y="5480050"/>
            <a:ext cx="747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 2" panose="05020102010507070707" charset="0"/>
              </a:rPr>
              <a:t>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757160" y="6248400"/>
            <a:ext cx="747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 2" panose="05020102010507070707" charset="0"/>
              </a:rPr>
              <a:t>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672840" y="2499995"/>
            <a:ext cx="3886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 ghi Đ, sai ghi 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05467" y="935216"/>
            <a:ext cx="9908275" cy="5076967"/>
          </a:xfrm>
          <a:prstGeom prst="rect">
            <a:avLst/>
          </a:prstGeom>
          <a:solidFill>
            <a:srgbClr val="1E9C8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23832" y="1126284"/>
            <a:ext cx="9499167" cy="4612944"/>
          </a:xfrm>
          <a:prstGeom prst="rect">
            <a:avLst/>
          </a:prstGeom>
          <a:solidFill>
            <a:srgbClr val="EDF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10434" y="1385591"/>
            <a:ext cx="8925637" cy="412162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+mn-ea"/>
              <a:cs typeface="+mn-cs"/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4888" y="-250136"/>
            <a:ext cx="3936789" cy="4833184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489" y="2166456"/>
            <a:ext cx="2961416" cy="4860480"/>
          </a:xfrm>
          <a:prstGeom prst="rect">
            <a:avLst/>
          </a:prstGeom>
        </p:spPr>
      </p:pic>
      <p:pic>
        <p:nvPicPr>
          <p:cNvPr id="2" name="小清新尤克里里和口哨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1156" y="6187527"/>
            <a:ext cx="459345" cy="459345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2460227"/>
            <a:ext cx="12192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>
            <a:fillRect/>
          </a:stretch>
        </p:blipFill>
        <p:spPr>
          <a:xfrm>
            <a:off x="-19051" y="0"/>
            <a:ext cx="1219596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66734" y="4221950"/>
            <a:ext cx="804672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gấu nặng hơn 3 con chó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59281" y="5455678"/>
            <a:ext cx="804672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gấu nặng bằng 3 con chó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169" y="4281889"/>
            <a:ext cx="798097" cy="7827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55259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964250" y="3005680"/>
            <a:ext cx="804672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gấu nhẹ hơn 3 con chó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082634"/>
            <a:ext cx="807556" cy="77835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07167" y="-81008"/>
            <a:ext cx="10464800" cy="3077568"/>
          </a:xfrm>
          <a:prstGeom prst="rect">
            <a:avLst/>
          </a:prstGeom>
          <a:effectLst>
            <a:softEdge rad="1270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93" l="10000" r="90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30"/>
          <a:stretch>
            <a:fillRect/>
          </a:stretch>
        </p:blipFill>
        <p:spPr>
          <a:xfrm>
            <a:off x="11262519" y="17709"/>
            <a:ext cx="914400" cy="889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1984" y="202409"/>
            <a:ext cx="6125816" cy="2495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>
            <a:fillRect/>
          </a:stretch>
        </p:blipFill>
        <p:spPr>
          <a:xfrm>
            <a:off x="-19051" y="0"/>
            <a:ext cx="1219596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66734" y="3048001"/>
            <a:ext cx="804672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kg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59281" y="4260049"/>
            <a:ext cx="804672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5 kg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904" y="3107940"/>
            <a:ext cx="798097" cy="7827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964250" y="5482180"/>
            <a:ext cx="804672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7 kg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35" y="5559134"/>
            <a:ext cx="807556" cy="77835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78492" y="45156"/>
            <a:ext cx="9525000" cy="3077568"/>
          </a:xfrm>
          <a:prstGeom prst="rect">
            <a:avLst/>
          </a:prstGeom>
          <a:effectLst>
            <a:softEdge rad="1270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093" l="10000" r="90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30"/>
          <a:stretch>
            <a:fillRect/>
          </a:stretch>
        </p:blipFill>
        <p:spPr>
          <a:xfrm>
            <a:off x="11262519" y="17709"/>
            <a:ext cx="914400" cy="889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8487" y="344557"/>
            <a:ext cx="6652591" cy="2570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>
            <a:fillRect/>
          </a:stretch>
        </p:blipFill>
        <p:spPr>
          <a:xfrm>
            <a:off x="-19051" y="0"/>
            <a:ext cx="1219596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55573" y="3786011"/>
            <a:ext cx="804672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7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59281" y="4832293"/>
            <a:ext cx="7935490" cy="63062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6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196" y="3819991"/>
            <a:ext cx="798097" cy="7827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35" y="465130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959281" y="5679122"/>
            <a:ext cx="804672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5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35" y="5702430"/>
            <a:ext cx="807556" cy="77835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78492" y="45156"/>
            <a:ext cx="9525000" cy="3077568"/>
          </a:xfrm>
          <a:prstGeom prst="rect">
            <a:avLst/>
          </a:prstGeom>
          <a:effectLst>
            <a:softEdge rad="1270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093" l="10000" r="90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30"/>
          <a:stretch>
            <a:fillRect/>
          </a:stretch>
        </p:blipFill>
        <p:spPr>
          <a:xfrm>
            <a:off x="11262519" y="17709"/>
            <a:ext cx="914400" cy="889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4055" y="2062084"/>
            <a:ext cx="9154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can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5317" y="99049"/>
            <a:ext cx="8927774" cy="1826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0"/>
          <p:cNvGrpSpPr/>
          <p:nvPr/>
        </p:nvGrpSpPr>
        <p:grpSpPr bwMode="auto">
          <a:xfrm rot="10800000">
            <a:off x="270455" y="6296297"/>
            <a:ext cx="11668258" cy="457200"/>
            <a:chOff x="0" y="0"/>
            <a:chExt cx="5952" cy="387"/>
          </a:xfrm>
        </p:grpSpPr>
        <p:pic>
          <p:nvPicPr>
            <p:cNvPr id="6" name="Picture 101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2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4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5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6" descr="CLRPENC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Hộp Văn bản 1"/>
          <p:cNvSpPr txBox="1"/>
          <p:nvPr/>
        </p:nvSpPr>
        <p:spPr>
          <a:xfrm>
            <a:off x="1190624" y="163940"/>
            <a:ext cx="982980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năm, </a:t>
            </a:r>
            <a:r>
              <a:rPr kumimoji="0" lang="en-US" sz="3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" y="104503"/>
            <a:ext cx="11906250" cy="6648994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00" y="128337"/>
            <a:ext cx="1209490" cy="129930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790941" y="777988"/>
            <a:ext cx="2691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74745" y="1301115"/>
            <a:ext cx="5957570" cy="1014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và trải nghiệm với các     đơn vị ki-lô-gam, lít.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_505794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385570"/>
            <a:ext cx="8611235" cy="27717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6487327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0" y="676275"/>
            <a:ext cx="7411720" cy="44526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8102" y="1271562"/>
            <a:ext cx="3946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6" t="24500" r="17397" b="30625"/>
          <a:stretch>
            <a:fillRect/>
          </a:stretch>
        </p:blipFill>
        <p:spPr bwMode="auto">
          <a:xfrm>
            <a:off x="5048250" y="677545"/>
            <a:ext cx="6251575" cy="5704205"/>
          </a:xfrm>
          <a:prstGeom prst="roundRect">
            <a:avLst>
              <a:gd name="adj" fmla="val 385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582</Words>
  <Application>Microsoft Office PowerPoint</Application>
  <PresentationFormat>Widescreen</PresentationFormat>
  <Paragraphs>112</Paragraphs>
  <Slides>24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UTM Cookies</vt:lpstr>
      <vt:lpstr>字魂59号-创粗黑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</cp:revision>
  <dcterms:created xsi:type="dcterms:W3CDTF">2024-11-03T05:21:32Z</dcterms:created>
  <dcterms:modified xsi:type="dcterms:W3CDTF">2024-11-03T05:32:47Z</dcterms:modified>
</cp:coreProperties>
</file>