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sldIdLst>
    <p:sldId id="2007577225" r:id="rId2"/>
    <p:sldId id="267" r:id="rId3"/>
    <p:sldId id="271" r:id="rId4"/>
    <p:sldId id="272" r:id="rId5"/>
    <p:sldId id="268" r:id="rId6"/>
    <p:sldId id="269" r:id="rId7"/>
    <p:sldId id="257" r:id="rId8"/>
    <p:sldId id="273" r:id="rId9"/>
    <p:sldId id="274" r:id="rId10"/>
    <p:sldId id="275" r:id="rId11"/>
    <p:sldId id="258" r:id="rId12"/>
    <p:sldId id="259" r:id="rId13"/>
    <p:sldId id="260" r:id="rId14"/>
    <p:sldId id="264" r:id="rId15"/>
    <p:sldId id="265" r:id="rId16"/>
  </p:sldIdLst>
  <p:sldSz cx="12192000" cy="6858000"/>
  <p:notesSz cx="6858000" cy="9144000"/>
  <p:embeddedFontLst>
    <p:embeddedFont>
      <p:font typeface=".VnAvant"/>
      <p:regular r:id="rId18"/>
      <p:bold r:id="rId19"/>
      <p:italic r:id="rId20"/>
      <p:boldItalic r:id="rId21"/>
    </p:embeddedFont>
    <p:embeddedFont>
      <p:font typeface="Century Gothic" panose="020B0502020202020204" pitchFamily="34" charset="0"/>
      <p:regular r:id="rId22"/>
      <p:bold r:id="rId23"/>
      <p:italic r:id="rId24"/>
      <p:boldItalic r:id="rId25"/>
    </p:embeddedFont>
    <p:embeddedFont>
      <p:font typeface="Trebuchet MS" panose="020B0703020202090204" pitchFamily="34" charset="0"/>
      <p:regular r:id="rId26"/>
      <p:bold r:id="rId27"/>
      <p:italic r:id="rId28"/>
      <p:boldItalic r:id="rId29"/>
    </p:embeddedFont>
    <p:embeddedFont>
      <p:font typeface="VNI-Avo" pitchFamily="2" charset="0"/>
      <p:regular r:id="rId30"/>
      <p:bold r:id="rId31"/>
      <p:italic r:id="rId32"/>
      <p:boldItalic r:id="rId33"/>
    </p:embeddedFont>
    <p:embeddedFont>
      <p:font typeface="Wingdings 3" pitchFamily="2" charset="2"/>
      <p:regular r:id="rId34"/>
    </p:embeddedFont>
  </p:embeddedFont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0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CD943-162D-4309-821A-AA00DC484FB7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7CD4C-B990-4BE6-8112-91662669B7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1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00E8D55-CF34-41DB-A1C0-CC400B0D11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A3C030D0-377E-4366-A577-81264C6F3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761F2AF-42D7-43C0-BC6B-D71CDCC27C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fld id="{D90F7CB4-2DB2-4876-AF80-BEB9F98467DB}" type="slidenum">
              <a:rPr altLang="en-US" sz="1200" smtClean="0">
                <a:latin typeface="Calibri" panose="020F0502020204030204" pitchFamily="34" charset="0"/>
              </a:rPr>
              <a:pPr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7CD4C-B990-4BE6-8112-91662669B75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835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7CD4C-B990-4BE6-8112-91662669B75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95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7CD4C-B990-4BE6-8112-91662669B75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94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7CD4C-B990-4BE6-8112-91662669B75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57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7CD4C-B990-4BE6-8112-91662669B75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9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7CD4C-B990-4BE6-8112-91662669B7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57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7CD4C-B990-4BE6-8112-91662669B7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53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7CD4C-B990-4BE6-8112-91662669B7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4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7CD4C-B990-4BE6-8112-91662669B75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06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7CD4C-B990-4BE6-8112-91662669B75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0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7CD4C-B990-4BE6-8112-91662669B75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50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7CD4C-B990-4BE6-8112-91662669B75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16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7CD4C-B990-4BE6-8112-91662669B75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6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9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6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7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1352534" y="2180869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1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9392952" y="1080005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6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10549167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4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5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10218185" y="4196536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5" y="1110483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10364608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2" y="5384375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6" y="2269411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4" y="5691806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756752" y="3371615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8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9263884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6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1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1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4357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1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39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8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2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7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22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4.png"/><Relationship Id="rId5" Type="http://schemas.openxmlformats.org/officeDocument/2006/relationships/hyperlink" Target="https://www.youtube.com/channel/UC4KJdxTA14SyBEAm7x2c09w?sub_confirmation=1" TargetMode="Externa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25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ww.youtube.com/channel/UC4KJdxTA14SyBEAm7x2c09w?sub_confirmation=1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wmf"/><Relationship Id="rId2" Type="http://schemas.openxmlformats.org/officeDocument/2006/relationships/video" Target="file:///C:/Users/THUY_STD/Downloads/V&#192;O%20R&#7914;NG%20HOA%20-%20SGK%20K&#7870;T%20N&#7888;I%20TRI%20TH&#7912;C%20V&#7898;I%20CU&#7896;C%20S&#7888;NG%20-%20&#194;M%20NH&#7840;C%20L&#7898;P%201%20-%20NH&#7840;C%20M&#7898;I%20S&#212;I%20&#272;&#7896;NG%20-.mp4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gif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gif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hyperlink" Target="https://www.youtube.com/channel/UC4KJdxTA14SyBEAm7x2c09w?sub_confirmation=1" TargetMode="Externa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9.gif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bor27">
            <a:extLst>
              <a:ext uri="{FF2B5EF4-FFF2-40B4-BE49-F238E27FC236}">
                <a16:creationId xmlns:a16="http://schemas.microsoft.com/office/drawing/2014/main" id="{740AAD81-E8C4-43EA-9362-98C6D0733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287" y="-317500"/>
            <a:ext cx="12841357" cy="731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th_657574da94uppjxp">
            <a:extLst>
              <a:ext uri="{FF2B5EF4-FFF2-40B4-BE49-F238E27FC236}">
                <a16:creationId xmlns:a16="http://schemas.microsoft.com/office/drawing/2014/main" id="{E787C3D6-100F-4CB8-A639-956F80D023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1067">
            <a:off x="1774826" y="3990975"/>
            <a:ext cx="4730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5" descr="th_659204qfhni5vgxw">
            <a:extLst>
              <a:ext uri="{FF2B5EF4-FFF2-40B4-BE49-F238E27FC236}">
                <a16:creationId xmlns:a16="http://schemas.microsoft.com/office/drawing/2014/main" id="{7226897A-CC23-40C6-9B73-A280EF2FFF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75838" y="898525"/>
            <a:ext cx="760412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butterfly2">
            <a:extLst>
              <a:ext uri="{FF2B5EF4-FFF2-40B4-BE49-F238E27FC236}">
                <a16:creationId xmlns:a16="http://schemas.microsoft.com/office/drawing/2014/main" id="{C9AE0D13-5746-43C2-997A-A61155EF6ED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976" y="4926014"/>
            <a:ext cx="849313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3">
            <a:extLst>
              <a:ext uri="{FF2B5EF4-FFF2-40B4-BE49-F238E27FC236}">
                <a16:creationId xmlns:a16="http://schemas.microsoft.com/office/drawing/2014/main" id="{ECEB995C-3753-47DB-901E-122BFE016E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3160713"/>
            <a:ext cx="8572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6D16B91-27D0-412D-8F0A-D1B5C9701AEF}"/>
              </a:ext>
            </a:extLst>
          </p:cNvPr>
          <p:cNvSpPr/>
          <p:nvPr/>
        </p:nvSpPr>
        <p:spPr>
          <a:xfrm>
            <a:off x="3516313" y="719138"/>
            <a:ext cx="5499100" cy="68421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2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HUYỆN AN LÃO</a:t>
            </a:r>
          </a:p>
          <a:p>
            <a:pPr algn="ctr">
              <a:defRPr/>
            </a:pPr>
            <a:r>
              <a:rPr lang="en-US" sz="2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TIỂU HỌC QUANG TRUNG</a:t>
            </a:r>
          </a:p>
        </p:txBody>
      </p:sp>
      <p:sp>
        <p:nvSpPr>
          <p:cNvPr id="6152" name="WordArt 6">
            <a:extLst>
              <a:ext uri="{FF2B5EF4-FFF2-40B4-BE49-F238E27FC236}">
                <a16:creationId xmlns:a16="http://schemas.microsoft.com/office/drawing/2014/main" id="{3A5F0DD7-3A1B-42C8-A568-E2A7CF50866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4714" y="754064"/>
            <a:ext cx="5380037" cy="2149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3399"/>
              </a:contourClr>
            </a:sp3d>
          </a:bodyPr>
          <a:lstStyle/>
          <a:p>
            <a:pPr algn="ctr"/>
            <a:endParaRPr lang="en-US" sz="27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12500">
                    <a:srgbClr val="FF6633"/>
                  </a:gs>
                  <a:gs pos="25000">
                    <a:srgbClr val="FFFF00"/>
                  </a:gs>
                  <a:gs pos="37500">
                    <a:srgbClr val="01A78F"/>
                  </a:gs>
                  <a:gs pos="50000">
                    <a:srgbClr val="3366FF"/>
                  </a:gs>
                  <a:gs pos="62500">
                    <a:srgbClr val="01A78F"/>
                  </a:gs>
                  <a:gs pos="75000">
                    <a:srgbClr val="FFFF00"/>
                  </a:gs>
                  <a:gs pos="87500">
                    <a:srgbClr val="FF6633"/>
                  </a:gs>
                  <a:gs pos="100000">
                    <a:srgbClr val="FF3399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4" name="Picture 12" descr="707618jyfmp3jbxr">
            <a:extLst>
              <a:ext uri="{FF2B5EF4-FFF2-40B4-BE49-F238E27FC236}">
                <a16:creationId xmlns:a16="http://schemas.microsoft.com/office/drawing/2014/main" id="{09009BBE-BE39-4C0C-B870-B39CD595CF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1" y="3457576"/>
            <a:ext cx="1096963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3" descr="707618jyfmp3jbxr">
            <a:extLst>
              <a:ext uri="{FF2B5EF4-FFF2-40B4-BE49-F238E27FC236}">
                <a16:creationId xmlns:a16="http://schemas.microsoft.com/office/drawing/2014/main" id="{73C94485-D290-4639-B39F-DE9EAE4495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6" y="3133725"/>
            <a:ext cx="8921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4" descr="707618jyfmp3jbxr">
            <a:extLst>
              <a:ext uri="{FF2B5EF4-FFF2-40B4-BE49-F238E27FC236}">
                <a16:creationId xmlns:a16="http://schemas.microsoft.com/office/drawing/2014/main" id="{416E35E8-A736-494E-90ED-786015A9F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3" y="3600450"/>
            <a:ext cx="925512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10">
            <a:extLst>
              <a:ext uri="{FF2B5EF4-FFF2-40B4-BE49-F238E27FC236}">
                <a16:creationId xmlns:a16="http://schemas.microsoft.com/office/drawing/2014/main" id="{1BDA0694-525A-4A14-B2F1-4C01FB5EBE1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949590" y="4135438"/>
            <a:ext cx="4227530" cy="558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700" dirty="0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700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Huyề</a:t>
            </a:r>
            <a:r>
              <a:rPr lang="en-US" sz="2700" i="1" dirty="0" err="1">
                <a:ln w="9525">
                  <a:solidFill>
                    <a:srgbClr val="000066"/>
                  </a:solidFill>
                  <a:round/>
                  <a:headEnd/>
                  <a:tailEnd/>
                </a:ln>
                <a:solidFill>
                  <a:srgbClr val="000066"/>
                </a:solidFill>
                <a:effectLst>
                  <a:outerShdw dist="38100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700" i="1" dirty="0">
              <a:ln w="9525">
                <a:solidFill>
                  <a:srgbClr val="000066"/>
                </a:solidFill>
                <a:round/>
                <a:headEnd/>
                <a:tailEnd/>
              </a:ln>
              <a:solidFill>
                <a:srgbClr val="000066"/>
              </a:solidFill>
              <a:effectLst>
                <a:outerShdw dist="38100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4ED944-EDE4-4107-A4C5-4B6B8F72ABDD}"/>
              </a:ext>
            </a:extLst>
          </p:cNvPr>
          <p:cNvSpPr/>
          <p:nvPr/>
        </p:nvSpPr>
        <p:spPr>
          <a:xfrm>
            <a:off x="5943600" y="1414464"/>
            <a:ext cx="139700" cy="35718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endParaRPr lang="en-US" sz="1875" b="1" dirty="0">
              <a:ln w="0"/>
              <a:solidFill>
                <a:srgbClr val="0099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162" name="Picture 19" descr="707618jyfmp3jbxr">
            <a:extLst>
              <a:ext uri="{FF2B5EF4-FFF2-40B4-BE49-F238E27FC236}">
                <a16:creationId xmlns:a16="http://schemas.microsoft.com/office/drawing/2014/main" id="{F16AE8CD-2C9C-4784-B97E-EFED6DD4D5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184275"/>
            <a:ext cx="10985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65B03E-6730-4D30-B6D1-46DF8B02DB62}"/>
              </a:ext>
            </a:extLst>
          </p:cNvPr>
          <p:cNvCxnSpPr/>
          <p:nvPr/>
        </p:nvCxnSpPr>
        <p:spPr>
          <a:xfrm>
            <a:off x="5097464" y="1389063"/>
            <a:ext cx="24542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6164" name="Picture 22" descr="707618jyfmp3jbxr">
            <a:extLst>
              <a:ext uri="{FF2B5EF4-FFF2-40B4-BE49-F238E27FC236}">
                <a16:creationId xmlns:a16="http://schemas.microsoft.com/office/drawing/2014/main" id="{7B9F9970-A45A-449E-9B92-9BE372ECFB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3640138"/>
            <a:ext cx="109696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10">
            <a:extLst>
              <a:ext uri="{FF2B5EF4-FFF2-40B4-BE49-F238E27FC236}">
                <a16:creationId xmlns:a16="http://schemas.microsoft.com/office/drawing/2014/main" id="{19C8FAFC-DAD1-46AD-9877-A9F067B1E70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4526757" y="4832350"/>
            <a:ext cx="3131908" cy="425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700" b="1" dirty="0" err="1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b="1" dirty="0">
                <a:ln/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2024 - 2025</a:t>
            </a:r>
            <a:endParaRPr lang="vi-VN" sz="2700" b="1" dirty="0">
              <a:ln/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928A0D-D469-40EB-8371-E400158EF63E}"/>
              </a:ext>
            </a:extLst>
          </p:cNvPr>
          <p:cNvSpPr/>
          <p:nvPr/>
        </p:nvSpPr>
        <p:spPr>
          <a:xfrm>
            <a:off x="6026150" y="3082925"/>
            <a:ext cx="139700" cy="69215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endParaRPr lang="en-US" sz="405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D4E4A3-4CA5-49BA-86B7-8C9ECEF69CC5}"/>
              </a:ext>
            </a:extLst>
          </p:cNvPr>
          <p:cNvSpPr/>
          <p:nvPr/>
        </p:nvSpPr>
        <p:spPr>
          <a:xfrm>
            <a:off x="2457450" y="2362201"/>
            <a:ext cx="7448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1A - TIẾNG VIỆT </a:t>
            </a:r>
          </a:p>
          <a:p>
            <a:pPr algn="ctr">
              <a:defRPr/>
            </a:pP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52:  </a:t>
            </a:r>
            <a:r>
              <a:rPr lang="en-US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ut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vi-VN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</a:t>
            </a:r>
          </a:p>
        </p:txBody>
      </p:sp>
    </p:spTree>
    <p:custDataLst>
      <p:tags r:id="rId1"/>
    </p:custDataLst>
  </p:cSld>
  <p:clrMapOvr>
    <a:masterClrMapping/>
  </p:clrMapOvr>
  <p:transition advClick="0" advTm="3740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20" y="1642202"/>
            <a:ext cx="7809876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6" y="6151627"/>
            <a:ext cx="731600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10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6" y="2267575"/>
            <a:ext cx="7141703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</a:t>
            </a:r>
            <a:r>
              <a:rPr lang="en-US" sz="6188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23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4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81351" b="73651"/>
          <a:stretch/>
        </p:blipFill>
        <p:spPr>
          <a:xfrm>
            <a:off x="49015" y="271583"/>
            <a:ext cx="2264528" cy="89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5507" y="1164840"/>
            <a:ext cx="20992098" cy="5405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4405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8801" y="4727464"/>
            <a:ext cx="11849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VNI-Avo" pitchFamily="2" charset="0"/>
              </a:rPr>
              <a:t>    </a:t>
            </a:r>
            <a:r>
              <a:rPr lang="en-US" sz="3200" b="1" dirty="0" err="1">
                <a:latin typeface="VNI-Avo" pitchFamily="2" charset="0"/>
              </a:rPr>
              <a:t>Traän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ñaáu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thaät</a:t>
            </a:r>
            <a:r>
              <a:rPr lang="en-US" sz="3200" b="1" dirty="0">
                <a:latin typeface="VNI-Avo" pitchFamily="2" charset="0"/>
              </a:rPr>
              <a:t> gay </a:t>
            </a:r>
            <a:r>
              <a:rPr lang="en-US" sz="3200" b="1" dirty="0" err="1">
                <a:latin typeface="VNI-Avo" pitchFamily="2" charset="0"/>
              </a:rPr>
              <a:t>caán</a:t>
            </a:r>
            <a:r>
              <a:rPr lang="en-US" sz="3200" b="1" dirty="0">
                <a:latin typeface="VNI-Avo" pitchFamily="2" charset="0"/>
              </a:rPr>
              <a:t>. </a:t>
            </a:r>
            <a:r>
              <a:rPr lang="en-US" sz="3200" b="1" dirty="0" err="1">
                <a:latin typeface="VNI-Avo" pitchFamily="2" charset="0"/>
              </a:rPr>
              <a:t>Luùc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ñaàu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ñoâi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baïn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chôi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raát</a:t>
            </a:r>
            <a:r>
              <a:rPr lang="en-US" sz="3200" b="1" dirty="0">
                <a:latin typeface="VNI-Avo" pitchFamily="2" charset="0"/>
              </a:rPr>
              <a:t> hay, </a:t>
            </a:r>
            <a:r>
              <a:rPr lang="en-US" sz="3200" b="1" dirty="0" err="1">
                <a:latin typeface="VNI-Avo" pitchFamily="2" charset="0"/>
              </a:rPr>
              <a:t>ñoäi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nhaø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bò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daãn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moät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baøn</a:t>
            </a:r>
            <a:r>
              <a:rPr lang="en-US" sz="3200" b="1" dirty="0">
                <a:latin typeface="VNI-Avo" pitchFamily="2" charset="0"/>
              </a:rPr>
              <a:t>. </a:t>
            </a:r>
            <a:r>
              <a:rPr lang="en-US" sz="3200" b="1" dirty="0" err="1">
                <a:latin typeface="VNI-Avo" pitchFamily="2" charset="0"/>
              </a:rPr>
              <a:t>Baát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ngôø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caàu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thuû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soá</a:t>
            </a:r>
            <a:r>
              <a:rPr lang="en-US" sz="3200" b="1" dirty="0">
                <a:latin typeface="VNI-Avo" pitchFamily="2" charset="0"/>
              </a:rPr>
              <a:t> 7 </a:t>
            </a:r>
            <a:r>
              <a:rPr lang="en-US" sz="3200" b="1" dirty="0" err="1">
                <a:latin typeface="VNI-Avo" pitchFamily="2" charset="0"/>
              </a:rPr>
              <a:t>suùt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xa</a:t>
            </a:r>
            <a:r>
              <a:rPr lang="en-US" sz="3200" b="1" dirty="0">
                <a:latin typeface="VNI-Avo" pitchFamily="2" charset="0"/>
              </a:rPr>
              <a:t>. </a:t>
            </a:r>
            <a:r>
              <a:rPr lang="en-US" sz="3200" b="1" dirty="0" err="1">
                <a:latin typeface="VNI-Avo" pitchFamily="2" charset="0"/>
              </a:rPr>
              <a:t>Tæ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soá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laø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moät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ñeàu</a:t>
            </a:r>
            <a:r>
              <a:rPr lang="en-US" sz="3200" b="1" dirty="0">
                <a:latin typeface="VNI-Avo" pitchFamily="2" charset="0"/>
              </a:rPr>
              <a:t>. </a:t>
            </a:r>
            <a:r>
              <a:rPr lang="en-US" sz="3200" b="1" dirty="0" err="1">
                <a:latin typeface="VNI-Avo" pitchFamily="2" charset="0"/>
              </a:rPr>
              <a:t>Phuùt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choùt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soá</a:t>
            </a:r>
            <a:r>
              <a:rPr lang="en-US" sz="3200" b="1" dirty="0">
                <a:latin typeface="VNI-Avo" pitchFamily="2" charset="0"/>
              </a:rPr>
              <a:t> 7 </a:t>
            </a:r>
            <a:r>
              <a:rPr lang="en-US" sz="3200" b="1" dirty="0" err="1">
                <a:latin typeface="VNI-Avo" pitchFamily="2" charset="0"/>
              </a:rPr>
              <a:t>laïi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böùt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phaù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ghi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baøn</a:t>
            </a:r>
            <a:r>
              <a:rPr lang="en-US" sz="3200" b="1" dirty="0">
                <a:latin typeface="VNI-Avo" pitchFamily="2" charset="0"/>
              </a:rPr>
              <a:t>. </a:t>
            </a:r>
            <a:r>
              <a:rPr lang="en-US" sz="3200" b="1" dirty="0" err="1">
                <a:latin typeface="VNI-Avo" pitchFamily="2" charset="0"/>
              </a:rPr>
              <a:t>Khaùn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giaû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hoø</a:t>
            </a:r>
            <a:r>
              <a:rPr lang="en-US" sz="3200" b="1" dirty="0">
                <a:latin typeface="VNI-Avo" pitchFamily="2" charset="0"/>
              </a:rPr>
              <a:t> reo </a:t>
            </a:r>
            <a:r>
              <a:rPr lang="en-US" sz="3200" b="1" dirty="0" err="1">
                <a:latin typeface="VNI-Avo" pitchFamily="2" charset="0"/>
              </a:rPr>
              <a:t>nhaûy</a:t>
            </a:r>
            <a:r>
              <a:rPr lang="en-US" sz="3200" b="1" dirty="0">
                <a:latin typeface="VNI-Avo" pitchFamily="2" charset="0"/>
              </a:rPr>
              <a:t> </a:t>
            </a:r>
            <a:r>
              <a:rPr lang="en-US" sz="3200" b="1" dirty="0" err="1">
                <a:latin typeface="VNI-Avo" pitchFamily="2" charset="0"/>
              </a:rPr>
              <a:t>muùa</a:t>
            </a:r>
            <a:r>
              <a:rPr lang="en-US" sz="3200" b="1" dirty="0">
                <a:latin typeface="VNI-Avo" pitchFamily="2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9810496" y="5238387"/>
            <a:ext cx="554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4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05344" y="5725830"/>
            <a:ext cx="554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FF"/>
                </a:solidFill>
                <a:latin typeface="VNI-Avo" pitchFamily="2" charset="0"/>
              </a:rPr>
              <a:t>öt</a:t>
            </a:r>
            <a:endParaRPr lang="en-US" sz="3200" dirty="0">
              <a:solidFill>
                <a:srgbClr val="FF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677" y="-109434"/>
            <a:ext cx="10255325" cy="49485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61880" y="5728314"/>
            <a:ext cx="5549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61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46" y="418050"/>
            <a:ext cx="1924319" cy="7811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6886" y="261257"/>
            <a:ext cx="7761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VNI-Avo" pitchFamily="2" charset="0"/>
              </a:rPr>
              <a:t>Ñaù boùng</a:t>
            </a:r>
          </a:p>
        </p:txBody>
      </p:sp>
      <p:sp>
        <p:nvSpPr>
          <p:cNvPr id="6" name="Rectangle 5">
            <a:hlinkClick r:id="rId5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7660" y="1462397"/>
            <a:ext cx="9416368" cy="51256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8183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648" y="-132879"/>
            <a:ext cx="2629267" cy="12384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4278" y="-157863"/>
            <a:ext cx="14294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8239" y="-125514"/>
            <a:ext cx="15982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6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74251"/>
              </p:ext>
            </p:extLst>
          </p:nvPr>
        </p:nvGraphicFramePr>
        <p:xfrm>
          <a:off x="4305109" y="882784"/>
          <a:ext cx="2844800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43369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ut</a:t>
                      </a:r>
                      <a:endParaRPr lang="en-US" sz="44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433699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i="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suùt</a:t>
                      </a:r>
                      <a:endParaRPr lang="en-US" sz="4400" b="1" i="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08995" y="228012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6726" y="2280126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huït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44128" y="2280126"/>
            <a:ext cx="113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luït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0172" y="2269202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döùt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49293" y="2279337"/>
            <a:ext cx="17642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möùt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39114" y="2279946"/>
            <a:ext cx="132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nöùt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854" y="3026644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buùt</a:t>
            </a:r>
            <a:r>
              <a:rPr lang="en-US" sz="4400" dirty="0">
                <a:latin typeface="VNI-Avo" pitchFamily="2" charset="0"/>
              </a:rPr>
              <a:t> </a:t>
            </a:r>
            <a:r>
              <a:rPr lang="en-US" sz="4400" dirty="0" err="1">
                <a:latin typeface="VNI-Avo" pitchFamily="2" charset="0"/>
              </a:rPr>
              <a:t>chì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25333" y="3029823"/>
            <a:ext cx="29844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möùt döøa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21877" y="3004170"/>
            <a:ext cx="3124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VNI-Avo" pitchFamily="2" charset="0"/>
              </a:rPr>
              <a:t>nöùt neû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31042" y="2279337"/>
            <a:ext cx="1132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suït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405984" y="2279337"/>
            <a:ext cx="1329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VNI-Avo" pitchFamily="2" charset="0"/>
              </a:rPr>
              <a:t>söùt</a:t>
            </a:r>
            <a:endParaRPr lang="en-US" sz="4400" dirty="0">
              <a:latin typeface="VNI-Av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801" y="3766178"/>
            <a:ext cx="118491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VNI-Avo" pitchFamily="2" charset="0"/>
              </a:rPr>
              <a:t>    </a:t>
            </a:r>
            <a:r>
              <a:rPr lang="en-US" sz="4000" b="1" dirty="0" err="1">
                <a:latin typeface="VNI-Avo" pitchFamily="2" charset="0"/>
              </a:rPr>
              <a:t>Traän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ñaáu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thaät</a:t>
            </a:r>
            <a:r>
              <a:rPr lang="en-US" sz="4000" b="1" dirty="0">
                <a:latin typeface="VNI-Avo" pitchFamily="2" charset="0"/>
              </a:rPr>
              <a:t> gay </a:t>
            </a:r>
            <a:r>
              <a:rPr lang="en-US" sz="4000" b="1" dirty="0" err="1">
                <a:latin typeface="VNI-Avo" pitchFamily="2" charset="0"/>
              </a:rPr>
              <a:t>caán</a:t>
            </a:r>
            <a:r>
              <a:rPr lang="en-US" sz="4000" b="1" dirty="0">
                <a:latin typeface="VNI-Avo" pitchFamily="2" charset="0"/>
              </a:rPr>
              <a:t>. </a:t>
            </a:r>
            <a:r>
              <a:rPr lang="en-US" sz="4000" b="1" dirty="0" err="1">
                <a:latin typeface="VNI-Avo" pitchFamily="2" charset="0"/>
              </a:rPr>
              <a:t>Luùc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ñaàu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ñoâi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baïn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chôi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raát</a:t>
            </a:r>
            <a:r>
              <a:rPr lang="en-US" sz="4000" b="1" dirty="0">
                <a:latin typeface="VNI-Avo" pitchFamily="2" charset="0"/>
              </a:rPr>
              <a:t> hay, </a:t>
            </a:r>
            <a:r>
              <a:rPr lang="en-US" sz="4000" b="1" dirty="0" err="1">
                <a:latin typeface="VNI-Avo" pitchFamily="2" charset="0"/>
              </a:rPr>
              <a:t>ñoäi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nhaø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bò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daãn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moät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baøn</a:t>
            </a:r>
            <a:r>
              <a:rPr lang="en-US" sz="4000" b="1" dirty="0">
                <a:latin typeface="VNI-Avo" pitchFamily="2" charset="0"/>
              </a:rPr>
              <a:t>. </a:t>
            </a:r>
            <a:r>
              <a:rPr lang="en-US" sz="4000" b="1" dirty="0" err="1">
                <a:latin typeface="VNI-Avo" pitchFamily="2" charset="0"/>
              </a:rPr>
              <a:t>Baát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ngôø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caàu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thuû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soá</a:t>
            </a:r>
            <a:r>
              <a:rPr lang="en-US" sz="4000" b="1" dirty="0">
                <a:latin typeface="VNI-Avo" pitchFamily="2" charset="0"/>
              </a:rPr>
              <a:t> 7 </a:t>
            </a:r>
            <a:r>
              <a:rPr lang="en-US" sz="4000" b="1" dirty="0" err="1">
                <a:latin typeface="VNI-Avo" pitchFamily="2" charset="0"/>
              </a:rPr>
              <a:t>suùt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xa</a:t>
            </a:r>
            <a:r>
              <a:rPr lang="en-US" sz="4000" b="1" dirty="0">
                <a:latin typeface="VNI-Avo" pitchFamily="2" charset="0"/>
              </a:rPr>
              <a:t>. </a:t>
            </a:r>
            <a:r>
              <a:rPr lang="en-US" sz="4000" b="1" dirty="0" err="1">
                <a:latin typeface="VNI-Avo" pitchFamily="2" charset="0"/>
              </a:rPr>
              <a:t>Tæ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soá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laø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moät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ñeàu</a:t>
            </a:r>
            <a:r>
              <a:rPr lang="en-US" sz="4000" b="1" dirty="0">
                <a:latin typeface="VNI-Avo" pitchFamily="2" charset="0"/>
              </a:rPr>
              <a:t>. </a:t>
            </a:r>
            <a:r>
              <a:rPr lang="en-US" sz="4000" b="1" dirty="0" err="1">
                <a:latin typeface="VNI-Avo" pitchFamily="2" charset="0"/>
              </a:rPr>
              <a:t>Phuùt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choùt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soá</a:t>
            </a:r>
            <a:r>
              <a:rPr lang="en-US" sz="4000" b="1" dirty="0">
                <a:latin typeface="VNI-Avo" pitchFamily="2" charset="0"/>
              </a:rPr>
              <a:t> 7 </a:t>
            </a:r>
            <a:r>
              <a:rPr lang="en-US" sz="4000" b="1" dirty="0" err="1">
                <a:latin typeface="VNI-Avo" pitchFamily="2" charset="0"/>
              </a:rPr>
              <a:t>laïi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böùt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phaù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ghi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baøn</a:t>
            </a:r>
            <a:r>
              <a:rPr lang="en-US" sz="4000" b="1" dirty="0">
                <a:latin typeface="VNI-Avo" pitchFamily="2" charset="0"/>
              </a:rPr>
              <a:t>. </a:t>
            </a:r>
            <a:r>
              <a:rPr lang="en-US" sz="4000" b="1" dirty="0" err="1">
                <a:latin typeface="VNI-Avo" pitchFamily="2" charset="0"/>
              </a:rPr>
              <a:t>Khaùn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giaû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hoø</a:t>
            </a:r>
            <a:r>
              <a:rPr lang="en-US" sz="4000" b="1" dirty="0">
                <a:latin typeface="VNI-Avo" pitchFamily="2" charset="0"/>
              </a:rPr>
              <a:t> reo </a:t>
            </a:r>
            <a:r>
              <a:rPr lang="en-US" sz="4000" b="1" dirty="0" err="1">
                <a:latin typeface="VNI-Avo" pitchFamily="2" charset="0"/>
              </a:rPr>
              <a:t>nhaûy</a:t>
            </a:r>
            <a:r>
              <a:rPr lang="en-US" sz="4000" b="1" dirty="0">
                <a:latin typeface="VNI-Avo" pitchFamily="2" charset="0"/>
              </a:rPr>
              <a:t> </a:t>
            </a:r>
            <a:r>
              <a:rPr lang="en-US" sz="4000" b="1" dirty="0" err="1">
                <a:latin typeface="VNI-Avo" pitchFamily="2" charset="0"/>
              </a:rPr>
              <a:t>muùa</a:t>
            </a:r>
            <a:r>
              <a:rPr lang="en-US" sz="4000" b="1" dirty="0">
                <a:latin typeface="VNI-Avo" pitchFamily="2" charset="0"/>
              </a:rPr>
              <a:t>.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251367" y="5006180"/>
            <a:ext cx="649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06314" y="5616015"/>
            <a:ext cx="649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FF"/>
                </a:solidFill>
                <a:latin typeface="VNI-Avo" pitchFamily="2" charset="0"/>
              </a:rPr>
              <a:t>öt</a:t>
            </a:r>
            <a:endParaRPr lang="en-US" sz="4000" dirty="0">
              <a:solidFill>
                <a:srgbClr val="FF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09512" y="5013636"/>
            <a:ext cx="649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80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2" grpId="0"/>
      <p:bldP spid="23" grpId="0"/>
      <p:bldP spid="21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4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81351" b="73651"/>
          <a:stretch/>
        </p:blipFill>
        <p:spPr>
          <a:xfrm>
            <a:off x="49015" y="627071"/>
            <a:ext cx="2264528" cy="89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5507" y="1520328"/>
            <a:ext cx="20992098" cy="5405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173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040006" y="5472113"/>
            <a:ext cx="9874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3" descr="hoa 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5867400"/>
            <a:ext cx="1316566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4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772150"/>
            <a:ext cx="1320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5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772150"/>
            <a:ext cx="1320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6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772150"/>
            <a:ext cx="1320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00" y="5715000"/>
            <a:ext cx="1320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8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5772150"/>
            <a:ext cx="1320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 descr="blumen-pflanzen05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5772150"/>
            <a:ext cx="1320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0" y="45720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1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833" y="-11430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2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642940"/>
            <a:ext cx="1041401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3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0" y="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4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667" y="-13335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5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6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5720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7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2860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32" descr="butterflies_flowers_md_cl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9464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34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805331" y="5547397"/>
            <a:ext cx="129328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36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" y="2590800"/>
            <a:ext cx="129328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37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10898717" y="3962400"/>
            <a:ext cx="129328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2" name="Picture 39" descr="Froc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14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iêu đề 1"/>
          <p:cNvSpPr>
            <a:spLocks noGrp="1"/>
          </p:cNvSpPr>
          <p:nvPr>
            <p:ph type="ctrTitle"/>
          </p:nvPr>
        </p:nvSpPr>
        <p:spPr>
          <a:xfrm>
            <a:off x="1830603" y="1752600"/>
            <a:ext cx="8611255" cy="2631516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562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562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圆角矩形 1"/>
          <p:cNvSpPr/>
          <p:nvPr/>
        </p:nvSpPr>
        <p:spPr>
          <a:xfrm>
            <a:off x="1955800" y="2385389"/>
            <a:ext cx="8248373" cy="1315584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lstStyle/>
          <a:p>
            <a:pPr algn="ctr" defTabSz="1140619">
              <a:defRPr/>
            </a:pP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TIẾNG VIỆT – </a:t>
            </a:r>
            <a:r>
              <a:rPr lang="en-US" altLang="zh-CN" sz="4125" b="1" dirty="0" err="1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Lớp</a:t>
            </a:r>
            <a:r>
              <a:rPr lang="en-US" altLang="zh-CN" sz="4125" b="1" dirty="0">
                <a:solidFill>
                  <a:srgbClr val="FF0000"/>
                </a:solidFill>
                <a:latin typeface="Times New Roman" panose="02020603050405020304" charset="0"/>
                <a:ea typeface="黑体" panose="020B0503020204020204" pitchFamily="49" charset="-122"/>
                <a:cs typeface="Times New Roman" panose="02020603050405020304" charset="0"/>
              </a:rPr>
              <a:t> 1</a:t>
            </a:r>
          </a:p>
        </p:txBody>
      </p:sp>
      <p:sp>
        <p:nvSpPr>
          <p:cNvPr id="28" name="文本框 4"/>
          <p:cNvSpPr txBox="1">
            <a:spLocks noChangeArrowheads="1"/>
          </p:cNvSpPr>
          <p:nvPr/>
        </p:nvSpPr>
        <p:spPr bwMode="auto">
          <a:xfrm>
            <a:off x="3456244" y="4873920"/>
            <a:ext cx="5799252" cy="576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095" tIns="57047" rIns="114095" bIns="5704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140619"/>
            <a:r>
              <a:rPr lang="en-US" altLang="zh-CN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  <a:sym typeface="+mn-lt"/>
              </a:rPr>
              <a:t>Giáo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  <a:sym typeface="+mn-lt"/>
              </a:rPr>
              <a:t>viên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  <a:sym typeface="+mn-lt"/>
              </a:rPr>
              <a:t>: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  <a:sym typeface="+mn-lt"/>
              </a:rPr>
              <a:t>Nguyễn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  <a:sym typeface="+mn-lt"/>
              </a:rPr>
              <a:t>Thị</a:t>
            </a:r>
            <a:r>
              <a:rPr lang="en-US" altLang="zh-CN" sz="3000" b="1" i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  <a:sym typeface="+mn-lt"/>
              </a:rPr>
              <a:t> Thu </a:t>
            </a:r>
            <a:r>
              <a:rPr lang="en-US" altLang="zh-CN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B0503020204020204" pitchFamily="49" charset="-122"/>
                <a:cs typeface="Times New Roman" panose="02020603050405020304" pitchFamily="18" charset="0"/>
                <a:sym typeface="+mn-lt"/>
              </a:rPr>
              <a:t>Huyền</a:t>
            </a:r>
            <a:endParaRPr lang="zh-CN" altLang="en-US" sz="3000" b="1" i="1" dirty="0">
              <a:solidFill>
                <a:srgbClr val="C00000"/>
              </a:solidFill>
              <a:latin typeface="Times New Roman" panose="02020603050405020304" pitchFamily="18" charset="0"/>
              <a:ea typeface="黑体" panose="020B0503020204020204" pitchFamily="49" charset="-122"/>
              <a:cs typeface="Times New Roman" panose="02020603050405020304" pitchFamily="18" charset="0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843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6" grpId="2"/>
      <p:bldP spid="27" grpId="0" bldLvl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3"/>
          <p:cNvGrpSpPr>
            <a:grpSpLocks/>
          </p:cNvGrpSpPr>
          <p:nvPr/>
        </p:nvGrpSpPr>
        <p:grpSpPr bwMode="auto">
          <a:xfrm>
            <a:off x="2844800" y="6324600"/>
            <a:ext cx="6604000" cy="533400"/>
            <a:chOff x="1056" y="2208"/>
            <a:chExt cx="3648" cy="1014"/>
          </a:xfrm>
        </p:grpSpPr>
        <p:pic>
          <p:nvPicPr>
            <p:cNvPr id="15369" name="Picture 24" descr="flowers_20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25" descr="002-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208"/>
              <a:ext cx="3648" cy="1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26" descr="flowers_20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27" descr="flowers_20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2256"/>
              <a:ext cx="660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363" name="Picture 28" descr="hoa 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43600"/>
            <a:ext cx="131656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9" descr="hoa v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037888" y="5703888"/>
            <a:ext cx="9874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VÀO RỪNG HOA - SGK KẾT NỐI TRI THỨC VỚI CUỘC SỐNG - ÂM NHẠC LỚP 1 - NHẠC MỚI SÔI ĐỘNG -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1094509" y="-1"/>
            <a:ext cx="9144001" cy="68580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66162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98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j039821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18264"/>
            <a:ext cx="609176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j039821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34" y="6418264"/>
            <a:ext cx="609176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10"/>
          <p:cNvGrpSpPr>
            <a:grpSpLocks/>
          </p:cNvGrpSpPr>
          <p:nvPr/>
        </p:nvGrpSpPr>
        <p:grpSpPr bwMode="auto">
          <a:xfrm>
            <a:off x="406400" y="228601"/>
            <a:ext cx="1117600" cy="1427163"/>
            <a:chOff x="336" y="144"/>
            <a:chExt cx="528" cy="899"/>
          </a:xfrm>
        </p:grpSpPr>
        <p:grpSp>
          <p:nvGrpSpPr>
            <p:cNvPr id="16413" name="Group 11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16415" name="Freeform 12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13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14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4" name="Freeform 15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9" name="Group 16"/>
          <p:cNvGrpSpPr>
            <a:grpSpLocks/>
          </p:cNvGrpSpPr>
          <p:nvPr/>
        </p:nvGrpSpPr>
        <p:grpSpPr bwMode="auto">
          <a:xfrm rot="-1927061">
            <a:off x="-304800" y="0"/>
            <a:ext cx="1422400" cy="685800"/>
            <a:chOff x="4733" y="799"/>
            <a:chExt cx="388" cy="353"/>
          </a:xfrm>
        </p:grpSpPr>
        <p:sp>
          <p:nvSpPr>
            <p:cNvPr id="16410" name="Freeform 17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18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19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0" name="Group 20"/>
          <p:cNvGrpSpPr>
            <a:grpSpLocks/>
          </p:cNvGrpSpPr>
          <p:nvPr/>
        </p:nvGrpSpPr>
        <p:grpSpPr bwMode="auto">
          <a:xfrm>
            <a:off x="-406400" y="304800"/>
            <a:ext cx="1422400" cy="417513"/>
            <a:chOff x="4258" y="889"/>
            <a:chExt cx="350" cy="127"/>
          </a:xfrm>
        </p:grpSpPr>
        <p:sp>
          <p:nvSpPr>
            <p:cNvPr id="16408" name="Freeform 21"/>
            <p:cNvSpPr>
              <a:spLocks/>
            </p:cNvSpPr>
            <p:nvPr/>
          </p:nvSpPr>
          <p:spPr bwMode="auto">
            <a:xfrm rot="4052015">
              <a:off x="4442" y="851"/>
              <a:ext cx="127" cy="204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22"/>
            <p:cNvSpPr>
              <a:spLocks/>
            </p:cNvSpPr>
            <p:nvPr/>
          </p:nvSpPr>
          <p:spPr bwMode="auto">
            <a:xfrm rot="4518264">
              <a:off x="4371" y="782"/>
              <a:ext cx="91" cy="317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1" name="Group 23"/>
          <p:cNvGrpSpPr>
            <a:grpSpLocks/>
          </p:cNvGrpSpPr>
          <p:nvPr/>
        </p:nvGrpSpPr>
        <p:grpSpPr bwMode="auto">
          <a:xfrm rot="-1483798">
            <a:off x="609600" y="0"/>
            <a:ext cx="812800" cy="533400"/>
            <a:chOff x="4755" y="443"/>
            <a:chExt cx="200" cy="392"/>
          </a:xfrm>
        </p:grpSpPr>
        <p:sp>
          <p:nvSpPr>
            <p:cNvPr id="16406" name="Freeform 24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5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2" name="Group 26"/>
          <p:cNvGrpSpPr>
            <a:grpSpLocks/>
          </p:cNvGrpSpPr>
          <p:nvPr/>
        </p:nvGrpSpPr>
        <p:grpSpPr bwMode="auto">
          <a:xfrm rot="-1927061">
            <a:off x="0" y="533400"/>
            <a:ext cx="1422400" cy="685800"/>
            <a:chOff x="4733" y="799"/>
            <a:chExt cx="388" cy="353"/>
          </a:xfrm>
        </p:grpSpPr>
        <p:sp>
          <p:nvSpPr>
            <p:cNvPr id="16403" name="Freeform 27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28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9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3" name="Group 30"/>
          <p:cNvGrpSpPr>
            <a:grpSpLocks/>
          </p:cNvGrpSpPr>
          <p:nvPr/>
        </p:nvGrpSpPr>
        <p:grpSpPr bwMode="auto">
          <a:xfrm rot="-1927061">
            <a:off x="0" y="914400"/>
            <a:ext cx="1422400" cy="685800"/>
            <a:chOff x="4733" y="799"/>
            <a:chExt cx="388" cy="353"/>
          </a:xfrm>
        </p:grpSpPr>
        <p:sp>
          <p:nvSpPr>
            <p:cNvPr id="16400" name="Freeform 31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32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33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94" name="Picture 3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0"/>
            <a:ext cx="1041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0" y="0"/>
            <a:ext cx="1041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8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85800"/>
            <a:ext cx="1041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00" y="685800"/>
            <a:ext cx="1041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381000"/>
            <a:ext cx="1041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01835" y="2421683"/>
            <a:ext cx="25888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7200" b="1" dirty="0">
                <a:latin typeface="Arial-Rounded"/>
                <a:ea typeface="Arial-Rounded"/>
                <a:cs typeface="Arial-Rounded"/>
              </a:rPr>
              <a:t>S/114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756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554"/>
            <a:ext cx="12192000" cy="585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374452"/>
            <a:ext cx="12204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VNI-Avo" pitchFamily="2" charset="0"/>
              </a:rPr>
              <a:t>    </a:t>
            </a:r>
            <a:r>
              <a:rPr lang="en-US" sz="4400" b="1" dirty="0" err="1">
                <a:latin typeface="VNI-Avo" pitchFamily="2" charset="0"/>
              </a:rPr>
              <a:t>Caàu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thuû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soá</a:t>
            </a:r>
            <a:r>
              <a:rPr lang="en-US" sz="4400" b="1" dirty="0">
                <a:latin typeface="VNI-Avo" pitchFamily="2" charset="0"/>
              </a:rPr>
              <a:t> 7 </a:t>
            </a:r>
            <a:r>
              <a:rPr lang="en-US" sz="4400" b="1" dirty="0" err="1">
                <a:latin typeface="VNI-Avo" pitchFamily="2" charset="0"/>
              </a:rPr>
              <a:t>thu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huùt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khaùn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giaû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baèng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moät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cuù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suùt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döùt</a:t>
            </a:r>
            <a:r>
              <a:rPr lang="en-US" sz="4400" b="1" dirty="0">
                <a:latin typeface="VNI-Avo" pitchFamily="2" charset="0"/>
              </a:rPr>
              <a:t> </a:t>
            </a:r>
            <a:r>
              <a:rPr lang="en-US" sz="4400" b="1" dirty="0" err="1">
                <a:latin typeface="VNI-Avo" pitchFamily="2" charset="0"/>
              </a:rPr>
              <a:t>ñieåm</a:t>
            </a:r>
            <a:r>
              <a:rPr lang="en-US" sz="4400" b="1" dirty="0">
                <a:latin typeface="VNI-Avo" pitchFamily="2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640123" y="5401423"/>
            <a:ext cx="694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21107" y="6050079"/>
            <a:ext cx="694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öt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6189" y="6050820"/>
            <a:ext cx="69442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VNI-Avo" pitchFamily="2" charset="0"/>
              </a:rPr>
              <a:t>ut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>
            <a:off x="10501060" y="-1225334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722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 2"/>
          <p:cNvSpPr txBox="1">
            <a:spLocks/>
          </p:cNvSpPr>
          <p:nvPr/>
        </p:nvSpPr>
        <p:spPr bwMode="auto">
          <a:xfrm>
            <a:off x="2458066" y="4526107"/>
            <a:ext cx="808524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5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bụt</a:t>
            </a:r>
            <a:r>
              <a:rPr 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5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hụt</a:t>
            </a:r>
            <a:r>
              <a:rPr 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sụt</a:t>
            </a:r>
            <a:endParaRPr lang="en-US" sz="5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4772006" y="34910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vi-VN" b="1">
              <a:latin typeface="Trebuchet MS" pitchFamily="34" charset="0"/>
            </a:endParaRPr>
          </a:p>
        </p:txBody>
      </p:sp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3864380" y="1741343"/>
            <a:ext cx="4174066" cy="2413000"/>
            <a:chOff x="384" y="1680"/>
            <a:chExt cx="1680" cy="960"/>
          </a:xfrm>
          <a:solidFill>
            <a:schemeClr val="accent1">
              <a:alpha val="0"/>
            </a:schemeClr>
          </a:solidFill>
        </p:grpSpPr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6600">
                <a:latin typeface="Arial" pitchFamily="34" charset="0"/>
              </a:endParaRPr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48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6600">
                <a:latin typeface="Arial" pitchFamily="34" charset="0"/>
              </a:endParaRPr>
            </a:p>
          </p:txBody>
        </p:sp>
      </p:grp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634846" y="1725469"/>
            <a:ext cx="16256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>
                <a:solidFill>
                  <a:schemeClr val="tx1">
                    <a:lumMod val="50000"/>
                  </a:schemeClr>
                </a:solidFill>
                <a:latin typeface=".VnAvant"/>
                <a:cs typeface="Times New Roman" pitchFamily="18" charset="0"/>
              </a:rPr>
              <a:t>s</a:t>
            </a:r>
            <a:r>
              <a:rPr lang="en-US" sz="6600" b="1" dirty="0">
                <a:latin typeface=".VnAvant"/>
                <a:cs typeface="Times New Roman" pitchFamily="18" charset="0"/>
              </a:rPr>
              <a:t> 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6386177" y="1790555"/>
            <a:ext cx="165227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 err="1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ut</a:t>
            </a:r>
            <a:r>
              <a:rPr lang="en-US" sz="6600" b="1" dirty="0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5134803" y="2997095"/>
            <a:ext cx="2937086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 err="1">
                <a:solidFill>
                  <a:schemeClr val="tx1">
                    <a:lumMod val="50000"/>
                  </a:schemeClr>
                </a:solidFill>
                <a:latin typeface=".VnAvant"/>
                <a:cs typeface="Times New Roman" pitchFamily="18" charset="0"/>
              </a:rPr>
              <a:t>s</a:t>
            </a:r>
            <a:r>
              <a:rPr lang="en-US" sz="6600" b="1" dirty="0" err="1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út</a:t>
            </a:r>
            <a:r>
              <a:rPr lang="en-US" sz="6600" b="1" dirty="0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6972570" y="205222"/>
            <a:ext cx="1881294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 err="1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ưt</a:t>
            </a:r>
            <a:r>
              <a:rPr lang="en-US" sz="6600" b="1" dirty="0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3846600" y="164401"/>
            <a:ext cx="1951182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600" b="1" dirty="0" err="1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ut</a:t>
            </a:r>
            <a:r>
              <a:rPr lang="en-US" sz="6600" b="1" dirty="0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50" name="Subtitle 2"/>
          <p:cNvSpPr txBox="1">
            <a:spLocks/>
          </p:cNvSpPr>
          <p:nvPr/>
        </p:nvSpPr>
        <p:spPr bwMode="auto">
          <a:xfrm>
            <a:off x="2883323" y="4526107"/>
            <a:ext cx="13495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2425124" y="5674095"/>
            <a:ext cx="895808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5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mứt</a:t>
            </a:r>
            <a:r>
              <a:rPr 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54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54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sứt</a:t>
            </a:r>
            <a:endParaRPr lang="en-US" sz="54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 bwMode="auto">
          <a:xfrm>
            <a:off x="5017033" y="4547747"/>
            <a:ext cx="13495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 bwMode="auto">
          <a:xfrm>
            <a:off x="6896676" y="4526107"/>
            <a:ext cx="13495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 bwMode="auto">
          <a:xfrm>
            <a:off x="8773919" y="4509367"/>
            <a:ext cx="13495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 bwMode="auto">
          <a:xfrm>
            <a:off x="2776099" y="5670279"/>
            <a:ext cx="13495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 bwMode="auto">
          <a:xfrm>
            <a:off x="5050416" y="5670279"/>
            <a:ext cx="13495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 bwMode="auto">
          <a:xfrm>
            <a:off x="6929812" y="5670277"/>
            <a:ext cx="13495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 bwMode="auto">
          <a:xfrm>
            <a:off x="8677584" y="5670278"/>
            <a:ext cx="134958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252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42" grpId="0"/>
      <p:bldP spid="43" grpId="0"/>
      <p:bldP spid="45" grpId="0"/>
      <p:bldP spid="47" grpId="0"/>
      <p:bldP spid="50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40644" y="5430183"/>
            <a:ext cx="2984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56585" y="5446899"/>
            <a:ext cx="4388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849924" y="5446899"/>
            <a:ext cx="3124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nứt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09" y="1579418"/>
            <a:ext cx="2992582" cy="28540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465" y="1579417"/>
            <a:ext cx="3934690" cy="30202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7309" y="1579418"/>
            <a:ext cx="3716681" cy="318654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4522" y="5444037"/>
            <a:ext cx="1492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08700" y="5435452"/>
            <a:ext cx="1492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231724" y="5444038"/>
            <a:ext cx="1492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5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 2"/>
          <p:cNvSpPr txBox="1">
            <a:spLocks/>
          </p:cNvSpPr>
          <p:nvPr/>
        </p:nvSpPr>
        <p:spPr bwMode="auto">
          <a:xfrm>
            <a:off x="2258194" y="4042525"/>
            <a:ext cx="808524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4572135" y="230275"/>
            <a:ext cx="1847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vi-VN" sz="1600" b="1">
              <a:latin typeface="Trebuchet MS" pitchFamily="34" charset="0"/>
            </a:endParaRPr>
          </a:p>
        </p:txBody>
      </p:sp>
      <p:grpSp>
        <p:nvGrpSpPr>
          <p:cNvPr id="37" name="Group 30"/>
          <p:cNvGrpSpPr>
            <a:grpSpLocks/>
          </p:cNvGrpSpPr>
          <p:nvPr/>
        </p:nvGrpSpPr>
        <p:grpSpPr bwMode="auto">
          <a:xfrm>
            <a:off x="3702380" y="1290002"/>
            <a:ext cx="4207509" cy="2413000"/>
            <a:chOff x="384" y="1680"/>
            <a:chExt cx="1680" cy="960"/>
          </a:xfrm>
          <a:solidFill>
            <a:schemeClr val="accent1">
              <a:alpha val="0"/>
            </a:schemeClr>
          </a:solidFill>
        </p:grpSpPr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384" y="168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6000">
                <a:latin typeface="Arial" pitchFamily="34" charset="0"/>
              </a:endParaRPr>
            </a:p>
          </p:txBody>
        </p:sp>
        <p:sp>
          <p:nvSpPr>
            <p:cNvPr id="39" name="Line 28"/>
            <p:cNvSpPr>
              <a:spLocks noChangeShapeType="1"/>
            </p:cNvSpPr>
            <p:nvPr/>
          </p:nvSpPr>
          <p:spPr bwMode="auto">
            <a:xfrm>
              <a:off x="1248" y="1680"/>
              <a:ext cx="0" cy="50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384" y="2160"/>
              <a:ext cx="1680" cy="4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6000">
                <a:latin typeface="Arial" pitchFamily="34" charset="0"/>
              </a:endParaRPr>
            </a:p>
          </p:txBody>
        </p:sp>
      </p:grp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472847" y="1274128"/>
            <a:ext cx="1625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chemeClr val="tx1">
                    <a:lumMod val="50000"/>
                  </a:schemeClr>
                </a:solidFill>
                <a:latin typeface=".VnAvant"/>
                <a:cs typeface="Times New Roman" pitchFamily="18" charset="0"/>
              </a:rPr>
              <a:t>s</a:t>
            </a:r>
            <a:r>
              <a:rPr lang="en-US" sz="6000" b="1" dirty="0">
                <a:latin typeface=".VnAvant"/>
                <a:cs typeface="Times New Roman" pitchFamily="18" charset="0"/>
              </a:rPr>
              <a:t> 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6224178" y="1339214"/>
            <a:ext cx="16522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err="1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ut</a:t>
            </a:r>
            <a:r>
              <a:rPr lang="en-US" sz="6000" b="1" dirty="0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972804" y="2545754"/>
            <a:ext cx="293708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err="1">
                <a:solidFill>
                  <a:schemeClr val="tx1">
                    <a:lumMod val="50000"/>
                  </a:schemeClr>
                </a:solidFill>
                <a:latin typeface=".VnAvant"/>
                <a:cs typeface="Times New Roman" pitchFamily="18" charset="0"/>
              </a:rPr>
              <a:t>s</a:t>
            </a:r>
            <a:r>
              <a:rPr lang="en-US" sz="6000" b="1" dirty="0" err="1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út</a:t>
            </a:r>
            <a:r>
              <a:rPr lang="en-US" sz="6000" b="1" dirty="0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6772699" y="86390"/>
            <a:ext cx="18812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err="1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ưt</a:t>
            </a:r>
            <a:r>
              <a:rPr lang="en-US" sz="6000" b="1" dirty="0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7" name="Text Box 9"/>
          <p:cNvSpPr txBox="1">
            <a:spLocks noChangeArrowheads="1"/>
          </p:cNvSpPr>
          <p:nvPr/>
        </p:nvSpPr>
        <p:spPr bwMode="auto">
          <a:xfrm>
            <a:off x="3646729" y="45569"/>
            <a:ext cx="19511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 err="1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ut</a:t>
            </a:r>
            <a:r>
              <a:rPr lang="en-US" sz="6000" b="1" dirty="0">
                <a:solidFill>
                  <a:srgbClr val="FF3300"/>
                </a:solidFill>
                <a:latin typeface="Century Gothic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2087382" y="4953048"/>
            <a:ext cx="895808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None/>
            </a:pP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4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5158" y="5770523"/>
            <a:ext cx="2984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0848" y="5775493"/>
            <a:ext cx="4388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104438" y="5752754"/>
            <a:ext cx="3124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nẻ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5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j039821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18264"/>
            <a:ext cx="609176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 descr="j0398219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234" y="6418264"/>
            <a:ext cx="609176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8" name="Group 10"/>
          <p:cNvGrpSpPr>
            <a:grpSpLocks/>
          </p:cNvGrpSpPr>
          <p:nvPr/>
        </p:nvGrpSpPr>
        <p:grpSpPr bwMode="auto">
          <a:xfrm>
            <a:off x="406400" y="228601"/>
            <a:ext cx="1117600" cy="1427163"/>
            <a:chOff x="336" y="144"/>
            <a:chExt cx="528" cy="899"/>
          </a:xfrm>
        </p:grpSpPr>
        <p:grpSp>
          <p:nvGrpSpPr>
            <p:cNvPr id="16413" name="Group 11"/>
            <p:cNvGrpSpPr>
              <a:grpSpLocks/>
            </p:cNvGrpSpPr>
            <p:nvPr/>
          </p:nvGrpSpPr>
          <p:grpSpPr bwMode="auto">
            <a:xfrm rot="-3471247">
              <a:off x="312" y="264"/>
              <a:ext cx="672" cy="432"/>
              <a:chOff x="4733" y="799"/>
              <a:chExt cx="388" cy="353"/>
            </a:xfrm>
          </p:grpSpPr>
          <p:sp>
            <p:nvSpPr>
              <p:cNvPr id="16415" name="Freeform 12"/>
              <p:cNvSpPr>
                <a:spLocks/>
              </p:cNvSpPr>
              <p:nvPr/>
            </p:nvSpPr>
            <p:spPr bwMode="auto">
              <a:xfrm rot="2108015">
                <a:off x="4942" y="799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13"/>
              <p:cNvSpPr>
                <a:spLocks/>
              </p:cNvSpPr>
              <p:nvPr/>
            </p:nvSpPr>
            <p:spPr bwMode="auto">
              <a:xfrm rot="4401636">
                <a:off x="4820" y="808"/>
                <a:ext cx="179" cy="353"/>
              </a:xfrm>
              <a:custGeom>
                <a:avLst/>
                <a:gdLst>
                  <a:gd name="T0" fmla="*/ 0 w 409"/>
                  <a:gd name="T1" fmla="*/ 1 h 658"/>
                  <a:gd name="T2" fmla="*/ 0 w 409"/>
                  <a:gd name="T3" fmla="*/ 1 h 658"/>
                  <a:gd name="T4" fmla="*/ 0 w 409"/>
                  <a:gd name="T5" fmla="*/ 1 h 658"/>
                  <a:gd name="T6" fmla="*/ 0 w 409"/>
                  <a:gd name="T7" fmla="*/ 1 h 658"/>
                  <a:gd name="T8" fmla="*/ 0 w 409"/>
                  <a:gd name="T9" fmla="*/ 1 h 658"/>
                  <a:gd name="T10" fmla="*/ 0 w 409"/>
                  <a:gd name="T11" fmla="*/ 1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14"/>
              <p:cNvSpPr>
                <a:spLocks/>
              </p:cNvSpPr>
              <p:nvPr/>
            </p:nvSpPr>
            <p:spPr bwMode="auto">
              <a:xfrm rot="728459">
                <a:off x="5002" y="913"/>
                <a:ext cx="105" cy="231"/>
              </a:xfrm>
              <a:custGeom>
                <a:avLst/>
                <a:gdLst>
                  <a:gd name="T0" fmla="*/ 0 w 409"/>
                  <a:gd name="T1" fmla="*/ 0 h 658"/>
                  <a:gd name="T2" fmla="*/ 0 w 409"/>
                  <a:gd name="T3" fmla="*/ 0 h 658"/>
                  <a:gd name="T4" fmla="*/ 0 w 409"/>
                  <a:gd name="T5" fmla="*/ 0 h 658"/>
                  <a:gd name="T6" fmla="*/ 0 w 409"/>
                  <a:gd name="T7" fmla="*/ 0 h 658"/>
                  <a:gd name="T8" fmla="*/ 0 w 409"/>
                  <a:gd name="T9" fmla="*/ 0 h 658"/>
                  <a:gd name="T10" fmla="*/ 0 w 409"/>
                  <a:gd name="T11" fmla="*/ 0 h 6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9" h="658">
                    <a:moveTo>
                      <a:pt x="17" y="38"/>
                    </a:moveTo>
                    <a:cubicBezTo>
                      <a:pt x="0" y="64"/>
                      <a:pt x="13" y="159"/>
                      <a:pt x="67" y="245"/>
                    </a:cubicBezTo>
                    <a:cubicBezTo>
                      <a:pt x="121" y="331"/>
                      <a:pt x="292" y="500"/>
                      <a:pt x="344" y="556"/>
                    </a:cubicBezTo>
                    <a:cubicBezTo>
                      <a:pt x="396" y="612"/>
                      <a:pt x="409" y="658"/>
                      <a:pt x="380" y="580"/>
                    </a:cubicBezTo>
                    <a:cubicBezTo>
                      <a:pt x="351" y="502"/>
                      <a:pt x="227" y="180"/>
                      <a:pt x="167" y="90"/>
                    </a:cubicBezTo>
                    <a:cubicBezTo>
                      <a:pt x="107" y="0"/>
                      <a:pt x="33" y="13"/>
                      <a:pt x="17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4" name="Freeform 15"/>
            <p:cNvSpPr>
              <a:spLocks/>
            </p:cNvSpPr>
            <p:nvPr/>
          </p:nvSpPr>
          <p:spPr bwMode="auto">
            <a:xfrm rot="4401636">
              <a:off x="423" y="777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89" name="Group 16"/>
          <p:cNvGrpSpPr>
            <a:grpSpLocks/>
          </p:cNvGrpSpPr>
          <p:nvPr/>
        </p:nvGrpSpPr>
        <p:grpSpPr bwMode="auto">
          <a:xfrm rot="-1927061">
            <a:off x="-304800" y="0"/>
            <a:ext cx="1422400" cy="685800"/>
            <a:chOff x="4733" y="799"/>
            <a:chExt cx="388" cy="353"/>
          </a:xfrm>
        </p:grpSpPr>
        <p:sp>
          <p:nvSpPr>
            <p:cNvPr id="16410" name="Freeform 17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Freeform 18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2" name="Freeform 19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0" name="Group 20"/>
          <p:cNvGrpSpPr>
            <a:grpSpLocks/>
          </p:cNvGrpSpPr>
          <p:nvPr/>
        </p:nvGrpSpPr>
        <p:grpSpPr bwMode="auto">
          <a:xfrm>
            <a:off x="-406400" y="304800"/>
            <a:ext cx="1422400" cy="417513"/>
            <a:chOff x="4258" y="889"/>
            <a:chExt cx="350" cy="127"/>
          </a:xfrm>
        </p:grpSpPr>
        <p:sp>
          <p:nvSpPr>
            <p:cNvPr id="16408" name="Freeform 21"/>
            <p:cNvSpPr>
              <a:spLocks/>
            </p:cNvSpPr>
            <p:nvPr/>
          </p:nvSpPr>
          <p:spPr bwMode="auto">
            <a:xfrm rot="4052015">
              <a:off x="4442" y="851"/>
              <a:ext cx="127" cy="204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22"/>
            <p:cNvSpPr>
              <a:spLocks/>
            </p:cNvSpPr>
            <p:nvPr/>
          </p:nvSpPr>
          <p:spPr bwMode="auto">
            <a:xfrm rot="4518264">
              <a:off x="4371" y="782"/>
              <a:ext cx="91" cy="317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1" name="Group 23"/>
          <p:cNvGrpSpPr>
            <a:grpSpLocks/>
          </p:cNvGrpSpPr>
          <p:nvPr/>
        </p:nvGrpSpPr>
        <p:grpSpPr bwMode="auto">
          <a:xfrm rot="-1483798">
            <a:off x="609600" y="0"/>
            <a:ext cx="812800" cy="533400"/>
            <a:chOff x="4755" y="443"/>
            <a:chExt cx="200" cy="392"/>
          </a:xfrm>
        </p:grpSpPr>
        <p:sp>
          <p:nvSpPr>
            <p:cNvPr id="16406" name="Freeform 24"/>
            <p:cNvSpPr>
              <a:spLocks/>
            </p:cNvSpPr>
            <p:nvPr/>
          </p:nvSpPr>
          <p:spPr bwMode="auto">
            <a:xfrm rot="1699937">
              <a:off x="4776" y="443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25"/>
            <p:cNvSpPr>
              <a:spLocks/>
            </p:cNvSpPr>
            <p:nvPr/>
          </p:nvSpPr>
          <p:spPr bwMode="auto">
            <a:xfrm rot="2146665">
              <a:off x="4755" y="518"/>
              <a:ext cx="91" cy="317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99FF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2" name="Group 26"/>
          <p:cNvGrpSpPr>
            <a:grpSpLocks/>
          </p:cNvGrpSpPr>
          <p:nvPr/>
        </p:nvGrpSpPr>
        <p:grpSpPr bwMode="auto">
          <a:xfrm rot="-1927061">
            <a:off x="0" y="533400"/>
            <a:ext cx="1422400" cy="685800"/>
            <a:chOff x="4733" y="799"/>
            <a:chExt cx="388" cy="353"/>
          </a:xfrm>
        </p:grpSpPr>
        <p:sp>
          <p:nvSpPr>
            <p:cNvPr id="16403" name="Freeform 27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28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29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393" name="Group 30"/>
          <p:cNvGrpSpPr>
            <a:grpSpLocks/>
          </p:cNvGrpSpPr>
          <p:nvPr/>
        </p:nvGrpSpPr>
        <p:grpSpPr bwMode="auto">
          <a:xfrm rot="-1927061">
            <a:off x="0" y="914400"/>
            <a:ext cx="1422400" cy="685800"/>
            <a:chOff x="4733" y="799"/>
            <a:chExt cx="388" cy="353"/>
          </a:xfrm>
        </p:grpSpPr>
        <p:sp>
          <p:nvSpPr>
            <p:cNvPr id="16400" name="Freeform 31"/>
            <p:cNvSpPr>
              <a:spLocks/>
            </p:cNvSpPr>
            <p:nvPr/>
          </p:nvSpPr>
          <p:spPr bwMode="auto">
            <a:xfrm rot="2108015">
              <a:off x="4942" y="799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32"/>
            <p:cNvSpPr>
              <a:spLocks/>
            </p:cNvSpPr>
            <p:nvPr/>
          </p:nvSpPr>
          <p:spPr bwMode="auto">
            <a:xfrm rot="4401636">
              <a:off x="4820" y="808"/>
              <a:ext cx="179" cy="353"/>
            </a:xfrm>
            <a:custGeom>
              <a:avLst/>
              <a:gdLst>
                <a:gd name="T0" fmla="*/ 0 w 409"/>
                <a:gd name="T1" fmla="*/ 1 h 658"/>
                <a:gd name="T2" fmla="*/ 0 w 409"/>
                <a:gd name="T3" fmla="*/ 1 h 658"/>
                <a:gd name="T4" fmla="*/ 0 w 409"/>
                <a:gd name="T5" fmla="*/ 1 h 658"/>
                <a:gd name="T6" fmla="*/ 0 w 409"/>
                <a:gd name="T7" fmla="*/ 1 h 658"/>
                <a:gd name="T8" fmla="*/ 0 w 409"/>
                <a:gd name="T9" fmla="*/ 1 h 658"/>
                <a:gd name="T10" fmla="*/ 0 w 409"/>
                <a:gd name="T11" fmla="*/ 1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33"/>
            <p:cNvSpPr>
              <a:spLocks/>
            </p:cNvSpPr>
            <p:nvPr/>
          </p:nvSpPr>
          <p:spPr bwMode="auto">
            <a:xfrm rot="728459">
              <a:off x="5002" y="913"/>
              <a:ext cx="105" cy="231"/>
            </a:xfrm>
            <a:custGeom>
              <a:avLst/>
              <a:gdLst>
                <a:gd name="T0" fmla="*/ 0 w 409"/>
                <a:gd name="T1" fmla="*/ 0 h 658"/>
                <a:gd name="T2" fmla="*/ 0 w 409"/>
                <a:gd name="T3" fmla="*/ 0 h 658"/>
                <a:gd name="T4" fmla="*/ 0 w 409"/>
                <a:gd name="T5" fmla="*/ 0 h 658"/>
                <a:gd name="T6" fmla="*/ 0 w 409"/>
                <a:gd name="T7" fmla="*/ 0 h 658"/>
                <a:gd name="T8" fmla="*/ 0 w 409"/>
                <a:gd name="T9" fmla="*/ 0 h 658"/>
                <a:gd name="T10" fmla="*/ 0 w 409"/>
                <a:gd name="T11" fmla="*/ 0 h 6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9" h="658">
                  <a:moveTo>
                    <a:pt x="17" y="38"/>
                  </a:moveTo>
                  <a:cubicBezTo>
                    <a:pt x="0" y="64"/>
                    <a:pt x="13" y="159"/>
                    <a:pt x="67" y="245"/>
                  </a:cubicBezTo>
                  <a:cubicBezTo>
                    <a:pt x="121" y="331"/>
                    <a:pt x="292" y="500"/>
                    <a:pt x="344" y="556"/>
                  </a:cubicBezTo>
                  <a:cubicBezTo>
                    <a:pt x="396" y="612"/>
                    <a:pt x="409" y="658"/>
                    <a:pt x="380" y="580"/>
                  </a:cubicBezTo>
                  <a:cubicBezTo>
                    <a:pt x="351" y="502"/>
                    <a:pt x="227" y="180"/>
                    <a:pt x="167" y="90"/>
                  </a:cubicBezTo>
                  <a:cubicBezTo>
                    <a:pt x="107" y="0"/>
                    <a:pt x="33" y="13"/>
                    <a:pt x="17" y="38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6394" name="Picture 3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0"/>
            <a:ext cx="1041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3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600" y="0"/>
            <a:ext cx="1041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38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00" y="685800"/>
            <a:ext cx="1041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00" y="685800"/>
            <a:ext cx="1041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4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1200" y="381000"/>
            <a:ext cx="1041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201835" y="2421683"/>
            <a:ext cx="25888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7200" b="1" dirty="0">
                <a:latin typeface="Arial-Rounded"/>
                <a:ea typeface="Arial-Rounded"/>
                <a:cs typeface="Arial-Rounded"/>
              </a:rPr>
              <a:t>S/116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4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73E71B4-09A0-4CBA-8E38-9B54D8F8F65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&gt;{63219867-361B-457A-8917-9C1440E9AD15}&quot;,&quot;D:\\A A 24-25\\A GADT Thúy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 52 ut ut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2B38B87-C9D2-43ED-BAF0-00096909D144}:2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733D635-7D68-4424-B6BA-C25853EE6170}:2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8C37DE-96E8-4492-AE8A-36177C875939}:25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7F194C-6A8F-4E7D-B58C-FD320893C9D3}:2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F86E41-68E0-4F03-A3D6-744B71BC3406}:26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3D0135-CC84-46D4-B313-496A80E4B16F}:26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A4507F-8C93-46EA-A770-48EB5B859456}:26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ang bìa"/>
  <p:tag name="ISPRING_SLIDE_INDENT_LEVEL" val="0"/>
  <p:tag name="ISPRING_PRESENTER_ID" val="{6C780E61-BFEA-4E47-82C3-FE8627A7CCF1}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  <p:tag name="TIMING" val="|2.148|5.178|3.572|9.532|2.622|3.824|2.747"/>
  <p:tag name="GENSWF_ADVANCE_TIME" val="37.407"/>
  <p:tag name="ISPRING_SLIDE_ID_2" val="{7443E11B-4984-46DE-A06B-66C94EFCEFC2}"/>
  <p:tag name="GENSWF_SLIDE_UID" val="{ABB50719-9438-49C4-AD4F-A4A3E7ED7C7C}:20075772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7C88C80-2917-4A68-AB01-354963BE006C}: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EEAA531-0F0C-4CBC-8A81-2C698079B299}:27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69218A-E468-49D0-8C7C-0DA20DE58C8C}:27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8F8834B-4997-47C8-AB97-65A352700F66}:26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0EB4D3A-56A7-4B78-A018-50AED118FD50}:26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2D0B6FC-C224-4F96-BBCB-24BC16E46881}:25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4AFC69-C89A-4E7B-B787-6AE12AE5F812}:2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911</TotalTime>
  <Words>310</Words>
  <Application>Microsoft Macintosh PowerPoint</Application>
  <PresentationFormat>Widescreen</PresentationFormat>
  <Paragraphs>93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Wingdings 3</vt:lpstr>
      <vt:lpstr>Calibri</vt:lpstr>
      <vt:lpstr>Arial-Rounded</vt:lpstr>
      <vt:lpstr>VNI-Avo</vt:lpstr>
      <vt:lpstr>Calibri Light</vt:lpstr>
      <vt:lpstr>Arial</vt:lpstr>
      <vt:lpstr>Times New Roman</vt:lpstr>
      <vt:lpstr>Trebuchet MS</vt:lpstr>
      <vt:lpstr>Century Gothic</vt:lpstr>
      <vt:lpstr>.VnAvant</vt:lpstr>
      <vt:lpstr>Office Theme</vt:lpstr>
      <vt:lpstr>PowerPoint Presentation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52 ut ut</dc:title>
  <dc:subject>Vương Hà Bắc</dc:subject>
  <dc:creator>Admin</dc:creator>
  <cp:keywords>Mái Trường Tuổi Thơ</cp:keywords>
  <cp:lastModifiedBy>Nguyễn Thị Như</cp:lastModifiedBy>
  <cp:revision>170</cp:revision>
  <dcterms:created xsi:type="dcterms:W3CDTF">2020-10-19T12:51:54Z</dcterms:created>
  <dcterms:modified xsi:type="dcterms:W3CDTF">2024-11-26T09:43:38Z</dcterms:modified>
  <cp:category>Kết nối tri thức với cuộc sống</cp:category>
</cp:coreProperties>
</file>