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330A3-8ABB-45BF-B4E5-F66E2EA99E65}"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D0D8F-4C94-49B0-A9BA-9654AAC94409}" type="slidenum">
              <a:rPr lang="en-US" smtClean="0"/>
              <a:t>‹#›</a:t>
            </a:fld>
            <a:endParaRPr lang="en-US"/>
          </a:p>
        </p:txBody>
      </p:sp>
    </p:spTree>
    <p:extLst>
      <p:ext uri="{BB962C8B-B14F-4D97-AF65-F5344CB8AC3E}">
        <p14:creationId xmlns:p14="http://schemas.microsoft.com/office/powerpoint/2010/main" val="349001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1</a:t>
            </a:fld>
            <a:endParaRPr lang="en-US"/>
          </a:p>
        </p:txBody>
      </p:sp>
    </p:spTree>
    <p:extLst>
      <p:ext uri="{BB962C8B-B14F-4D97-AF65-F5344CB8AC3E}">
        <p14:creationId xmlns:p14="http://schemas.microsoft.com/office/powerpoint/2010/main" val="426910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10</a:t>
            </a:fld>
            <a:endParaRPr lang="en-US"/>
          </a:p>
        </p:txBody>
      </p:sp>
    </p:spTree>
    <p:extLst>
      <p:ext uri="{BB962C8B-B14F-4D97-AF65-F5344CB8AC3E}">
        <p14:creationId xmlns:p14="http://schemas.microsoft.com/office/powerpoint/2010/main" val="340491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69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16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77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73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05331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24FC48-B797-467D-8D4F-713F9592597D}" type="slidenum">
              <a:rPr lang="en-US" smtClean="0"/>
              <a:t>16</a:t>
            </a:fld>
            <a:endParaRPr lang="en-US"/>
          </a:p>
        </p:txBody>
      </p:sp>
    </p:spTree>
    <p:extLst>
      <p:ext uri="{BB962C8B-B14F-4D97-AF65-F5344CB8AC3E}">
        <p14:creationId xmlns:p14="http://schemas.microsoft.com/office/powerpoint/2010/main" val="109340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17</a:t>
            </a:fld>
            <a:endParaRPr lang="en-US"/>
          </a:p>
        </p:txBody>
      </p:sp>
    </p:spTree>
    <p:extLst>
      <p:ext uri="{BB962C8B-B14F-4D97-AF65-F5344CB8AC3E}">
        <p14:creationId xmlns:p14="http://schemas.microsoft.com/office/powerpoint/2010/main" val="248623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2</a:t>
            </a:fld>
            <a:endParaRPr lang="en-US"/>
          </a:p>
        </p:txBody>
      </p:sp>
    </p:spTree>
    <p:extLst>
      <p:ext uri="{BB962C8B-B14F-4D97-AF65-F5344CB8AC3E}">
        <p14:creationId xmlns:p14="http://schemas.microsoft.com/office/powerpoint/2010/main" val="261410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3</a:t>
            </a:fld>
            <a:endParaRPr lang="en-US"/>
          </a:p>
        </p:txBody>
      </p:sp>
    </p:spTree>
    <p:extLst>
      <p:ext uri="{BB962C8B-B14F-4D97-AF65-F5344CB8AC3E}">
        <p14:creationId xmlns:p14="http://schemas.microsoft.com/office/powerpoint/2010/main" val="23616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4</a:t>
            </a:fld>
            <a:endParaRPr lang="en-US"/>
          </a:p>
        </p:txBody>
      </p:sp>
    </p:spTree>
    <p:extLst>
      <p:ext uri="{BB962C8B-B14F-4D97-AF65-F5344CB8AC3E}">
        <p14:creationId xmlns:p14="http://schemas.microsoft.com/office/powerpoint/2010/main" val="122674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789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4343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7</a:t>
            </a:fld>
            <a:endParaRPr lang="en-US"/>
          </a:p>
        </p:txBody>
      </p:sp>
    </p:spTree>
    <p:extLst>
      <p:ext uri="{BB962C8B-B14F-4D97-AF65-F5344CB8AC3E}">
        <p14:creationId xmlns:p14="http://schemas.microsoft.com/office/powerpoint/2010/main" val="254396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8</a:t>
            </a:fld>
            <a:endParaRPr lang="en-US"/>
          </a:p>
        </p:txBody>
      </p:sp>
    </p:spTree>
    <p:extLst>
      <p:ext uri="{BB962C8B-B14F-4D97-AF65-F5344CB8AC3E}">
        <p14:creationId xmlns:p14="http://schemas.microsoft.com/office/powerpoint/2010/main" val="414586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D0D8F-4C94-49B0-A9BA-9654AAC94409}" type="slidenum">
              <a:rPr lang="en-US" smtClean="0"/>
              <a:t>9</a:t>
            </a:fld>
            <a:endParaRPr lang="en-US"/>
          </a:p>
        </p:txBody>
      </p:sp>
    </p:spTree>
    <p:extLst>
      <p:ext uri="{BB962C8B-B14F-4D97-AF65-F5344CB8AC3E}">
        <p14:creationId xmlns:p14="http://schemas.microsoft.com/office/powerpoint/2010/main" val="31450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C3C2FB-5A22-4D7E-B8EA-9A17FA2331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99570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3C2FB-5A22-4D7E-B8EA-9A17FA2331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89682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3C2FB-5A22-4D7E-B8EA-9A17FA2331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13181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110019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5785446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3C2FB-5A22-4D7E-B8EA-9A17FA2331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42513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3C2FB-5A22-4D7E-B8EA-9A17FA2331C1}"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236718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C3C2FB-5A22-4D7E-B8EA-9A17FA2331C1}"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294324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C3C2FB-5A22-4D7E-B8EA-9A17FA2331C1}"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51315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C3C2FB-5A22-4D7E-B8EA-9A17FA2331C1}"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263389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3C2FB-5A22-4D7E-B8EA-9A17FA2331C1}"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392843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3C2FB-5A22-4D7E-B8EA-9A17FA2331C1}"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42002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3C2FB-5A22-4D7E-B8EA-9A17FA2331C1}"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A548-99A5-4386-9A6C-4622D0A2AC6C}" type="slidenum">
              <a:rPr lang="en-US" smtClean="0"/>
              <a:t>‹#›</a:t>
            </a:fld>
            <a:endParaRPr lang="en-US"/>
          </a:p>
        </p:txBody>
      </p:sp>
    </p:spTree>
    <p:extLst>
      <p:ext uri="{BB962C8B-B14F-4D97-AF65-F5344CB8AC3E}">
        <p14:creationId xmlns:p14="http://schemas.microsoft.com/office/powerpoint/2010/main" val="194537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3C2FB-5A22-4D7E-B8EA-9A17FA2331C1}"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A548-99A5-4386-9A6C-4622D0A2AC6C}" type="slidenum">
              <a:rPr lang="en-US" smtClean="0"/>
              <a:t>‹#›</a:t>
            </a:fld>
            <a:endParaRPr lang="en-US"/>
          </a:p>
        </p:txBody>
      </p:sp>
    </p:spTree>
    <p:extLst>
      <p:ext uri="{BB962C8B-B14F-4D97-AF65-F5344CB8AC3E}">
        <p14:creationId xmlns:p14="http://schemas.microsoft.com/office/powerpoint/2010/main" val="227976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650729" y="3276989"/>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4" cstate="screen"/>
            <a:stretch>
              <a:fillRect/>
            </a:stretch>
          </p:blipFill>
          <p:spPr>
            <a:xfrm>
              <a:off x="4248310" y="4048086"/>
              <a:ext cx="4910252" cy="1093738"/>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4" cstate="screen"/>
            <a:stretch>
              <a:fillRect/>
            </a:stretch>
          </p:blipFill>
          <p:spPr>
            <a:xfrm>
              <a:off x="-53293" y="4230986"/>
              <a:ext cx="4910252" cy="910838"/>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1624615" y="145967"/>
            <a:ext cx="9099610" cy="866088"/>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882972"/>
            </a:xfrm>
            <a:prstGeom prst="rect">
              <a:avLst/>
            </a:prstGeom>
            <a:noFill/>
          </p:spPr>
          <p:txBody>
            <a:bodyPr wrap="square" rtlCol="0">
              <a:spAutoFit/>
            </a:bodyPr>
            <a:lstStyle/>
            <a:p>
              <a:pPr lvl="0" algn="ctr">
                <a:defRPr/>
              </a:pPr>
              <a:r>
                <a:rPr lang="en-US" altLang="zh-CN" sz="2000" b="1">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lt"/>
                </a:rPr>
                <a:t>ỦY BAN NHÂN DÂN HUYỆN AN LÃO</a:t>
              </a:r>
            </a:p>
            <a:p>
              <a:pPr lvl="0" algn="ctr">
                <a:defRPr/>
              </a:pPr>
              <a:r>
                <a:rPr lang="en-US" altLang="zh-CN" sz="2000" b="1" u="sng">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lt"/>
                </a:rPr>
                <a:t>TRƯỜNG TIỂU HỌC QUANG TRUNG</a:t>
              </a:r>
              <a:endParaRPr lang="zh-CN" altLang="en-US" sz="2000" b="1" u="sng"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lt"/>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243610" y="2494623"/>
            <a:ext cx="119483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a:ln>
                  <a:noFill/>
                </a:ln>
                <a:solidFill>
                  <a:schemeClr val="accent5"/>
                </a:solidFill>
                <a:effectLst/>
                <a:uLnTx/>
                <a:uFillTx/>
                <a:latin typeface="Times New Roman" panose="02020603050405020304" pitchFamily="18" charset="0"/>
                <a:ea typeface="+mn-ea"/>
                <a:cs typeface="Times New Roman" panose="02020603050405020304" pitchFamily="18" charset="0"/>
              </a:rPr>
              <a:t>BÀI</a:t>
            </a:r>
            <a:r>
              <a:rPr kumimoji="0" lang="en-US" sz="4000" b="1" i="0" strike="noStrike" kern="1200" cap="none" spc="0" normalizeH="0" noProof="0">
                <a:ln>
                  <a:noFill/>
                </a:ln>
                <a:solidFill>
                  <a:schemeClr val="accent5"/>
                </a:solidFill>
                <a:effectLst/>
                <a:uLnTx/>
                <a:uFillTx/>
                <a:latin typeface="Times New Roman" panose="02020603050405020304" pitchFamily="18" charset="0"/>
                <a:ea typeface="+mn-ea"/>
                <a:cs typeface="Times New Roman" panose="02020603050405020304" pitchFamily="18" charset="0"/>
              </a:rPr>
              <a:t> 23: ĐỌC:</a:t>
            </a:r>
            <a:r>
              <a:rPr kumimoji="0" lang="en-US" sz="4000" b="1" i="0" strike="noStrike" kern="1200" cap="none" spc="0" normalizeH="0" baseline="0" noProof="0">
                <a:ln>
                  <a:noFill/>
                </a:ln>
                <a:solidFill>
                  <a:schemeClr val="accent5"/>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RỒNG</a:t>
            </a:r>
            <a:r>
              <a:rPr kumimoji="0" lang="en-US" sz="4000" b="1" i="0" u="none" strike="noStrike" kern="1200" cap="none" spc="0" normalizeH="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 RẮN </a:t>
            </a:r>
            <a:r>
              <a:rPr kumimoji="0" lang="en-US" sz="4000" b="1" i="0" u="none" strike="noStrike" kern="1200" cap="none" spc="0" normalizeH="0" noProof="0">
                <a:ln>
                  <a:noFill/>
                </a:ln>
                <a:solidFill>
                  <a:schemeClr val="accent5"/>
                </a:solidFill>
                <a:effectLst/>
                <a:uLnTx/>
                <a:uFillTx/>
                <a:latin typeface="Times New Roman" panose="02020603050405020304" pitchFamily="18" charset="0"/>
                <a:ea typeface="+mn-ea"/>
                <a:cs typeface="Times New Roman" panose="02020603050405020304" pitchFamily="18" charset="0"/>
              </a:rPr>
              <a:t>LÊN MÂY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baseline="0">
                <a:solidFill>
                  <a:schemeClr val="accent5"/>
                </a:solidFill>
                <a:latin typeface="Times New Roman" panose="02020603050405020304" pitchFamily="18" charset="0"/>
                <a:cs typeface="Times New Roman" panose="02020603050405020304" pitchFamily="18" charset="0"/>
              </a:rPr>
              <a:t>(tiết</a:t>
            </a:r>
            <a:r>
              <a:rPr lang="en-US" sz="4000" b="1">
                <a:solidFill>
                  <a:schemeClr val="accent5"/>
                </a:solidFill>
                <a:latin typeface="Times New Roman" panose="02020603050405020304" pitchFamily="18" charset="0"/>
                <a:cs typeface="Times New Roman" panose="02020603050405020304" pitchFamily="18" charset="0"/>
              </a:rPr>
              <a:t> 1 + 2)</a:t>
            </a:r>
            <a:endParaRPr kumimoji="0" lang="en-US" sz="4000" b="1"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63983" y="1356934"/>
            <a:ext cx="11292397" cy="1077218"/>
          </a:xfrm>
          <a:prstGeom prst="rect">
            <a:avLst/>
          </a:prstGeom>
        </p:spPr>
        <p:txBody>
          <a:bodyPr wrap="square">
            <a:spAutoFit/>
          </a:bodyPr>
          <a:lstStyle/>
          <a:p>
            <a:pPr algn="ctr"/>
            <a:r>
              <a:rPr lang="en-US" sz="3200" b="1">
                <a:solidFill>
                  <a:srgbClr val="0070C0"/>
                </a:solidFill>
                <a:latin typeface="Times New Roman" panose="02020603050405020304" pitchFamily="18" charset="0"/>
                <a:cs typeface="Times New Roman" panose="02020603050405020304" pitchFamily="18" charset="0"/>
              </a:rPr>
              <a:t>SÁCH KẾT NỐI TRI THỨC VỚI CUỘC SỐNG</a:t>
            </a:r>
          </a:p>
          <a:p>
            <a:pPr algn="ctr"/>
            <a:r>
              <a:rPr lang="en-US" sz="3200" b="1">
                <a:solidFill>
                  <a:srgbClr val="0070C0"/>
                </a:solidFill>
                <a:latin typeface="Times New Roman" panose="02020603050405020304" pitchFamily="18" charset="0"/>
                <a:cs typeface="Times New Roman" panose="02020603050405020304" pitchFamily="18" charset="0"/>
              </a:rPr>
              <a:t>MÔN: TIẾNG VIỆT</a:t>
            </a:r>
          </a:p>
        </p:txBody>
      </p:sp>
      <p:sp>
        <p:nvSpPr>
          <p:cNvPr id="3" name="Rectangle 2"/>
          <p:cNvSpPr/>
          <p:nvPr/>
        </p:nvSpPr>
        <p:spPr>
          <a:xfrm>
            <a:off x="2941469" y="4561773"/>
            <a:ext cx="6096000" cy="1200329"/>
          </a:xfrm>
          <a:prstGeom prst="rect">
            <a:avLst/>
          </a:prstGeom>
        </p:spPr>
        <p:txBody>
          <a:bodyPr>
            <a:spAutoFit/>
          </a:bodyPr>
          <a:lstStyle/>
          <a:p>
            <a:pPr algn="ctr"/>
            <a:r>
              <a:rPr lang="en-US" b="1" dirty="0" err="1">
                <a:solidFill>
                  <a:srgbClr val="00B050"/>
                </a:solidFill>
                <a:latin typeface="Times New Roman" panose="02020603050405020304" pitchFamily="18" charset="0"/>
                <a:cs typeface="Times New Roman" panose="02020603050405020304" pitchFamily="18" charset="0"/>
              </a:rPr>
              <a:t>Giáo</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viên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Nguyễn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Thị</a:t>
            </a:r>
            <a:r>
              <a:rPr lang="en-US" b="1" dirty="0">
                <a:solidFill>
                  <a:srgbClr val="00B050"/>
                </a:solidFill>
                <a:latin typeface="Times New Roman" panose="02020603050405020304" pitchFamily="18" charset="0"/>
                <a:cs typeface="Times New Roman" panose="02020603050405020304" pitchFamily="18" charset="0"/>
              </a:rPr>
              <a:t> Hà</a:t>
            </a:r>
          </a:p>
          <a:p>
            <a:pPr algn="ctr"/>
            <a:r>
              <a:rPr lang="en-US" b="1" dirty="0" err="1">
                <a:solidFill>
                  <a:srgbClr val="00B050"/>
                </a:solidFill>
                <a:latin typeface="Times New Roman" panose="02020603050405020304" pitchFamily="18" charset="0"/>
                <a:cs typeface="Times New Roman" panose="02020603050405020304" pitchFamily="18" charset="0"/>
              </a:rPr>
              <a:t>Lớp</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2A</a:t>
            </a:r>
            <a:endParaRPr lang="en-US" b="1" dirty="0">
              <a:solidFill>
                <a:srgbClr val="00B050"/>
              </a:solidFill>
              <a:latin typeface="Times New Roman" panose="02020603050405020304" pitchFamily="18" charset="0"/>
              <a:cs typeface="Times New Roman" panose="02020603050405020304" pitchFamily="18" charset="0"/>
            </a:endParaRPr>
          </a:p>
          <a:p>
            <a:pPr algn="ctr"/>
            <a:endParaRPr lang="en-US" b="1" dirty="0">
              <a:solidFill>
                <a:srgbClr val="00B050"/>
              </a:solidFill>
              <a:latin typeface="Times New Roman" panose="02020603050405020304" pitchFamily="18" charset="0"/>
              <a:cs typeface="Times New Roman" panose="02020603050405020304" pitchFamily="18" charset="0"/>
            </a:endParaRPr>
          </a:p>
          <a:p>
            <a:pPr algn="ctr"/>
            <a:r>
              <a:rPr lang="en-US" b="1" dirty="0" err="1">
                <a:solidFill>
                  <a:srgbClr val="00B050"/>
                </a:solidFill>
                <a:latin typeface="Times New Roman" panose="02020603050405020304" pitchFamily="18" charset="0"/>
                <a:cs typeface="Times New Roman" panose="02020603050405020304" pitchFamily="18" charset="0"/>
              </a:rPr>
              <a:t>Năm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học</a:t>
            </a:r>
            <a:r>
              <a:rPr lang="en-US" b="1" dirty="0">
                <a:solidFill>
                  <a:srgbClr val="00B050"/>
                </a:solidFill>
                <a:latin typeface="Times New Roman" panose="02020603050405020304" pitchFamily="18" charset="0"/>
                <a:cs typeface="Times New Roman" panose="02020603050405020304" pitchFamily="18" charset="0"/>
              </a:rPr>
              <a:t> 2024 - 2025</a:t>
            </a:r>
          </a:p>
        </p:txBody>
      </p:sp>
    </p:spTree>
    <p:custDataLst>
      <p:tags r:id="rId1"/>
    </p:custDataLst>
    <p:extLst>
      <p:ext uri="{BB962C8B-B14F-4D97-AF65-F5344CB8AC3E}">
        <p14:creationId xmlns:p14="http://schemas.microsoft.com/office/powerpoint/2010/main" val="415737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4109" y="2190355"/>
            <a:ext cx="8282866"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771179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69" name="Google Shape;378;p32">
            <a:extLst>
              <a:ext uri="{FF2B5EF4-FFF2-40B4-BE49-F238E27FC236}">
                <a16:creationId xmlns:a16="http://schemas.microsoft.com/office/drawing/2014/main" id="{62D107F4-816D-42A6-94A9-60A6D73BB6D5}"/>
              </a:ext>
            </a:extLst>
          </p:cNvPr>
          <p:cNvGrpSpPr/>
          <p:nvPr/>
        </p:nvGrpSpPr>
        <p:grpSpPr>
          <a:xfrm>
            <a:off x="2154184" y="526551"/>
            <a:ext cx="6887969" cy="1669729"/>
            <a:chOff x="589295" y="2199196"/>
            <a:chExt cx="2577800" cy="446948"/>
          </a:xfrm>
        </p:grpSpPr>
        <p:sp>
          <p:nvSpPr>
            <p:cNvPr id="70" name="Google Shape;379;p32">
              <a:extLst>
                <a:ext uri="{FF2B5EF4-FFF2-40B4-BE49-F238E27FC236}">
                  <a16:creationId xmlns:a16="http://schemas.microsoft.com/office/drawing/2014/main" id="{C8514228-6DD7-4F9B-98CC-8CDAC76C6B51}"/>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0;p32">
              <a:extLst>
                <a:ext uri="{FF2B5EF4-FFF2-40B4-BE49-F238E27FC236}">
                  <a16:creationId xmlns:a16="http://schemas.microsoft.com/office/drawing/2014/main" id="{79F6DCF7-8829-4146-AEC8-ED685AC69261}"/>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1;p32">
              <a:extLst>
                <a:ext uri="{FF2B5EF4-FFF2-40B4-BE49-F238E27FC236}">
                  <a16:creationId xmlns:a16="http://schemas.microsoft.com/office/drawing/2014/main" id="{40387DD3-2078-4D9A-99A0-8D14483594E7}"/>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86" name="Google Shape;786;p36"/>
          <p:cNvGrpSpPr/>
          <p:nvPr/>
        </p:nvGrpSpPr>
        <p:grpSpPr>
          <a:xfrm rot="-10790939">
            <a:off x="1490138" y="2353602"/>
            <a:ext cx="10636618" cy="1564701"/>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sp>
      </p:grpSp>
      <p:sp>
        <p:nvSpPr>
          <p:cNvPr id="792" name="Google Shape;792;p36"/>
          <p:cNvSpPr txBox="1">
            <a:spLocks noGrp="1"/>
          </p:cNvSpPr>
          <p:nvPr>
            <p:ph type="subTitle" idx="1"/>
          </p:nvPr>
        </p:nvSpPr>
        <p:spPr>
          <a:xfrm>
            <a:off x="2708368" y="2792050"/>
            <a:ext cx="8930257" cy="761349"/>
          </a:xfrm>
          <a:prstGeom prst="rect">
            <a:avLst/>
          </a:prstGeom>
        </p:spPr>
        <p:txBody>
          <a:bodyPr spcFirstLastPara="1" wrap="square" lIns="121900" tIns="121900" rIns="121900" bIns="121900" anchor="t" anchorCtr="0">
            <a:noAutofit/>
          </a:bodyPr>
          <a:lstStyle/>
          <a:p>
            <a:pPr lvl="0" algn="ctr"/>
            <a:r>
              <a:rPr lang="en-US" sz="2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 người chơi làm thành rồng rắn bằng cách nào?</a:t>
            </a:r>
            <a:endParaRPr lang="en-US" sz="2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8" name="Google Shape;386;p32">
            <a:extLst>
              <a:ext uri="{FF2B5EF4-FFF2-40B4-BE49-F238E27FC236}">
                <a16:creationId xmlns:a16="http://schemas.microsoft.com/office/drawing/2014/main" id="{F4E22EA5-AAAA-4C72-A455-7375E636DF8F}"/>
              </a:ext>
            </a:extLst>
          </p:cNvPr>
          <p:cNvSpPr txBox="1">
            <a:spLocks/>
          </p:cNvSpPr>
          <p:nvPr/>
        </p:nvSpPr>
        <p:spPr>
          <a:xfrm>
            <a:off x="2062968" y="632699"/>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grpSp>
        <p:nvGrpSpPr>
          <p:cNvPr id="18" name="Group 17">
            <a:extLst>
              <a:ext uri="{FF2B5EF4-FFF2-40B4-BE49-F238E27FC236}">
                <a16:creationId xmlns:a16="http://schemas.microsoft.com/office/drawing/2014/main" id="{FBD53E06-B8F1-45C7-803F-56CA9357B1E2}"/>
              </a:ext>
            </a:extLst>
          </p:cNvPr>
          <p:cNvGrpSpPr/>
          <p:nvPr/>
        </p:nvGrpSpPr>
        <p:grpSpPr>
          <a:xfrm>
            <a:off x="1510429" y="2529073"/>
            <a:ext cx="1235133" cy="1206833"/>
            <a:chOff x="1187619" y="2049661"/>
            <a:chExt cx="1235133" cy="1206833"/>
          </a:xfrm>
        </p:grpSpPr>
        <p:sp>
          <p:nvSpPr>
            <p:cNvPr id="808" name="Google Shape;808;p36"/>
            <p:cNvSpPr/>
            <p:nvPr/>
          </p:nvSpPr>
          <p:spPr>
            <a:xfrm>
              <a:off x="1187619" y="2049661"/>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4" name="TextBox 3">
              <a:extLst>
                <a:ext uri="{FF2B5EF4-FFF2-40B4-BE49-F238E27FC236}">
                  <a16:creationId xmlns:a16="http://schemas.microsoft.com/office/drawing/2014/main" id="{6CF3B0ED-3CA4-4DE0-ABC1-79FB22A9436A}"/>
                </a:ext>
              </a:extLst>
            </p:cNvPr>
            <p:cNvSpPr txBox="1"/>
            <p:nvPr/>
          </p:nvSpPr>
          <p:spPr>
            <a:xfrm>
              <a:off x="1488095" y="2237578"/>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1</a:t>
              </a:r>
            </a:p>
          </p:txBody>
        </p:sp>
      </p:grpSp>
      <p:pic>
        <p:nvPicPr>
          <p:cNvPr id="3" name="Audio 2">
            <a:hlinkClick r:id="" action="ppaction://media"/>
            <a:extLst>
              <a:ext uri="{FF2B5EF4-FFF2-40B4-BE49-F238E27FC236}">
                <a16:creationId xmlns:a16="http://schemas.microsoft.com/office/drawing/2014/main" id="{4AFE3B93-F3DA-46AD-B1C4-F9600F5260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2" name="Rectangle: Rounded Corners 1">
            <a:extLst>
              <a:ext uri="{FF2B5EF4-FFF2-40B4-BE49-F238E27FC236}">
                <a16:creationId xmlns:a16="http://schemas.microsoft.com/office/drawing/2014/main" id="{5DB9E87A-2104-418A-997D-6F14E5B919D2}"/>
              </a:ext>
            </a:extLst>
          </p:cNvPr>
          <p:cNvSpPr/>
          <p:nvPr/>
        </p:nvSpPr>
        <p:spPr>
          <a:xfrm>
            <a:off x="1071563" y="4499840"/>
            <a:ext cx="10048874"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89328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2</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id="{2CD9B4C7-E234-4888-8735-4E5D7BB128E3}"/>
              </a:ext>
            </a:extLst>
          </p:cNvPr>
          <p:cNvSpPr/>
          <p:nvPr/>
        </p:nvSpPr>
        <p:spPr>
          <a:xfrm>
            <a:off x="1897208" y="4166955"/>
            <a:ext cx="8414361"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Rồng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rắn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đến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gặp</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thầy</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xin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88510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3</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xảy</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37" name="Rectangle: Rounded Corners 36">
            <a:extLst>
              <a:ext uri="{FF2B5EF4-FFF2-40B4-BE49-F238E27FC236}">
                <a16:creationId xmlns:a16="http://schemas.microsoft.com/office/drawing/2014/main" id="{E012A4EC-E688-4FF0-8204-E2994F048523}"/>
              </a:ext>
            </a:extLst>
          </p:cNvPr>
          <p:cNvSpPr/>
          <p:nvPr/>
        </p:nvSpPr>
        <p:spPr>
          <a:xfrm>
            <a:off x="1937266" y="4322790"/>
            <a:ext cx="8767762"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Nếu</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khúc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đuôi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bị</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bắt</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thì</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được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đổi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vai</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lang="en-US" altLang="zh-C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608521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4</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id="{2CD9B4C7-E234-4888-8735-4E5D7BB128E3}"/>
              </a:ext>
            </a:extLst>
          </p:cNvPr>
          <p:cNvSpPr/>
          <p:nvPr/>
        </p:nvSpPr>
        <p:spPr>
          <a:xfrm>
            <a:off x="1897208" y="4166955"/>
            <a:ext cx="9945604"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Nếu</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khú</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47788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833" y="344130"/>
            <a:ext cx="9851922" cy="1111046"/>
          </a:xfrm>
        </p:spPr>
        <p:txBody>
          <a:bodyPr>
            <a:normAutofit fontScale="90000"/>
          </a:bodyPr>
          <a:lstStyle/>
          <a:p>
            <a:r>
              <a:rPr lang="en-US" kern="0" dirty="0">
                <a:solidFill>
                  <a:srgbClr val="FF0000"/>
                </a:solidFill>
                <a:latin typeface="Times New Roman" panose="02020603050405020304" pitchFamily="18" charset="0"/>
                <a:cs typeface="Times New Roman" panose="02020603050405020304" pitchFamily="18" charset="0"/>
              </a:rPr>
              <a:t>LUYỆN TẬP THEO VĂN BẢN ĐỌC</a:t>
            </a:r>
            <a:br>
              <a:rPr lang="en-US" kern="0" dirty="0">
                <a:solidFill>
                  <a:srgbClr val="FF0000"/>
                </a:solidFill>
                <a:latin typeface="Times New Roman" panose="02020603050405020304" pitchFamily="18" charset="0"/>
                <a:cs typeface="Times New Roman" panose="02020603050405020304" pitchFamily="18" charset="0"/>
              </a:rPr>
            </a:br>
            <a:endParaRPr lang="en-US" dirty="0">
              <a:latin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a:xfrm>
            <a:off x="609600" y="1600200"/>
            <a:ext cx="10972800" cy="955675"/>
          </a:xfrm>
        </p:spPr>
        <p:txBody>
          <a:bodyPr>
            <a:noAutofit/>
          </a:bodyPr>
          <a:lstStyle/>
          <a:p>
            <a:pPr marL="0" indent="0" algn="just">
              <a:buNone/>
            </a:pPr>
            <a:r>
              <a:rPr lang="en-US" sz="2400" dirty="0">
                <a:latin typeface="Arial-Rounded" panose="020B0500000000000000" pitchFamily="34" charset="0"/>
                <a:cs typeface="Arial-Rounded" panose="020B0500000000000000" pitchFamily="34"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p>
            <a:pPr marL="457200" indent="-457200" algn="just">
              <a:buAutoNum type="alphaLcPeriod"/>
            </a:pPr>
            <a:r>
              <a:rPr lang="vi-VN" sz="2400" dirty="0">
                <a:latin typeface="Times New Roman" panose="02020603050405020304" pitchFamily="18" charset="0"/>
                <a:cs typeface="Times New Roman" panose="02020603050405020304" pitchFamily="18" charset="0"/>
              </a:rPr>
              <a:t>Nếu thầy nói không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Nếu thầy nói không thì rồng rắn đi tiếp.</a:t>
            </a:r>
          </a:p>
          <a:p>
            <a:pPr marL="0" indent="0" algn="just">
              <a:buNone/>
            </a:pPr>
            <a:r>
              <a:rPr lang="vi-VN" sz="2400" dirty="0">
                <a:latin typeface="Times New Roman" panose="02020603050405020304" pitchFamily="18" charset="0"/>
                <a:cs typeface="Times New Roman" panose="02020603050405020304" pitchFamily="18" charset="0"/>
              </a:rPr>
              <a:t>b. Nếu thầy nói có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 thầy nói có thì rồng rắn hỏi xin thuốc cho con và đồng ý cho thầy bắt khúc đuôi.</a:t>
            </a:r>
          </a:p>
          <a:p>
            <a:pPr marL="0" indent="0" algn="just">
              <a:buNone/>
            </a:pPr>
            <a:r>
              <a:rPr lang="vi-VN" sz="2400" dirty="0">
                <a:latin typeface="Times New Roman" panose="02020603050405020304" pitchFamily="18" charset="0"/>
                <a:cs typeface="Times New Roman" panose="02020603050405020304" pitchFamily="18" charset="0"/>
              </a:rPr>
              <a:t>c. Nếu bạn khúc đuôi để thầy bắt được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 bạn khúc đuôi để thầy bắt được thì đổi vai làm thầy thuốc</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vi-VN" sz="2400" dirty="0">
                <a:latin typeface="Times New Roman" panose="02020603050405020304" pitchFamily="18" charset="0"/>
                <a:cs typeface="Times New Roman" panose="02020603050405020304" pitchFamily="18" charset="0"/>
              </a:rPr>
              <a:t>d. Nếu bạn khúc giữa để đứt thì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Nếu bạn khúc giữa để đứt thì đổi vai làm khúc dưới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0" indent="0" algn="just">
              <a:buNone/>
            </a:pPr>
            <a:endParaRPr lang="en-US" sz="2400" dirty="0">
              <a:solidFill>
                <a:srgbClr val="FF0000"/>
              </a:solidFill>
              <a:latin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780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4ECA-2108-4FDE-9990-48575CBB084F}"/>
              </a:ext>
            </a:extLst>
          </p:cNvPr>
          <p:cNvSpPr>
            <a:spLocks noGrp="1"/>
          </p:cNvSpPr>
          <p:nvPr>
            <p:ph type="title"/>
          </p:nvPr>
        </p:nvSpPr>
        <p:spPr/>
        <p:txBody>
          <a:bodyPr>
            <a:normAutofit fontScale="90000"/>
          </a:bodyPr>
          <a:lstStyle/>
          <a:p>
            <a:r>
              <a:rPr lang="en-US" dirty="0">
                <a:latin typeface="Times New Roman" panose="02020603050405020304" pitchFamily="18" charset="0"/>
                <a:ea typeface="Arial-Rounded" panose="020B0500000000000000" pitchFamily="34" charset="0"/>
                <a:cs typeface="Times New Roman" panose="02020603050405020304" pitchFamily="18" charset="0"/>
              </a:rPr>
              <a:t>2. </a:t>
            </a:r>
            <a:r>
              <a:rPr lang="vi-VN" dirty="0">
                <a:latin typeface="Times New Roman" panose="02020603050405020304" pitchFamily="18" charset="0"/>
                <a:ea typeface="Arial-Rounded" panose="020B0500000000000000" pitchFamily="34" charset="0"/>
                <a:cs typeface="Times New Roman" panose="02020603050405020304" pitchFamily="18" charset="0"/>
              </a:rPr>
              <a:t>Đặt một câu nói về trò chơi em thích.</a:t>
            </a:r>
            <a:br>
              <a:rPr lang="en-US" dirty="0">
                <a:latin typeface="Times New Roman" panose="02020603050405020304" pitchFamily="18" charset="0"/>
                <a:ea typeface="Arial-Rounded" panose="020B0500000000000000" pitchFamily="34" charset="0"/>
                <a:cs typeface="Times New Roman" panose="02020603050405020304" pitchFamily="18" charset="0"/>
              </a:rPr>
            </a:b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ACB2B21-EB8F-4F43-A025-5286F51229D9}"/>
              </a:ext>
            </a:extLst>
          </p:cNvPr>
          <p:cNvSpPr>
            <a:spLocks noGrp="1"/>
          </p:cNvSpPr>
          <p:nvPr>
            <p:ph idx="1"/>
          </p:nvPr>
        </p:nvSpPr>
        <p:spPr>
          <a:xfrm>
            <a:off x="993058" y="2635045"/>
            <a:ext cx="10589342" cy="3491119"/>
          </a:xfrm>
        </p:spPr>
        <p:txBody>
          <a:bodyPr>
            <a:normAutofit/>
          </a:bodyPr>
          <a:lstStyle/>
          <a:p>
            <a:pPr>
              <a:buFontTx/>
              <a:buChar char="-"/>
            </a:pPr>
            <a:r>
              <a:rPr lang="vi-VN" sz="4800" dirty="0">
                <a:solidFill>
                  <a:srgbClr val="FF0000"/>
                </a:solidFill>
                <a:latin typeface="+mj-lt"/>
                <a:ea typeface="Arial-Rounded" panose="020B0500000000000000" pitchFamily="34" charset="0"/>
                <a:cs typeface="Arial-Rounded" panose="020B0500000000000000" pitchFamily="34" charset="0"/>
              </a:rPr>
              <a:t>Bịt mắt bắt dê là trò chơi rất thú vị.</a:t>
            </a:r>
            <a:endParaRPr lang="en-US" sz="4800" dirty="0">
              <a:solidFill>
                <a:srgbClr val="FF0000"/>
              </a:solidFill>
              <a:latin typeface="+mj-lt"/>
              <a:ea typeface="Arial-Rounded" panose="020B0500000000000000" pitchFamily="34" charset="0"/>
              <a:cs typeface="Arial-Rounded" panose="020B0500000000000000" pitchFamily="34" charset="0"/>
            </a:endParaRPr>
          </a:p>
          <a:p>
            <a:pPr>
              <a:buFontTx/>
              <a:buChar char="-"/>
            </a:pPr>
            <a:r>
              <a:rPr lang="vi-VN" sz="4800" dirty="0">
                <a:solidFill>
                  <a:srgbClr val="FF0000"/>
                </a:solidFill>
                <a:latin typeface="+mj-lt"/>
                <a:ea typeface="Arial-Rounded" panose="020B0500000000000000" pitchFamily="34" charset="0"/>
                <a:cs typeface="Arial-Rounded" panose="020B0500000000000000" pitchFamily="34" charset="0"/>
              </a:rPr>
              <a:t>Bịt mắt bắt dê là trò chơi</a:t>
            </a:r>
            <a:r>
              <a:rPr lang="en-US" sz="4800" dirty="0">
                <a:solidFill>
                  <a:srgbClr val="FF0000"/>
                </a:solidFill>
                <a:latin typeface="+mj-lt"/>
                <a:ea typeface="Arial-Rounded" panose="020B0500000000000000" pitchFamily="34" charset="0"/>
                <a:cs typeface="Arial-Rounded" panose="020B0500000000000000" pitchFamily="34"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dân</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bổ</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ích</a:t>
            </a: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4528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4"/>
          <a:stretch>
            <a:fillRect/>
          </a:stretch>
        </p:blipFill>
        <p:spPr>
          <a:xfrm>
            <a:off x="1375144" y="0"/>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5"/>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7443020" y="1081548"/>
            <a:ext cx="4434348" cy="146500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1402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0" y="-88265"/>
            <a:ext cx="1478280" cy="899160"/>
          </a:xfrm>
          <a:prstGeom prst="rect">
            <a:avLst/>
          </a:prstGeom>
        </p:spPr>
      </p:pic>
      <p:pic>
        <p:nvPicPr>
          <p:cNvPr id="3" name="Picture 2">
            <a:extLst>
              <a:ext uri="{FF2B5EF4-FFF2-40B4-BE49-F238E27FC236}">
                <a16:creationId xmlns:a16="http://schemas.microsoft.com/office/drawing/2014/main" id="{CF1E6045-F3EF-4DCB-96C7-3C13D5EAD70F}"/>
              </a:ext>
            </a:extLst>
          </p:cNvPr>
          <p:cNvPicPr>
            <a:picLocks noChangeAspect="1"/>
          </p:cNvPicPr>
          <p:nvPr/>
        </p:nvPicPr>
        <p:blipFill>
          <a:blip r:embed="rId5"/>
          <a:stretch>
            <a:fillRect/>
          </a:stretch>
        </p:blipFill>
        <p:spPr>
          <a:xfrm>
            <a:off x="1701209" y="0"/>
            <a:ext cx="8694376" cy="5039410"/>
          </a:xfrm>
          <a:prstGeom prst="rect">
            <a:avLst/>
          </a:prstGeom>
        </p:spPr>
      </p:pic>
      <p:sp>
        <p:nvSpPr>
          <p:cNvPr id="5" name="Rectangle 4">
            <a:extLst>
              <a:ext uri="{FF2B5EF4-FFF2-40B4-BE49-F238E27FC236}">
                <a16:creationId xmlns:a16="http://schemas.microsoft.com/office/drawing/2014/main" id="{9085F13C-88B2-4B55-A7E6-F5BD15CE3E9A}"/>
              </a:ext>
            </a:extLst>
          </p:cNvPr>
          <p:cNvSpPr/>
          <p:nvPr/>
        </p:nvSpPr>
        <p:spPr>
          <a:xfrm>
            <a:off x="318977" y="5188689"/>
            <a:ext cx="11398102" cy="1394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b="0" i="0" dirty="0">
                <a:solidFill>
                  <a:schemeClr val="bg1"/>
                </a:solidFill>
                <a:effectLst/>
                <a:latin typeface="+mj-lt"/>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mj-lt"/>
                <a:ea typeface="Arial-Rounded" panose="020B0500000000000000" pitchFamily="34" charset="0"/>
                <a:cs typeface="Arial-Rounded" panose="020B0500000000000000" pitchFamily="34" charset="0"/>
              </a:rPr>
              <a:t> </a:t>
            </a:r>
            <a:r>
              <a:rPr lang="vi-VN" b="0" i="0" dirty="0">
                <a:solidFill>
                  <a:schemeClr val="bg1"/>
                </a:solidFill>
                <a:effectLst/>
                <a:latin typeface="+mj-lt"/>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mj-lt"/>
                <a:ea typeface="Arial-Rounded" panose="020B0500000000000000" pitchFamily="34" charset="0"/>
                <a:cs typeface="Arial-Rounded" panose="020B0500000000000000" pitchFamily="34" charset="0"/>
              </a:rPr>
              <a:t>, </a:t>
            </a:r>
            <a:r>
              <a:rPr lang="vi-VN" b="0" i="0" dirty="0">
                <a:solidFill>
                  <a:schemeClr val="bg1"/>
                </a:solidFill>
                <a:effectLst/>
                <a:latin typeface="+mj-lt"/>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mj-lt"/>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mj-lt"/>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9672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4"/>
          <a:stretch>
            <a:fillRect/>
          </a:stretch>
        </p:blipFill>
        <p:spPr>
          <a:xfrm>
            <a:off x="1401777" y="0"/>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5"/>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8985406" y="1002891"/>
            <a:ext cx="3048000" cy="1862546"/>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ustDataLst>
      <p:tags r:id="rId1"/>
    </p:custDataLst>
    <p:extLst>
      <p:ext uri="{BB962C8B-B14F-4D97-AF65-F5344CB8AC3E}">
        <p14:creationId xmlns:p14="http://schemas.microsoft.com/office/powerpoint/2010/main" val="20932550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4630992" y="1641491"/>
            <a:ext cx="23597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Rồng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rắn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E4E846C-5E00-47FA-9452-AE65F248E0D2}"/>
              </a:ext>
            </a:extLst>
          </p:cNvPr>
          <p:cNvSpPr txBox="1"/>
          <p:nvPr/>
        </p:nvSpPr>
        <p:spPr>
          <a:xfrm>
            <a:off x="4650655" y="2492822"/>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vòng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vèo</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4146C85-BBD0-4D7F-A452-003E5714EF59}"/>
              </a:ext>
            </a:extLst>
          </p:cNvPr>
          <p:cNvSpPr txBox="1"/>
          <p:nvPr/>
        </p:nvSpPr>
        <p:spPr>
          <a:xfrm>
            <a:off x="4700128" y="326757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núc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nác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E4E846C-5E00-47FA-9452-AE65F248E0D2}"/>
              </a:ext>
            </a:extLst>
          </p:cNvPr>
          <p:cNvSpPr txBox="1"/>
          <p:nvPr/>
        </p:nvSpPr>
        <p:spPr>
          <a:xfrm>
            <a:off x="4542808" y="398951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húc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E4E846C-5E00-47FA-9452-AE65F248E0D2}"/>
              </a:ext>
            </a:extLst>
          </p:cNvPr>
          <p:cNvSpPr txBox="1"/>
          <p:nvPr/>
        </p:nvSpPr>
        <p:spPr>
          <a:xfrm>
            <a:off x="4700128" y="470783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giữa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8E4E846C-5E00-47FA-9452-AE65F248E0D2}"/>
              </a:ext>
            </a:extLst>
          </p:cNvPr>
          <p:cNvSpPr txBox="1"/>
          <p:nvPr/>
        </p:nvSpPr>
        <p:spPr>
          <a:xfrm>
            <a:off x="4700128" y="539485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đuôi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027768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4"/>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nvGrpSpPr>
          <p:cNvPr id="42" name="Group 41"/>
          <p:cNvGrpSpPr/>
          <p:nvPr/>
        </p:nvGrpSpPr>
        <p:grpSpPr>
          <a:xfrm>
            <a:off x="2027719" y="519430"/>
            <a:ext cx="9770995" cy="5969860"/>
            <a:chOff x="-35219" y="1157225"/>
            <a:chExt cx="2316563" cy="1406784"/>
          </a:xfrm>
        </p:grpSpPr>
        <p:sp>
          <p:nvSpPr>
            <p:cNvPr id="43" name="Hexagon 42"/>
            <p:cNvSpPr/>
            <p:nvPr/>
          </p:nvSpPr>
          <p:spPr>
            <a:xfrm>
              <a:off x="58912" y="1157225"/>
              <a:ext cx="2222432"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5219" y="1370052"/>
              <a:ext cx="2278223" cy="2538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núc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nác</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Là</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một</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loại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dùng</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để</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làm</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chữa</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bệnh</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grpSp>
      <p:pic>
        <p:nvPicPr>
          <p:cNvPr id="5" name="Picture 4"/>
          <p:cNvPicPr>
            <a:picLocks noChangeAspect="1"/>
          </p:cNvPicPr>
          <p:nvPr/>
        </p:nvPicPr>
        <p:blipFill>
          <a:blip r:embed="rId5"/>
          <a:stretch>
            <a:fillRect/>
          </a:stretch>
        </p:blipFill>
        <p:spPr>
          <a:xfrm>
            <a:off x="11285220" y="95250"/>
            <a:ext cx="906780" cy="8483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2920180"/>
            <a:ext cx="6371303" cy="3569109"/>
          </a:xfrm>
          <a:prstGeom prst="rect">
            <a:avLst/>
          </a:prstGeom>
        </p:spPr>
      </p:pic>
    </p:spTree>
    <p:custDataLst>
      <p:tags r:id="rId1"/>
    </p:custDataLst>
    <p:extLst>
      <p:ext uri="{BB962C8B-B14F-4D97-AF65-F5344CB8AC3E}">
        <p14:creationId xmlns:p14="http://schemas.microsoft.com/office/powerpoint/2010/main" val="196880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4"/>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76498" y="2349314"/>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pic>
        <p:nvPicPr>
          <p:cNvPr id="5" name="Picture 4"/>
          <p:cNvPicPr>
            <a:picLocks noChangeAspect="1"/>
          </p:cNvPicPr>
          <p:nvPr/>
        </p:nvPicPr>
        <p:blipFill>
          <a:blip r:embed="rId5"/>
          <a:stretch>
            <a:fillRect/>
          </a:stretch>
        </p:blipFill>
        <p:spPr>
          <a:xfrm>
            <a:off x="11285220" y="95250"/>
            <a:ext cx="906780" cy="848360"/>
          </a:xfrm>
          <a:prstGeom prst="rect">
            <a:avLst/>
          </a:prstGeom>
        </p:spPr>
      </p:pic>
      <p:grpSp>
        <p:nvGrpSpPr>
          <p:cNvPr id="21" name="Group 20">
            <a:extLst>
              <a:ext uri="{FF2B5EF4-FFF2-40B4-BE49-F238E27FC236}">
                <a16:creationId xmlns:a16="http://schemas.microsoft.com/office/drawing/2014/main" id="{854AFE8B-D7EC-421E-B935-F822609EFA25}"/>
              </a:ext>
            </a:extLst>
          </p:cNvPr>
          <p:cNvGrpSpPr/>
          <p:nvPr/>
        </p:nvGrpSpPr>
        <p:grpSpPr>
          <a:xfrm>
            <a:off x="2444413" y="314632"/>
            <a:ext cx="7967947" cy="2734606"/>
            <a:chOff x="172324" y="1157225"/>
            <a:chExt cx="2109019" cy="1406784"/>
          </a:xfrm>
        </p:grpSpPr>
        <p:sp>
          <p:nvSpPr>
            <p:cNvPr id="22" name="Hexagon 21">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35710A1-5780-4503-BA48-6F1866A9085B}"/>
                </a:ext>
              </a:extLst>
            </p:cNvPr>
            <p:cNvSpPr txBox="1"/>
            <p:nvPr/>
          </p:nvSpPr>
          <p:spPr>
            <a:xfrm>
              <a:off x="288889" y="1370052"/>
              <a:ext cx="1954115" cy="839159"/>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Ngăn</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giữ</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p>
          </p:txBody>
        </p:sp>
      </p:grpSp>
      <p:grpSp>
        <p:nvGrpSpPr>
          <p:cNvPr id="19" name="Group 18">
            <a:extLst>
              <a:ext uri="{FF2B5EF4-FFF2-40B4-BE49-F238E27FC236}">
                <a16:creationId xmlns:a16="http://schemas.microsoft.com/office/drawing/2014/main" id="{854AFE8B-D7EC-421E-B935-F822609EFA25}"/>
              </a:ext>
            </a:extLst>
          </p:cNvPr>
          <p:cNvGrpSpPr/>
          <p:nvPr/>
        </p:nvGrpSpPr>
        <p:grpSpPr>
          <a:xfrm>
            <a:off x="2285517" y="3156422"/>
            <a:ext cx="8399649" cy="2674107"/>
            <a:chOff x="172324" y="1157225"/>
            <a:chExt cx="2109019" cy="1406784"/>
          </a:xfrm>
        </p:grpSpPr>
        <p:sp>
          <p:nvSpPr>
            <p:cNvPr id="20" name="Hexagon 19">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B35710A1-5780-4503-BA48-6F1866A9085B}"/>
                </a:ext>
              </a:extLst>
            </p:cNvPr>
            <p:cNvSpPr txBox="1"/>
            <p:nvPr/>
          </p:nvSpPr>
          <p:spPr>
            <a:xfrm>
              <a:off x="288889" y="1370052"/>
              <a:ext cx="1954115" cy="8581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Vòng</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vèo</a:t>
              </a:r>
              <a:endParaRPr kumimoji="0" lang="en-US"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Vòng</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qua,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vòng</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nhiều</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hướng</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khác</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vi-VN" sz="2800" b="0" i="0" u="none" strike="noStrike" kern="1200" cap="none" spc="0" normalizeH="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nhau</a:t>
              </a:r>
              <a:r>
                <a:rPr kumimoji="0" lang="en-US" altLang="vi-VN" sz="2800" b="0" i="0" u="none" strike="noStrike" kern="1200" cap="none" spc="0" normalizeH="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custDataLst>
      <p:tags r:id="rId1"/>
    </p:custDataLst>
    <p:extLst>
      <p:ext uri="{BB962C8B-B14F-4D97-AF65-F5344CB8AC3E}">
        <p14:creationId xmlns:p14="http://schemas.microsoft.com/office/powerpoint/2010/main" val="259387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384995"/>
          </a:xfrm>
          <a:prstGeom prst="rect">
            <a:avLst/>
          </a:prstGeom>
          <a:noFill/>
        </p:spPr>
        <p:txBody>
          <a:bodyPr wrap="square" rtlCol="0">
            <a:spAutoFit/>
          </a:bodyPr>
          <a:lstStyle/>
          <a:p>
            <a:r>
              <a:rPr lang="en-US" sz="2800" dirty="0" err="1">
                <a:latin typeface="Arial-Rounded" panose="020B0500000000000000" pitchFamily="34" charset="0"/>
                <a:cs typeface="Arial-Rounded" panose="020B0500000000000000" pitchFamily="34" charset="0"/>
                <a:sym typeface="+mn-ea"/>
              </a:rPr>
              <a:t>Nếu</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nói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có</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thì</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rồng</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rắn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hỏi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xin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thuốc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con </a:t>
            </a:r>
            <a:r>
              <a:rPr lang="en-US" sz="2800" dirty="0" err="1">
                <a:latin typeface="Arial-Rounded" panose="020B0500000000000000" pitchFamily="34" charset="0"/>
                <a:cs typeface="Arial-Rounded" panose="020B0500000000000000" pitchFamily="34" charset="0"/>
                <a:sym typeface="+mn-ea"/>
              </a:rPr>
              <a:t>và</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đồng</a:t>
            </a:r>
            <a:r>
              <a:rPr lang="en-US" sz="2800" dirty="0">
                <a:latin typeface="Arial-Rounded" panose="020B0500000000000000" pitchFamily="34" charset="0"/>
                <a:cs typeface="Arial-Rounded" panose="020B0500000000000000" pitchFamily="34" charset="0"/>
                <a:sym typeface="+mn-ea"/>
              </a:rPr>
              <a:t> ý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bắt</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khúc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đuôi</a:t>
            </a:r>
            <a:r>
              <a:rPr lang="en-US" sz="2800" dirty="0">
                <a:latin typeface="Arial-Rounded" panose="020B0500000000000000" pitchFamily="34" charset="0"/>
                <a:cs typeface="Arial-Rounded" panose="020B0500000000000000" pitchFamily="34" charset="0"/>
                <a:sym typeface="+mn-ea"/>
              </a:rPr>
              <a:t>.</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4192071" y="2766205"/>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9723630" y="273957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5385657" y="3264205"/>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5234128" y="322929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dài</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9A47791-5B17-40BD-BAC5-41083ACBA43A}"/>
              </a:ext>
            </a:extLst>
          </p:cNvPr>
          <p:cNvCxnSpPr>
            <a:cxnSpLocks/>
          </p:cNvCxnSpPr>
          <p:nvPr/>
        </p:nvCxnSpPr>
        <p:spPr>
          <a:xfrm flipH="1">
            <a:off x="6805927" y="274878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A47791-5B17-40BD-BAC5-41083ACBA43A}"/>
              </a:ext>
            </a:extLst>
          </p:cNvPr>
          <p:cNvCxnSpPr>
            <a:cxnSpLocks/>
          </p:cNvCxnSpPr>
          <p:nvPr/>
        </p:nvCxnSpPr>
        <p:spPr>
          <a:xfrm flipH="1">
            <a:off x="2741111" y="32555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3347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4"/>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5"/>
          <a:stretch>
            <a:fillRect/>
          </a:stretch>
        </p:blipFill>
        <p:spPr>
          <a:xfrm>
            <a:off x="1375144" y="3047999"/>
            <a:ext cx="8801100" cy="3714750"/>
          </a:xfrm>
          <a:prstGeom prst="rect">
            <a:avLst/>
          </a:prstGeom>
        </p:spPr>
      </p:pic>
      <p:sp>
        <p:nvSpPr>
          <p:cNvPr id="9" name="TextBox 8">
            <a:extLst>
              <a:ext uri="{FF2B5EF4-FFF2-40B4-BE49-F238E27FC236}">
                <a16:creationId xmlns:a16="http://schemas.microsoft.com/office/drawing/2014/main" id="{51EEAF07-8D96-4E37-827A-212249DB098F}"/>
              </a:ext>
            </a:extLst>
          </p:cNvPr>
          <p:cNvSpPr txBox="1"/>
          <p:nvPr/>
        </p:nvSpPr>
        <p:spPr>
          <a:xfrm>
            <a:off x="7535545" y="1466615"/>
            <a:ext cx="4656455" cy="582295"/>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nối tiếp đoạn</a:t>
            </a:r>
          </a:p>
        </p:txBody>
      </p:sp>
      <p:pic>
        <p:nvPicPr>
          <p:cNvPr id="10" name="Picture 3">
            <a:extLst>
              <a:ext uri="{FF2B5EF4-FFF2-40B4-BE49-F238E27FC236}">
                <a16:creationId xmlns:a16="http://schemas.microsoft.com/office/drawing/2014/main" id="{584BAE3D-7871-4EE1-8732-95937962FA5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2744" y="-232089"/>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592DDDC9-2CBD-4C3D-8031-2F26EA7A5C79}"/>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7489" y="731836"/>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1B4108D-9DF1-4861-978C-A94628CCC863}"/>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164" y="2613799"/>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FC773932-5F0C-4EFC-AC92-9B093BC170A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151" y="4578127"/>
            <a:ext cx="527050" cy="183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89115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4"/>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5"/>
          <a:stretch>
            <a:fillRect/>
          </a:stretch>
        </p:blipFill>
        <p:spPr>
          <a:xfrm>
            <a:off x="1375144" y="3084983"/>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7462684" y="1205794"/>
            <a:ext cx="4353495" cy="1222774"/>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245363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3C81BEE-0B9D-4D7A-8476-BAAE557962AA"/>
  <p:tag name="ISPRING_CMI5_LAUNCH_METHOD" val="any window"/>
  <p:tag name="ISPRING_SCORM_RATE_SLIDES" val="1"/>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Lớp 2B. Tiếng Việt - Bài 23. Đọc - Rồng rắn lên mây ( tiết 1 + 2)"/>
  <p:tag name="ISPRING_FIRST_PUBLISH" val="1"/>
  <p:tag name="ISPRING_SCORM_ENDPOINT" val="&lt;endpoint&gt;&lt;enable&gt;0&lt;/enable&gt;&lt;lrs&gt;https://&lt;/lrs&gt;&lt;auth&gt;0&lt;/auth&gt;&lt;login&gt;&lt;/login&gt;&lt;password&gt;&lt;/password&gt;&lt;key&gt;&lt;/key&gt;&lt;name&gt;&lt;/name&gt;&lt;email&gt;&lt;/email&gt;&lt;/endpoint&gt;&#10;"/>
  <p:tag name="ISPRING_OUTPUT_FOLDER" val="[[&quot;\u0012\u03A20{44ECE58B-286D-4ACC-9C20-C9B30B74235D}&quot;,&quot;D:\\PAPOI GỬI THƯ VIỆN&quot;],[&quot;Ս\uFFFD\u0004{A126BDFF-15C2-4984-8D5F-67C3521194DC}&quot;,&quot;C:\\Users\\STD_NHA\\Desktop&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4C9EA114-450B-4150-B835-D5D7A19D5A3B}:268"/>
</p:tagLst>
</file>

<file path=ppt/tags/tag11.xml><?xml version="1.0" encoding="utf-8"?>
<p:tagLst xmlns:a="http://schemas.openxmlformats.org/drawingml/2006/main" xmlns:r="http://schemas.openxmlformats.org/officeDocument/2006/relationships" xmlns:p="http://schemas.openxmlformats.org/presentationml/2006/main">
  <p:tag name="GENSWF_SLIDE_UID" val="{706C67A8-23B8-4875-A8C5-8B6823DFC0B0}:269"/>
</p:tagLst>
</file>

<file path=ppt/tags/tag12.xml><?xml version="1.0" encoding="utf-8"?>
<p:tagLst xmlns:a="http://schemas.openxmlformats.org/drawingml/2006/main" xmlns:r="http://schemas.openxmlformats.org/officeDocument/2006/relationships" xmlns:p="http://schemas.openxmlformats.org/presentationml/2006/main">
  <p:tag name="GENSWF_SLIDE_UID" val="{6B9A8CFF-E7E3-47DA-8A7C-475F0C7CB22D}:270"/>
</p:tagLst>
</file>

<file path=ppt/tags/tag13.xml><?xml version="1.0" encoding="utf-8"?>
<p:tagLst xmlns:a="http://schemas.openxmlformats.org/drawingml/2006/main" xmlns:r="http://schemas.openxmlformats.org/officeDocument/2006/relationships" xmlns:p="http://schemas.openxmlformats.org/presentationml/2006/main">
  <p:tag name="GENSWF_SLIDE_UID" val="{C88989E8-E062-47EF-ADF2-1F98AEFFD18B}:271"/>
</p:tagLst>
</file>

<file path=ppt/tags/tag14.xml><?xml version="1.0" encoding="utf-8"?>
<p:tagLst xmlns:a="http://schemas.openxmlformats.org/drawingml/2006/main" xmlns:r="http://schemas.openxmlformats.org/officeDocument/2006/relationships" xmlns:p="http://schemas.openxmlformats.org/presentationml/2006/main">
  <p:tag name="GENSWF_SLIDE_UID" val="{A8A4E818-9EB7-43DB-A0D3-293A5756ADC0}:272"/>
</p:tagLst>
</file>

<file path=ppt/tags/tag15.xml><?xml version="1.0" encoding="utf-8"?>
<p:tagLst xmlns:a="http://schemas.openxmlformats.org/drawingml/2006/main" xmlns:r="http://schemas.openxmlformats.org/officeDocument/2006/relationships" xmlns:p="http://schemas.openxmlformats.org/presentationml/2006/main">
  <p:tag name="GENSWF_SLIDE_UID" val="{A002716E-EA5D-4500-A2E8-1F2FD59C0008}:273"/>
</p:tagLst>
</file>

<file path=ppt/tags/tag16.xml><?xml version="1.0" encoding="utf-8"?>
<p:tagLst xmlns:a="http://schemas.openxmlformats.org/drawingml/2006/main" xmlns:r="http://schemas.openxmlformats.org/officeDocument/2006/relationships" xmlns:p="http://schemas.openxmlformats.org/presentationml/2006/main">
  <p:tag name="GENSWF_SLIDE_UID" val="{118E3C1E-0922-48E8-B50A-66524D6E92AF}:274"/>
</p:tagLst>
</file>

<file path=ppt/tags/tag17.xml><?xml version="1.0" encoding="utf-8"?>
<p:tagLst xmlns:a="http://schemas.openxmlformats.org/drawingml/2006/main" xmlns:r="http://schemas.openxmlformats.org/officeDocument/2006/relationships" xmlns:p="http://schemas.openxmlformats.org/presentationml/2006/main">
  <p:tag name="GENSWF_SLIDE_UID" val="{817005FC-13AC-4B78-82EF-8F2470D27E9E}:275"/>
</p:tagLst>
</file>

<file path=ppt/tags/tag18.xml><?xml version="1.0" encoding="utf-8"?>
<p:tagLst xmlns:a="http://schemas.openxmlformats.org/drawingml/2006/main" xmlns:r="http://schemas.openxmlformats.org/officeDocument/2006/relationships" xmlns:p="http://schemas.openxmlformats.org/presentationml/2006/main">
  <p:tag name="GENSWF_SLIDE_UID" val="{6E0E23FB-EFC9-427D-B3F4-9AC9A32520B6}:276"/>
</p:tagLst>
</file>

<file path=ppt/tags/tag2.xml><?xml version="1.0" encoding="utf-8"?>
<p:tagLst xmlns:a="http://schemas.openxmlformats.org/drawingml/2006/main" xmlns:r="http://schemas.openxmlformats.org/officeDocument/2006/relationships" xmlns:p="http://schemas.openxmlformats.org/presentationml/2006/main">
  <p:tag name="GENSWF_SLIDE_UID" val="{18AF87FD-DDE0-4D26-911B-D5B79F42B0B0}:257"/>
</p:tagLst>
</file>

<file path=ppt/tags/tag3.xml><?xml version="1.0" encoding="utf-8"?>
<p:tagLst xmlns:a="http://schemas.openxmlformats.org/drawingml/2006/main" xmlns:r="http://schemas.openxmlformats.org/officeDocument/2006/relationships" xmlns:p="http://schemas.openxmlformats.org/presentationml/2006/main">
  <p:tag name="GENSWF_SLIDE_UID" val="{BD5D4023-1E62-4695-9E04-CE5BAACECD40}:261"/>
</p:tagLst>
</file>

<file path=ppt/tags/tag4.xml><?xml version="1.0" encoding="utf-8"?>
<p:tagLst xmlns:a="http://schemas.openxmlformats.org/drawingml/2006/main" xmlns:r="http://schemas.openxmlformats.org/officeDocument/2006/relationships" xmlns:p="http://schemas.openxmlformats.org/presentationml/2006/main">
  <p:tag name="GENSWF_SLIDE_UID" val="{050C71B9-CF40-4744-9819-DE7D99126191}:262"/>
</p:tagLst>
</file>

<file path=ppt/tags/tag5.xml><?xml version="1.0" encoding="utf-8"?>
<p:tagLst xmlns:a="http://schemas.openxmlformats.org/drawingml/2006/main" xmlns:r="http://schemas.openxmlformats.org/officeDocument/2006/relationships" xmlns:p="http://schemas.openxmlformats.org/presentationml/2006/main">
  <p:tag name="GENSWF_SLIDE_UID" val="{7B0F546A-57E0-4FE0-A171-58937F7ECE72}:263"/>
</p:tagLst>
</file>

<file path=ppt/tags/tag6.xml><?xml version="1.0" encoding="utf-8"?>
<p:tagLst xmlns:a="http://schemas.openxmlformats.org/drawingml/2006/main" xmlns:r="http://schemas.openxmlformats.org/officeDocument/2006/relationships" xmlns:p="http://schemas.openxmlformats.org/presentationml/2006/main">
  <p:tag name="GENSWF_SLIDE_UID" val="{874C6987-B691-4697-B68B-483E4AAF5520}:264"/>
</p:tagLst>
</file>

<file path=ppt/tags/tag7.xml><?xml version="1.0" encoding="utf-8"?>
<p:tagLst xmlns:a="http://schemas.openxmlformats.org/drawingml/2006/main" xmlns:r="http://schemas.openxmlformats.org/officeDocument/2006/relationships" xmlns:p="http://schemas.openxmlformats.org/presentationml/2006/main">
  <p:tag name="GENSWF_SLIDE_UID" val="{CB3F62CA-B7B9-4E0C-84FA-AD7D912E1497}:265"/>
</p:tagLst>
</file>

<file path=ppt/tags/tag8.xml><?xml version="1.0" encoding="utf-8"?>
<p:tagLst xmlns:a="http://schemas.openxmlformats.org/drawingml/2006/main" xmlns:r="http://schemas.openxmlformats.org/officeDocument/2006/relationships" xmlns:p="http://schemas.openxmlformats.org/presentationml/2006/main">
  <p:tag name="GENSWF_SLIDE_UID" val="{7E7B437F-9BAD-4C60-A54D-099A0A540546}:266"/>
</p:tagLst>
</file>

<file path=ppt/tags/tag9.xml><?xml version="1.0" encoding="utf-8"?>
<p:tagLst xmlns:a="http://schemas.openxmlformats.org/drawingml/2006/main" xmlns:r="http://schemas.openxmlformats.org/officeDocument/2006/relationships" xmlns:p="http://schemas.openxmlformats.org/presentationml/2006/main">
  <p:tag name="GENSWF_SLIDE_UID" val="{2912AE65-F402-4AAC-B8CD-450162508166}: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560</Words>
  <Application>Microsoft Office PowerPoint</Application>
  <PresentationFormat>Widescreen</PresentationFormat>
  <Paragraphs>77</Paragraphs>
  <Slides>17</Slides>
  <Notes>17</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Arial-Rounded</vt:lpstr>
      <vt:lpstr>Calibri</vt:lpstr>
      <vt:lpstr>Calibri Light</vt:lpstr>
      <vt:lpstr>Montserrat</vt:lpstr>
      <vt:lpstr>Nunito SemiBold</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THEO VĂN BẢN ĐỌC </vt:lpstr>
      <vt:lpstr>2. Đặt một câu nói về trò chơi em thích. M: Rồng rắn lên mây là một trò chơi vui nhộn.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Lớp 2B. Tiếng Việt - Bài 23. Đọc - Rồng rắn lên mây ( tiết 1 + 2)</dc:title>
  <dc:creator>STD_NHA</dc:creator>
  <cp:lastModifiedBy>Dell</cp:lastModifiedBy>
  <cp:revision>9</cp:revision>
  <dcterms:created xsi:type="dcterms:W3CDTF">2024-11-29T15:28:59Z</dcterms:created>
  <dcterms:modified xsi:type="dcterms:W3CDTF">2024-12-01T16:55:53Z</dcterms:modified>
</cp:coreProperties>
</file>