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720" r:id="rId3"/>
  </p:sldMasterIdLst>
  <p:notesMasterIdLst>
    <p:notesMasterId r:id="rId28"/>
  </p:notesMasterIdLst>
  <p:sldIdLst>
    <p:sldId id="323" r:id="rId4"/>
    <p:sldId id="257" r:id="rId5"/>
    <p:sldId id="259" r:id="rId6"/>
    <p:sldId id="293" r:id="rId7"/>
    <p:sldId id="267" r:id="rId8"/>
    <p:sldId id="262" r:id="rId9"/>
    <p:sldId id="263" r:id="rId10"/>
    <p:sldId id="294" r:id="rId11"/>
    <p:sldId id="295" r:id="rId12"/>
    <p:sldId id="322" r:id="rId13"/>
    <p:sldId id="265" r:id="rId14"/>
    <p:sldId id="296" r:id="rId15"/>
    <p:sldId id="298" r:id="rId16"/>
    <p:sldId id="321" r:id="rId17"/>
    <p:sldId id="320" r:id="rId18"/>
    <p:sldId id="280" r:id="rId19"/>
    <p:sldId id="299" r:id="rId20"/>
    <p:sldId id="300" r:id="rId21"/>
    <p:sldId id="301" r:id="rId22"/>
    <p:sldId id="302" r:id="rId23"/>
    <p:sldId id="303" r:id="rId24"/>
    <p:sldId id="305" r:id="rId25"/>
    <p:sldId id="307" r:id="rId26"/>
    <p:sldId id="30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2E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309" autoAdjust="0"/>
    <p:restoredTop sz="90283" autoAdjust="0"/>
  </p:normalViewPr>
  <p:slideViewPr>
    <p:cSldViewPr snapToGrid="0">
      <p:cViewPr varScale="1">
        <p:scale>
          <a:sx n="83" d="100"/>
          <a:sy n="83" d="100"/>
        </p:scale>
        <p:origin x="48" y="16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148894-BEEE-4B10-8EDB-1F2D8E737A60}" type="datetimeFigureOut">
              <a:rPr lang="en-US" smtClean="0"/>
              <a:t>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877DBA-63AD-4FE4-9FB2-CE697466C59A}" type="slidenum">
              <a:rPr lang="en-US" smtClean="0"/>
              <a:t>‹#›</a:t>
            </a:fld>
            <a:endParaRPr lang="en-US"/>
          </a:p>
        </p:txBody>
      </p:sp>
    </p:spTree>
    <p:extLst>
      <p:ext uri="{BB962C8B-B14F-4D97-AF65-F5344CB8AC3E}">
        <p14:creationId xmlns:p14="http://schemas.microsoft.com/office/powerpoint/2010/main" val="2149803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FB7FE43-6FD1-4EE0-A973-8ECB49C6E1E2}" type="slidenum">
              <a:rPr lang="en-US" smtClean="0">
                <a:solidFill>
                  <a:prstClr val="black"/>
                </a:solidFill>
              </a:rPr>
              <a:pPr>
                <a:defRPr/>
              </a:pPr>
              <a:t>1</a:t>
            </a:fld>
            <a:endParaRPr lang="en-US">
              <a:solidFill>
                <a:prstClr val="black"/>
              </a:solidFill>
            </a:endParaRPr>
          </a:p>
        </p:txBody>
      </p:sp>
    </p:spTree>
    <p:extLst>
      <p:ext uri="{BB962C8B-B14F-4D97-AF65-F5344CB8AC3E}">
        <p14:creationId xmlns:p14="http://schemas.microsoft.com/office/powerpoint/2010/main" val="3781921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48877DBA-63AD-4FE4-9FB2-CE697466C59A}" type="slidenum">
              <a:rPr lang="en-US" smtClean="0"/>
              <a:t>3</a:t>
            </a:fld>
            <a:endParaRPr lang="en-US"/>
          </a:p>
        </p:txBody>
      </p:sp>
    </p:spTree>
    <p:extLst>
      <p:ext uri="{BB962C8B-B14F-4D97-AF65-F5344CB8AC3E}">
        <p14:creationId xmlns:p14="http://schemas.microsoft.com/office/powerpoint/2010/main" val="1401238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FBC0C88-F249-4DD6-B53A-17E70C45A3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2477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FBC0C88-F249-4DD6-B53A-17E70C45A3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813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48877DBA-63AD-4FE4-9FB2-CE697466C59A}" type="slidenum">
              <a:rPr lang="en-US" smtClean="0"/>
              <a:t>14</a:t>
            </a:fld>
            <a:endParaRPr lang="en-US"/>
          </a:p>
        </p:txBody>
      </p:sp>
    </p:spTree>
    <p:extLst>
      <p:ext uri="{BB962C8B-B14F-4D97-AF65-F5344CB8AC3E}">
        <p14:creationId xmlns:p14="http://schemas.microsoft.com/office/powerpoint/2010/main" val="3064716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48877DBA-63AD-4FE4-9FB2-CE697466C59A}" type="slidenum">
              <a:rPr lang="en-US" smtClean="0"/>
              <a:t>19</a:t>
            </a:fld>
            <a:endParaRPr lang="en-US"/>
          </a:p>
        </p:txBody>
      </p:sp>
    </p:spTree>
    <p:extLst>
      <p:ext uri="{BB962C8B-B14F-4D97-AF65-F5344CB8AC3E}">
        <p14:creationId xmlns:p14="http://schemas.microsoft.com/office/powerpoint/2010/main" val="2857567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01/12/2024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01/12/2024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01/12/2024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01/12/2024</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01/12/2024</a:t>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01/12/2024</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01/12/2024</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01/12/2024</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01/12/2024</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01/12/2024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01/12/2024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29B79-B624-4329-9982-F65737AB21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78EDF5-A01C-477A-8A56-C3A5E2E8F0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0F033A-4ADE-4662-A257-A4E3CD4A9AF7}"/>
              </a:ext>
            </a:extLst>
          </p:cNvPr>
          <p:cNvSpPr>
            <a:spLocks noGrp="1"/>
          </p:cNvSpPr>
          <p:nvPr>
            <p:ph type="dt" sz="half" idx="10"/>
          </p:nvPr>
        </p:nvSpPr>
        <p:spPr/>
        <p:txBody>
          <a:bodyPr/>
          <a:lstStyle/>
          <a:p>
            <a:fld id="{8DDF1EEF-2221-49A8-9325-271452ADBD9C}" type="datetimeFigureOut">
              <a:rPr lang="en-US" smtClean="0">
                <a:solidFill>
                  <a:prstClr val="black">
                    <a:tint val="75000"/>
                  </a:prstClr>
                </a:solidFill>
              </a:rPr>
              <a:pPr/>
              <a:t>12/1/2024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04DF46-70C2-4D0A-81F6-8DEFC698457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B285824-FC88-4B59-8C85-861F4E9BE71F}"/>
              </a:ext>
            </a:extLst>
          </p:cNvPr>
          <p:cNvSpPr>
            <a:spLocks noGrp="1"/>
          </p:cNvSpPr>
          <p:nvPr>
            <p:ph type="sldNum" sz="quarter" idx="12"/>
          </p:nvPr>
        </p:nvSpPr>
        <p:spPr/>
        <p:txBody>
          <a:bodyPr/>
          <a:lstStyle/>
          <a:p>
            <a:fld id="{0EE621C3-CC14-4F0D-BC86-39D8228868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44315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4D655-4FA2-414B-9103-B4A4FABFF3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50BCCF-89F1-43C9-BC9D-48A73ED3A99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82B815-676B-4365-B03D-9A33F175F692}"/>
              </a:ext>
            </a:extLst>
          </p:cNvPr>
          <p:cNvSpPr>
            <a:spLocks noGrp="1"/>
          </p:cNvSpPr>
          <p:nvPr>
            <p:ph type="dt" sz="half" idx="10"/>
          </p:nvPr>
        </p:nvSpPr>
        <p:spPr/>
        <p:txBody>
          <a:bodyPr/>
          <a:lstStyle/>
          <a:p>
            <a:fld id="{8DDF1EEF-2221-49A8-9325-271452ADBD9C}" type="datetimeFigureOut">
              <a:rPr lang="en-US" smtClean="0">
                <a:solidFill>
                  <a:prstClr val="black">
                    <a:tint val="75000"/>
                  </a:prstClr>
                </a:solidFill>
              </a:rPr>
              <a:pPr/>
              <a:t>12/1/2024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FA8D33-DFE0-4E72-96AB-5D2432CA32A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F3E8FB3-39F6-4FE8-B270-D728CD51BA0C}"/>
              </a:ext>
            </a:extLst>
          </p:cNvPr>
          <p:cNvSpPr>
            <a:spLocks noGrp="1"/>
          </p:cNvSpPr>
          <p:nvPr>
            <p:ph type="sldNum" sz="quarter" idx="12"/>
          </p:nvPr>
        </p:nvSpPr>
        <p:spPr/>
        <p:txBody>
          <a:bodyPr/>
          <a:lstStyle/>
          <a:p>
            <a:fld id="{0EE621C3-CC14-4F0D-BC86-39D8228868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27912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353A2-2026-4670-8031-A927590C8A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2EA1BD-504E-4F60-8C98-DB223572A8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B7572F9-632F-4F87-B40E-3F5530488110}"/>
              </a:ext>
            </a:extLst>
          </p:cNvPr>
          <p:cNvSpPr>
            <a:spLocks noGrp="1"/>
          </p:cNvSpPr>
          <p:nvPr>
            <p:ph type="dt" sz="half" idx="10"/>
          </p:nvPr>
        </p:nvSpPr>
        <p:spPr/>
        <p:txBody>
          <a:bodyPr/>
          <a:lstStyle/>
          <a:p>
            <a:fld id="{8DDF1EEF-2221-49A8-9325-271452ADBD9C}" type="datetimeFigureOut">
              <a:rPr lang="en-US" smtClean="0">
                <a:solidFill>
                  <a:prstClr val="black">
                    <a:tint val="75000"/>
                  </a:prstClr>
                </a:solidFill>
              </a:rPr>
              <a:pPr/>
              <a:t>12/1/2024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805D7F6-F581-49E2-95BC-16CEAC58575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E95C8FB-6FEB-4463-A154-D2B0E0911B2B}"/>
              </a:ext>
            </a:extLst>
          </p:cNvPr>
          <p:cNvSpPr>
            <a:spLocks noGrp="1"/>
          </p:cNvSpPr>
          <p:nvPr>
            <p:ph type="sldNum" sz="quarter" idx="12"/>
          </p:nvPr>
        </p:nvSpPr>
        <p:spPr/>
        <p:txBody>
          <a:bodyPr/>
          <a:lstStyle/>
          <a:p>
            <a:fld id="{0EE621C3-CC14-4F0D-BC86-39D8228868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4573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AD345-17B1-4485-B3CC-BB0C07DDF1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AB6E59-5679-4B12-B8D9-7AC157FC448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E7B416-E4F0-46C1-805C-2BE7B348868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018008-6666-40FC-BE7C-5568C60879B6}"/>
              </a:ext>
            </a:extLst>
          </p:cNvPr>
          <p:cNvSpPr>
            <a:spLocks noGrp="1"/>
          </p:cNvSpPr>
          <p:nvPr>
            <p:ph type="dt" sz="half" idx="10"/>
          </p:nvPr>
        </p:nvSpPr>
        <p:spPr/>
        <p:txBody>
          <a:bodyPr/>
          <a:lstStyle/>
          <a:p>
            <a:fld id="{8DDF1EEF-2221-49A8-9325-271452ADBD9C}" type="datetimeFigureOut">
              <a:rPr lang="en-US" smtClean="0">
                <a:solidFill>
                  <a:prstClr val="black">
                    <a:tint val="75000"/>
                  </a:prstClr>
                </a:solidFill>
              </a:rPr>
              <a:pPr/>
              <a:t>12/1/2024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176A112-961D-448F-BEA1-A951673E379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96AEE1B-8E36-4B3C-A4B0-99EFAEC4474E}"/>
              </a:ext>
            </a:extLst>
          </p:cNvPr>
          <p:cNvSpPr>
            <a:spLocks noGrp="1"/>
          </p:cNvSpPr>
          <p:nvPr>
            <p:ph type="sldNum" sz="quarter" idx="12"/>
          </p:nvPr>
        </p:nvSpPr>
        <p:spPr/>
        <p:txBody>
          <a:bodyPr/>
          <a:lstStyle/>
          <a:p>
            <a:fld id="{0EE621C3-CC14-4F0D-BC86-39D8228868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3471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76CC6-A012-403E-9369-4956B96B07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738E00-B0E2-4AD6-A9D7-739E993C1B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D3DA13B-87B0-4C74-8DAB-6F6AEBF9A8E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F70DC1-75A5-43F0-AA59-0C9A077484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71E8C77-6804-4694-9E17-874A63AEB6D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2FEDAF-C274-41F1-8EA3-6A5F46CADA09}"/>
              </a:ext>
            </a:extLst>
          </p:cNvPr>
          <p:cNvSpPr>
            <a:spLocks noGrp="1"/>
          </p:cNvSpPr>
          <p:nvPr>
            <p:ph type="dt" sz="half" idx="10"/>
          </p:nvPr>
        </p:nvSpPr>
        <p:spPr/>
        <p:txBody>
          <a:bodyPr/>
          <a:lstStyle/>
          <a:p>
            <a:fld id="{8DDF1EEF-2221-49A8-9325-271452ADBD9C}" type="datetimeFigureOut">
              <a:rPr lang="en-US" smtClean="0">
                <a:solidFill>
                  <a:prstClr val="black">
                    <a:tint val="75000"/>
                  </a:prstClr>
                </a:solidFill>
              </a:rPr>
              <a:pPr/>
              <a:t>12/1/2024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5F1B0AE-3417-4E35-9225-9452A0C7FB3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DA8380A1-AC58-4B54-83E7-A5D6B468DAFC}"/>
              </a:ext>
            </a:extLst>
          </p:cNvPr>
          <p:cNvSpPr>
            <a:spLocks noGrp="1"/>
          </p:cNvSpPr>
          <p:nvPr>
            <p:ph type="sldNum" sz="quarter" idx="12"/>
          </p:nvPr>
        </p:nvSpPr>
        <p:spPr/>
        <p:txBody>
          <a:bodyPr/>
          <a:lstStyle/>
          <a:p>
            <a:fld id="{0EE621C3-CC14-4F0D-BC86-39D8228868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2761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BC4AA-EC0C-40E3-AAC8-7EFDFDA675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C167FB-9E3A-4F3F-8A92-92D53C0421D7}"/>
              </a:ext>
            </a:extLst>
          </p:cNvPr>
          <p:cNvSpPr>
            <a:spLocks noGrp="1"/>
          </p:cNvSpPr>
          <p:nvPr>
            <p:ph type="dt" sz="half" idx="10"/>
          </p:nvPr>
        </p:nvSpPr>
        <p:spPr/>
        <p:txBody>
          <a:bodyPr/>
          <a:lstStyle/>
          <a:p>
            <a:fld id="{8DDF1EEF-2221-49A8-9325-271452ADBD9C}" type="datetimeFigureOut">
              <a:rPr lang="en-US" smtClean="0">
                <a:solidFill>
                  <a:prstClr val="black">
                    <a:tint val="75000"/>
                  </a:prstClr>
                </a:solidFill>
              </a:rPr>
              <a:pPr/>
              <a:t>12/1/2024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3A451A0-D31E-4BDA-8166-E6D77FB6AE3F}"/>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0D4BBBA-1A7F-4ED2-BFC1-303FA7E013C8}"/>
              </a:ext>
            </a:extLst>
          </p:cNvPr>
          <p:cNvSpPr>
            <a:spLocks noGrp="1"/>
          </p:cNvSpPr>
          <p:nvPr>
            <p:ph type="sldNum" sz="quarter" idx="12"/>
          </p:nvPr>
        </p:nvSpPr>
        <p:spPr/>
        <p:txBody>
          <a:bodyPr/>
          <a:lstStyle/>
          <a:p>
            <a:fld id="{0EE621C3-CC14-4F0D-BC86-39D8228868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97239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D6961A-B3F3-45D6-AAB4-935D4C38BACE}"/>
              </a:ext>
            </a:extLst>
          </p:cNvPr>
          <p:cNvSpPr>
            <a:spLocks noGrp="1"/>
          </p:cNvSpPr>
          <p:nvPr>
            <p:ph type="dt" sz="half" idx="10"/>
          </p:nvPr>
        </p:nvSpPr>
        <p:spPr/>
        <p:txBody>
          <a:bodyPr/>
          <a:lstStyle/>
          <a:p>
            <a:fld id="{8DDF1EEF-2221-49A8-9325-271452ADBD9C}" type="datetimeFigureOut">
              <a:rPr lang="en-US" smtClean="0">
                <a:solidFill>
                  <a:prstClr val="black">
                    <a:tint val="75000"/>
                  </a:prstClr>
                </a:solidFill>
              </a:rPr>
              <a:pPr/>
              <a:t>12/1/2024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EB371363-DA5B-4BC0-86BD-3AD3A4999EA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75375286-FB4D-4CBC-9E01-39238395AED7}"/>
              </a:ext>
            </a:extLst>
          </p:cNvPr>
          <p:cNvSpPr>
            <a:spLocks noGrp="1"/>
          </p:cNvSpPr>
          <p:nvPr>
            <p:ph type="sldNum" sz="quarter" idx="12"/>
          </p:nvPr>
        </p:nvSpPr>
        <p:spPr/>
        <p:txBody>
          <a:bodyPr/>
          <a:lstStyle/>
          <a:p>
            <a:fld id="{0EE621C3-CC14-4F0D-BC86-39D8228868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6178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69065-AE46-4866-97C7-D3F9D02D50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CF6C5B-62A5-4E46-8564-A9D27A1C4E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2DA2B1-4900-4E76-AAAA-D1C89BB997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50377A-2083-4EF4-9A8A-F87C26DD2884}"/>
              </a:ext>
            </a:extLst>
          </p:cNvPr>
          <p:cNvSpPr>
            <a:spLocks noGrp="1"/>
          </p:cNvSpPr>
          <p:nvPr>
            <p:ph type="dt" sz="half" idx="10"/>
          </p:nvPr>
        </p:nvSpPr>
        <p:spPr/>
        <p:txBody>
          <a:bodyPr/>
          <a:lstStyle/>
          <a:p>
            <a:fld id="{8DDF1EEF-2221-49A8-9325-271452ADBD9C}" type="datetimeFigureOut">
              <a:rPr lang="en-US" smtClean="0">
                <a:solidFill>
                  <a:prstClr val="black">
                    <a:tint val="75000"/>
                  </a:prstClr>
                </a:solidFill>
              </a:rPr>
              <a:pPr/>
              <a:t>12/1/2024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90C66A0-D3CB-40FC-B7C2-03410F85A07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9EA87F9-C047-4144-952A-A572EC43A3E0}"/>
              </a:ext>
            </a:extLst>
          </p:cNvPr>
          <p:cNvSpPr>
            <a:spLocks noGrp="1"/>
          </p:cNvSpPr>
          <p:nvPr>
            <p:ph type="sldNum" sz="quarter" idx="12"/>
          </p:nvPr>
        </p:nvSpPr>
        <p:spPr/>
        <p:txBody>
          <a:bodyPr/>
          <a:lstStyle/>
          <a:p>
            <a:fld id="{0EE621C3-CC14-4F0D-BC86-39D8228868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87083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D7E8E-969B-4BF5-98FD-2B5CE56BF2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9A760A-624C-405E-8C59-D558DAA4CC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F91D22-9F62-4D36-A432-D8F96547DD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09DECCF-4289-4E17-A629-BD6FEB696357}"/>
              </a:ext>
            </a:extLst>
          </p:cNvPr>
          <p:cNvSpPr>
            <a:spLocks noGrp="1"/>
          </p:cNvSpPr>
          <p:nvPr>
            <p:ph type="dt" sz="half" idx="10"/>
          </p:nvPr>
        </p:nvSpPr>
        <p:spPr/>
        <p:txBody>
          <a:bodyPr/>
          <a:lstStyle/>
          <a:p>
            <a:fld id="{8DDF1EEF-2221-49A8-9325-271452ADBD9C}" type="datetimeFigureOut">
              <a:rPr lang="en-US" smtClean="0">
                <a:solidFill>
                  <a:prstClr val="black">
                    <a:tint val="75000"/>
                  </a:prstClr>
                </a:solidFill>
              </a:rPr>
              <a:pPr/>
              <a:t>12/1/2024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46111E6-2080-4051-A804-B1274D4EA3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E00B93E-3F82-47C4-8B01-1397F99BF997}"/>
              </a:ext>
            </a:extLst>
          </p:cNvPr>
          <p:cNvSpPr>
            <a:spLocks noGrp="1"/>
          </p:cNvSpPr>
          <p:nvPr>
            <p:ph type="sldNum" sz="quarter" idx="12"/>
          </p:nvPr>
        </p:nvSpPr>
        <p:spPr/>
        <p:txBody>
          <a:bodyPr/>
          <a:lstStyle/>
          <a:p>
            <a:fld id="{0EE621C3-CC14-4F0D-BC86-39D8228868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67256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69240-E25A-45EF-A282-368FBB65F5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51EC83-8D32-416E-8079-2A0B99FA576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791353-78FB-4BAA-AB29-E7A9A3C7B7EB}"/>
              </a:ext>
            </a:extLst>
          </p:cNvPr>
          <p:cNvSpPr>
            <a:spLocks noGrp="1"/>
          </p:cNvSpPr>
          <p:nvPr>
            <p:ph type="dt" sz="half" idx="10"/>
          </p:nvPr>
        </p:nvSpPr>
        <p:spPr/>
        <p:txBody>
          <a:bodyPr/>
          <a:lstStyle/>
          <a:p>
            <a:fld id="{8DDF1EEF-2221-49A8-9325-271452ADBD9C}" type="datetimeFigureOut">
              <a:rPr lang="en-US" smtClean="0">
                <a:solidFill>
                  <a:prstClr val="black">
                    <a:tint val="75000"/>
                  </a:prstClr>
                </a:solidFill>
              </a:rPr>
              <a:pPr/>
              <a:t>12/1/2024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C2C1AF8-E6DF-4F5C-ABF2-385ECC9AA2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6EE832B-51AA-4B27-8CF8-A095F151456B}"/>
              </a:ext>
            </a:extLst>
          </p:cNvPr>
          <p:cNvSpPr>
            <a:spLocks noGrp="1"/>
          </p:cNvSpPr>
          <p:nvPr>
            <p:ph type="sldNum" sz="quarter" idx="12"/>
          </p:nvPr>
        </p:nvSpPr>
        <p:spPr/>
        <p:txBody>
          <a:bodyPr/>
          <a:lstStyle/>
          <a:p>
            <a:fld id="{0EE621C3-CC14-4F0D-BC86-39D8228868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10989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62303A-28F7-40C4-9AEA-82FA411555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9EA6CF-3051-4684-9A11-C63FA641FBE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6F0665-48C2-4840-AC99-59743F8C21E2}"/>
              </a:ext>
            </a:extLst>
          </p:cNvPr>
          <p:cNvSpPr>
            <a:spLocks noGrp="1"/>
          </p:cNvSpPr>
          <p:nvPr>
            <p:ph type="dt" sz="half" idx="10"/>
          </p:nvPr>
        </p:nvSpPr>
        <p:spPr/>
        <p:txBody>
          <a:bodyPr/>
          <a:lstStyle/>
          <a:p>
            <a:fld id="{8DDF1EEF-2221-49A8-9325-271452ADBD9C}" type="datetimeFigureOut">
              <a:rPr lang="en-US" smtClean="0">
                <a:solidFill>
                  <a:prstClr val="black">
                    <a:tint val="75000"/>
                  </a:prstClr>
                </a:solidFill>
              </a:rPr>
              <a:pPr/>
              <a:t>12/1/2024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FF683AC-5D23-4423-8213-FA5BED09F73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40E9FAB-AD9C-4F35-81EB-92F546984289}"/>
              </a:ext>
            </a:extLst>
          </p:cNvPr>
          <p:cNvSpPr>
            <a:spLocks noGrp="1"/>
          </p:cNvSpPr>
          <p:nvPr>
            <p:ph type="sldNum" sz="quarter" idx="12"/>
          </p:nvPr>
        </p:nvSpPr>
        <p:spPr/>
        <p:txBody>
          <a:bodyPr/>
          <a:lstStyle/>
          <a:p>
            <a:fld id="{0EE621C3-CC14-4F0D-BC86-39D8228868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20985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3972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386196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12/1/2024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398829" y="0"/>
            <a:ext cx="1314450" cy="131445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30124" y="247650"/>
            <a:ext cx="1381125" cy="1381125"/>
          </a:xfrm>
          <a:prstGeom prst="rect">
            <a:avLst/>
          </a:prstGeom>
        </p:spPr>
      </p:pic>
      <p:pic>
        <p:nvPicPr>
          <p:cNvPr id="2" name="Picture 1" descr="A white circle with leaves and blue text&#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44264" y="8966348"/>
            <a:ext cx="1381125" cy="1381125"/>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93B9F3-AAA8-4625-A0B2-6A532331A2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9347B8-06D8-4520-9979-E8522D794E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FB5146-0BEE-4A72-8014-87A1DCD6C1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DF1EEF-2221-49A8-9325-271452ADBD9C}" type="datetimeFigureOut">
              <a:rPr lang="en-US" smtClean="0">
                <a:solidFill>
                  <a:prstClr val="black">
                    <a:tint val="75000"/>
                  </a:prstClr>
                </a:solidFill>
              </a:rPr>
              <a:pPr/>
              <a:t>12/1/2024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3C52CF-F1BA-4123-A248-D4707CC139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76367CF-6C53-4192-A265-9D7E658D76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E621C3-CC14-4F0D-BC86-39D8228868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53684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7.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31.png"/><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3.emf"/><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2.png"/><Relationship Id="rId10" Type="http://schemas.openxmlformats.org/officeDocument/2006/relationships/hyperlink" Target="https://www.youtube.com/watch?v=Q43WMNKypGU" TargetMode="External"/><Relationship Id="rId4" Type="http://schemas.microsoft.com/office/2007/relationships/hdphoto" Target="../media/hdphoto1.wdp"/><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7.png"/><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3.jpeg"/><Relationship Id="rId1" Type="http://schemas.openxmlformats.org/officeDocument/2006/relationships/slideLayout" Target="../slideLayouts/slideLayout7.xml"/><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png"/><Relationship Id="rId7" Type="http://schemas.openxmlformats.org/officeDocument/2006/relationships/image" Target="../media/image20.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4.wdp"/><Relationship Id="rId4" Type="http://schemas.openxmlformats.org/officeDocument/2006/relationships/image" Target="../media/image16.pn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7.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7"/>
            <a:ext cx="12192000" cy="685523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568" y="4211142"/>
            <a:ext cx="2129033" cy="264795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62981" y="1"/>
            <a:ext cx="1853031" cy="902133"/>
          </a:xfrm>
          <a:prstGeom prst="rect">
            <a:avLst/>
          </a:prstGeom>
        </p:spPr>
      </p:pic>
      <p:sp>
        <p:nvSpPr>
          <p:cNvPr id="12" name="Content Placeholder 2"/>
          <p:cNvSpPr txBox="1">
            <a:spLocks/>
          </p:cNvSpPr>
          <p:nvPr/>
        </p:nvSpPr>
        <p:spPr>
          <a:xfrm>
            <a:off x="304800" y="902134"/>
            <a:ext cx="11379200" cy="506122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600" b="1" dirty="0">
                <a:solidFill>
                  <a:srgbClr val="002060"/>
                </a:solidFill>
                <a:latin typeface="Times New Roman" panose="02020603050405020304" pitchFamily="18" charset="0"/>
                <a:cs typeface="Times New Roman" panose="02020603050405020304" pitchFamily="18" charset="0"/>
              </a:rPr>
              <a:t>PHÒNG GIÁO DỤC VÀ ĐÀO TẠO </a:t>
            </a:r>
            <a:r>
              <a:rPr lang="vi-VN" sz="2600" b="1" dirty="0" smtClean="0">
                <a:solidFill>
                  <a:srgbClr val="002060"/>
                </a:solidFill>
                <a:latin typeface="Times New Roman" panose="02020603050405020304" pitchFamily="18" charset="0"/>
                <a:cs typeface="Times New Roman" panose="02020603050405020304" pitchFamily="18" charset="0"/>
              </a:rPr>
              <a:t>HUYỆN AN LÃO</a:t>
            </a:r>
            <a:endParaRPr lang="en-US" sz="2600" b="1" dirty="0">
              <a:solidFill>
                <a:srgbClr val="002060"/>
              </a:solidFill>
              <a:latin typeface="Times New Roman" panose="02020603050405020304" pitchFamily="18" charset="0"/>
              <a:cs typeface="Times New Roman" panose="02020603050405020304" pitchFamily="18" charset="0"/>
            </a:endParaRPr>
          </a:p>
          <a:p>
            <a:r>
              <a:rPr lang="en-US" sz="2600" b="1" dirty="0">
                <a:solidFill>
                  <a:srgbClr val="002060"/>
                </a:solidFill>
                <a:latin typeface="Times New Roman" panose="02020603050405020304" pitchFamily="18" charset="0"/>
                <a:cs typeface="Times New Roman" panose="02020603050405020304" pitchFamily="18" charset="0"/>
              </a:rPr>
              <a:t>TR</a:t>
            </a:r>
            <a:r>
              <a:rPr lang="vi-VN" sz="2600" b="1" dirty="0">
                <a:solidFill>
                  <a:srgbClr val="002060"/>
                </a:solidFill>
                <a:latin typeface="Times New Roman" panose="02020603050405020304" pitchFamily="18" charset="0"/>
                <a:cs typeface="Times New Roman" panose="02020603050405020304" pitchFamily="18" charset="0"/>
              </a:rPr>
              <a:t>Ư</a:t>
            </a:r>
            <a:r>
              <a:rPr lang="en-US" sz="2600" b="1" dirty="0">
                <a:solidFill>
                  <a:srgbClr val="002060"/>
                </a:solidFill>
                <a:latin typeface="Times New Roman" panose="02020603050405020304" pitchFamily="18" charset="0"/>
                <a:cs typeface="Times New Roman" panose="02020603050405020304" pitchFamily="18" charset="0"/>
              </a:rPr>
              <a:t>ỜNG TIỂU HỌC </a:t>
            </a:r>
            <a:r>
              <a:rPr lang="vi-VN" sz="2600" b="1" dirty="0" smtClean="0">
                <a:solidFill>
                  <a:srgbClr val="002060"/>
                </a:solidFill>
                <a:latin typeface="Times New Roman" panose="02020603050405020304" pitchFamily="18" charset="0"/>
                <a:cs typeface="Times New Roman" panose="02020603050405020304" pitchFamily="18" charset="0"/>
              </a:rPr>
              <a:t>QUANG TRUNG</a:t>
            </a:r>
            <a:endParaRPr lang="en-US" sz="2600" dirty="0">
              <a:solidFill>
                <a:prstClr val="black">
                  <a:tint val="75000"/>
                </a:prstClr>
              </a:solidFill>
              <a:latin typeface="Times New Roman" panose="02020603050405020304" pitchFamily="18" charset="0"/>
              <a:cs typeface="Times New Roman" panose="02020603050405020304" pitchFamily="18" charset="0"/>
            </a:endParaRPr>
          </a:p>
          <a:p>
            <a:endParaRPr lang="en-US" sz="2600" dirty="0">
              <a:solidFill>
                <a:prstClr val="black">
                  <a:tint val="75000"/>
                </a:prstClr>
              </a:solidFill>
              <a:latin typeface="Times New Roman" panose="02020603050405020304" pitchFamily="18" charset="0"/>
              <a:cs typeface="Times New Roman" panose="02020603050405020304" pitchFamily="18" charset="0"/>
            </a:endParaRPr>
          </a:p>
          <a:p>
            <a:r>
              <a:rPr lang="vi-VN" b="1" dirty="0" smtClean="0">
                <a:solidFill>
                  <a:srgbClr val="C00000"/>
                </a:solidFill>
                <a:latin typeface="Times New Roman" panose="02020603050405020304" pitchFamily="18" charset="0"/>
                <a:cs typeface="Times New Roman" panose="02020603050405020304" pitchFamily="18" charset="0"/>
              </a:rPr>
              <a:t>LỊCH SỬ VÀ ĐỊA LÝ</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a:solidFill>
                  <a:srgbClr val="C00000"/>
                </a:solidFill>
                <a:latin typeface="Times New Roman" panose="02020603050405020304" pitchFamily="18" charset="0"/>
                <a:cs typeface="Times New Roman" panose="02020603050405020304" pitchFamily="18" charset="0"/>
              </a:rPr>
              <a:t>LỚP 4</a:t>
            </a:r>
          </a:p>
          <a:p>
            <a:r>
              <a:rPr lang="vi-VN" b="1" dirty="0" smtClean="0">
                <a:solidFill>
                  <a:srgbClr val="C00000"/>
                </a:solidFill>
                <a:latin typeface="Times New Roman" panose="02020603050405020304" pitchFamily="18" charset="0"/>
                <a:cs typeface="Times New Roman" panose="02020603050405020304" pitchFamily="18" charset="0"/>
              </a:rPr>
              <a:t>Bài 11: Sông Hồng và văn minh sông Hồng</a:t>
            </a:r>
            <a:endParaRPr lang="en-US" b="1" dirty="0">
              <a:solidFill>
                <a:srgbClr val="C00000"/>
              </a:solidFill>
              <a:latin typeface="Times New Roman" panose="02020603050405020304" pitchFamily="18" charset="0"/>
              <a:cs typeface="Times New Roman" panose="02020603050405020304" pitchFamily="18" charset="0"/>
            </a:endParaRPr>
          </a:p>
          <a:p>
            <a:endParaRPr lang="en-US" sz="2600" dirty="0">
              <a:solidFill>
                <a:prstClr val="black">
                  <a:tint val="75000"/>
                </a:prstClr>
              </a:solidFill>
              <a:latin typeface="Times New Roman" panose="02020603050405020304" pitchFamily="18" charset="0"/>
              <a:cs typeface="Times New Roman" panose="02020603050405020304" pitchFamily="18" charset="0"/>
            </a:endParaRPr>
          </a:p>
          <a:p>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i="1" dirty="0" err="1" smtClean="0">
                <a:solidFill>
                  <a:srgbClr val="002060"/>
                </a:solidFill>
                <a:latin typeface="Times New Roman" panose="02020603050405020304" pitchFamily="18" charset="0"/>
                <a:cs typeface="Times New Roman" panose="02020603050405020304" pitchFamily="18" charset="0"/>
              </a:rPr>
              <a:t>Giáo</a:t>
            </a:r>
            <a:r>
              <a:rPr lang="en-US" sz="2400" b="1" i="1" dirty="0" smtClean="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viên</a:t>
            </a:r>
            <a:r>
              <a:rPr lang="en-US" sz="2400" b="1" i="1" dirty="0">
                <a:solidFill>
                  <a:srgbClr val="002060"/>
                </a:solidFill>
                <a:latin typeface="Times New Roman" panose="02020603050405020304" pitchFamily="18" charset="0"/>
                <a:cs typeface="Times New Roman" panose="02020603050405020304" pitchFamily="18" charset="0"/>
              </a:rPr>
              <a:t>: </a:t>
            </a:r>
            <a:r>
              <a:rPr lang="vi-VN" sz="2400" b="1" i="1" dirty="0" smtClean="0">
                <a:solidFill>
                  <a:srgbClr val="002060"/>
                </a:solidFill>
                <a:latin typeface="Times New Roman" panose="02020603050405020304" pitchFamily="18" charset="0"/>
                <a:cs typeface="Times New Roman" panose="02020603050405020304" pitchFamily="18" charset="0"/>
              </a:rPr>
              <a:t>Phạm Thị Thúy</a:t>
            </a:r>
            <a:endParaRPr lang="en-US" sz="2400" b="1" i="1" dirty="0">
              <a:solidFill>
                <a:srgbClr val="002060"/>
              </a:solidFill>
              <a:latin typeface="Times New Roman" panose="02020603050405020304" pitchFamily="18" charset="0"/>
              <a:cs typeface="Times New Roman" panose="02020603050405020304" pitchFamily="18" charset="0"/>
            </a:endParaRPr>
          </a:p>
          <a:p>
            <a:endParaRPr lang="en-US" sz="2600" dirty="0">
              <a:solidFill>
                <a:prstClr val="black">
                  <a:tint val="75000"/>
                </a:prstClr>
              </a:solidFill>
              <a:latin typeface="Times New Roman" panose="02020603050405020304" pitchFamily="18" charset="0"/>
              <a:cs typeface="Times New Roman" panose="02020603050405020304" pitchFamily="18" charset="0"/>
            </a:endParaRPr>
          </a:p>
        </p:txBody>
      </p:sp>
      <p:pic>
        <p:nvPicPr>
          <p:cNvPr id="18" name="图片 8" descr="1559c224c4d5100e6cd23e0b878086dd"/>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 y="3109595"/>
            <a:ext cx="3741420" cy="3741420"/>
          </a:xfrm>
          <a:prstGeom prst="rect">
            <a:avLst/>
          </a:prstGeom>
        </p:spPr>
      </p:pic>
      <p:pic>
        <p:nvPicPr>
          <p:cNvPr id="19" name="图片 12" descr="2e2443d50be4edde0f92218bf07fa4eb"/>
          <p:cNvPicPr>
            <a:picLocks noChangeAspect="1"/>
          </p:cNvPicPr>
          <p:nvPr/>
        </p:nvPicPr>
        <p:blipFill>
          <a:blip r:embed="rId7"/>
          <a:stretch>
            <a:fillRect/>
          </a:stretch>
        </p:blipFill>
        <p:spPr>
          <a:xfrm>
            <a:off x="1198633" y="-90650"/>
            <a:ext cx="1263015" cy="1191260"/>
          </a:xfrm>
          <a:prstGeom prst="rect">
            <a:avLst/>
          </a:prstGeom>
        </p:spPr>
      </p:pic>
      <p:pic>
        <p:nvPicPr>
          <p:cNvPr id="20" name="图片 7" descr="cf6a03843171e56c4b8f06e4c8cde87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01557" y="231775"/>
            <a:ext cx="1769745" cy="1663700"/>
          </a:xfrm>
          <a:prstGeom prst="rect">
            <a:avLst/>
          </a:prstGeom>
        </p:spPr>
      </p:pic>
      <p:pic>
        <p:nvPicPr>
          <p:cNvPr id="21" name="图片 1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29644" y="3848100"/>
            <a:ext cx="3062357" cy="2660766"/>
          </a:xfrm>
          <a:prstGeom prst="rect">
            <a:avLst/>
          </a:prstGeom>
        </p:spPr>
      </p:pic>
      <p:pic>
        <p:nvPicPr>
          <p:cNvPr id="22" name="图片 2">
            <a:extLst>
              <a:ext uri="{FF2B5EF4-FFF2-40B4-BE49-F238E27FC236}">
                <a16:creationId xmlns:a16="http://schemas.microsoft.com/office/drawing/2014/main" id="{46C6F2F0-99D1-47C3-959F-ECAC63A90D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21110" y="-58994"/>
            <a:ext cx="5380724" cy="740900"/>
          </a:xfrm>
          <a:prstGeom prst="rect">
            <a:avLst/>
          </a:prstGeom>
        </p:spPr>
      </p:pic>
      <p:pic>
        <p:nvPicPr>
          <p:cNvPr id="23" name="图片 2">
            <a:extLst>
              <a:ext uri="{FF2B5EF4-FFF2-40B4-BE49-F238E27FC236}">
                <a16:creationId xmlns:a16="http://schemas.microsoft.com/office/drawing/2014/main" id="{46C6F2F0-99D1-47C3-959F-ECAC63A90D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40386" y="-58994"/>
            <a:ext cx="5380724" cy="740900"/>
          </a:xfrm>
          <a:prstGeom prst="rect">
            <a:avLst/>
          </a:prstGeom>
        </p:spPr>
      </p:pic>
    </p:spTree>
    <p:extLst>
      <p:ext uri="{BB962C8B-B14F-4D97-AF65-F5344CB8AC3E}">
        <p14:creationId xmlns:p14="http://schemas.microsoft.com/office/powerpoint/2010/main" val="364016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786810" y="945770"/>
            <a:ext cx="10919638" cy="1938020"/>
          </a:xfrm>
          <a:prstGeom prst="rect">
            <a:avLst/>
          </a:prstGeom>
        </p:spPr>
        <p:txBody>
          <a:bodyPr wrap="square">
            <a:spAutoFit/>
          </a:bodyPr>
          <a:lstStyle/>
          <a:p>
            <a:pPr lvl="0" algn="ctr"/>
            <a:r>
              <a:rPr lang="en-US" sz="4000" b="1" dirty="0">
                <a:solidFill>
                  <a:srgbClr val="7030A0"/>
                </a:solidFill>
                <a:latin typeface="Cambria" panose="02040503050406030204" pitchFamily="18" charset="0"/>
                <a:ea typeface="Cambria" panose="02040503050406030204" pitchFamily="18" charset="0"/>
              </a:rPr>
              <a:t>2. </a:t>
            </a:r>
            <a:r>
              <a:rPr lang="vi-VN" sz="4000" b="1" dirty="0">
                <a:solidFill>
                  <a:srgbClr val="7030A0"/>
                </a:solidFill>
                <a:latin typeface="Cambria" panose="02040503050406030204" pitchFamily="18" charset="0"/>
                <a:ea typeface="Cambria" panose="02040503050406030204" pitchFamily="18" charset="0"/>
              </a:rPr>
              <a:t>Đọc thông tin và quan sát các hình 2, 3, em hãy trình bày một số thành tựu tiêu biểu </a:t>
            </a:r>
          </a:p>
          <a:p>
            <a:pPr lvl="0" algn="ctr"/>
            <a:r>
              <a:rPr lang="vi-VN" sz="4000" b="1" dirty="0">
                <a:solidFill>
                  <a:srgbClr val="7030A0"/>
                </a:solidFill>
                <a:latin typeface="Cambria" panose="02040503050406030204" pitchFamily="18" charset="0"/>
                <a:ea typeface="Cambria" panose="02040503050406030204" pitchFamily="18" charset="0"/>
              </a:rPr>
              <a:t>của văn minh sông Hồng.</a:t>
            </a:r>
            <a:endParaRPr kumimoji="0" lang="en-US"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7" name="Rectangle: Rounded Corners 6"/>
          <p:cNvSpPr/>
          <p:nvPr/>
        </p:nvSpPr>
        <p:spPr>
          <a:xfrm>
            <a:off x="2272030" y="2219325"/>
            <a:ext cx="7913370" cy="2830195"/>
          </a:xfrm>
          <a:prstGeom prst="roundRect">
            <a:avLst>
              <a:gd name="adj" fmla="val 13348"/>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2740470" y="2610222"/>
            <a:ext cx="7010400" cy="2306955"/>
          </a:xfrm>
          <a:prstGeom prst="rect">
            <a:avLst/>
          </a:prstGeom>
          <a:noFill/>
        </p:spPr>
        <p:txBody>
          <a:bodyPr wrap="square" rtlCol="0">
            <a:spAutoFit/>
          </a:bodyPr>
          <a:lstStyle/>
          <a:p>
            <a:pPr lvl="0" algn="ctr">
              <a:defRPr/>
            </a:pPr>
            <a:r>
              <a:rPr lang="en-US" altLang="vi-VN" sz="4800" b="1" dirty="0">
                <a:solidFill>
                  <a:srgbClr val="FF0000"/>
                </a:solidFill>
                <a:latin typeface="Calibri" panose="020F0502020204030204" pitchFamily="34" charset="0"/>
                <a:cs typeface="Calibri" panose="020F0502020204030204" pitchFamily="34" charset="0"/>
                <a:sym typeface="+mn-ea"/>
              </a:rPr>
              <a:t>Thảo luận nhóm 4</a:t>
            </a:r>
            <a:endParaRPr kumimoji="0" lang="en-US" altLang="vi-VN"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lvl="0" algn="ctr">
              <a:defRPr/>
            </a:pPr>
            <a:r>
              <a:rPr lang="en-US" sz="4800" b="1" dirty="0">
                <a:solidFill>
                  <a:srgbClr val="FF0000"/>
                </a:solidFill>
                <a:latin typeface="Calibri" panose="020F0502020204030204" pitchFamily="34" charset="0"/>
                <a:cs typeface="Calibri" panose="020F0502020204030204" pitchFamily="34" charset="0"/>
              </a:rPr>
              <a:t>a) </a:t>
            </a:r>
            <a:r>
              <a:rPr lang="vi-VN" sz="4800" b="1" dirty="0">
                <a:solidFill>
                  <a:srgbClr val="FF0000"/>
                </a:solidFill>
                <a:latin typeface="Calibri" panose="020F0502020204030204" pitchFamily="34" charset="0"/>
                <a:cs typeface="Calibri" panose="020F0502020204030204" pitchFamily="34" charset="0"/>
              </a:rPr>
              <a:t>Thành tựu tiêu biểu của văn minh sông Hồng</a:t>
            </a:r>
            <a:r>
              <a:rPr lang="en-US" altLang="vi-VN" sz="4800" b="1" dirty="0">
                <a:solidFill>
                  <a:srgbClr val="FF0000"/>
                </a:solidFill>
                <a:latin typeface="Calibri" panose="020F0502020204030204" pitchFamily="34" charset="0"/>
                <a:cs typeface="Calibri" panose="020F0502020204030204" pitchFamily="34" charset="0"/>
              </a:rPr>
              <a:t>.</a:t>
            </a:r>
            <a:endParaRPr kumimoji="0" lang="en-US" altLang="vi-VN"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11" r="74444" b="68889"/>
          <a:stretch>
            <a:fillRect/>
          </a:stretch>
        </p:blipFill>
        <p:spPr>
          <a:xfrm>
            <a:off x="9563100" y="3771900"/>
            <a:ext cx="2377090" cy="2997200"/>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5669" t="-701" r="48775" b="68479"/>
          <a:stretch>
            <a:fillRect/>
          </a:stretch>
        </p:blipFill>
        <p:spPr>
          <a:xfrm>
            <a:off x="1012277" y="3965713"/>
            <a:ext cx="2344245" cy="2955787"/>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1578" t="-701" r="26110" b="68479"/>
          <a:stretch>
            <a:fillRect/>
          </a:stretch>
        </p:blipFill>
        <p:spPr>
          <a:xfrm>
            <a:off x="-309137" y="3987800"/>
            <a:ext cx="2075355" cy="299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971" t="21280" r="12127" b="16999"/>
          <a:stretch>
            <a:fillRect/>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4996767" y="707065"/>
            <a:ext cx="5485736" cy="2640452"/>
            <a:chOff x="4819877" y="686771"/>
            <a:chExt cx="5485736" cy="2299301"/>
          </a:xfrm>
        </p:grpSpPr>
        <p:pic>
          <p:nvPicPr>
            <p:cNvPr id="13"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flipH="1">
              <a:off x="4819877" y="686771"/>
              <a:ext cx="5485736" cy="2299301"/>
            </a:xfrm>
            <a:prstGeom prst="rect">
              <a:avLst/>
            </a:prstGeom>
          </p:spPr>
        </p:pic>
        <p:sp>
          <p:nvSpPr>
            <p:cNvPr id="14" name="TextBox 13"/>
            <p:cNvSpPr txBox="1"/>
            <p:nvPr/>
          </p:nvSpPr>
          <p:spPr>
            <a:xfrm>
              <a:off x="5205992" y="1040420"/>
              <a:ext cx="5036025" cy="144726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số thành tựu tiêu biểu của văn minh sông Hồn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g</a:t>
              </a:r>
            </a:p>
          </p:txBody>
        </p:sp>
      </p:grpSp>
      <p:pic>
        <p:nvPicPr>
          <p:cNvPr id="9" name="Picture 12" descr="15 Vector ideas | vector, vector free, kids ico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8607344" y="3504079"/>
            <a:ext cx="1989107" cy="30264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p:cNvSpPr/>
          <p:nvPr/>
        </p:nvSpPr>
        <p:spPr>
          <a:xfrm>
            <a:off x="1012699" y="3306726"/>
            <a:ext cx="7121208" cy="2987747"/>
          </a:xfrm>
          <a:prstGeom prst="roundRect">
            <a:avLst>
              <a:gd name="adj" fmla="val 11503"/>
            </a:avLst>
          </a:prstGeom>
          <a:solidFill>
            <a:schemeClr val="accent4">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solidFill>
                  <a:srgbClr val="C00000"/>
                </a:solidFill>
                <a:latin typeface="Cambria" panose="02040503050406030204" pitchFamily="18" charset="0"/>
                <a:ea typeface="Cambria" panose="02040503050406030204" pitchFamily="18" charset="0"/>
              </a:rPr>
              <a:t>S</a:t>
            </a:r>
            <a:r>
              <a:rPr lang="vi-VN" sz="4400" b="1" dirty="0">
                <a:solidFill>
                  <a:srgbClr val="C00000"/>
                </a:solidFill>
                <a:latin typeface="Cambria" panose="02040503050406030204" pitchFamily="18" charset="0"/>
                <a:ea typeface="Cambria" panose="02040503050406030204" pitchFamily="18" charset="0"/>
              </a:rPr>
              <a:t>ự ra đời của nhà nước Văn Lang và nhà nước Âu Lạc, Trống đồng Đông Sơn, thành Cổ Loa,...</a:t>
            </a:r>
            <a:endPar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971" t="21280" r="12127" b="16999"/>
          <a:stretch>
            <a:fillRect/>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6119" y="-338328"/>
            <a:ext cx="11150602" cy="6858000"/>
          </a:xfrm>
          <a:prstGeom prst="rect">
            <a:avLst/>
          </a:prstGeom>
        </p:spPr>
      </p:pic>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251384" y="1162669"/>
            <a:ext cx="3274454" cy="5869067"/>
          </a:xfrm>
          <a:prstGeom prst="rect">
            <a:avLst/>
          </a:prstGeom>
        </p:spPr>
      </p:pic>
      <p:sp>
        <p:nvSpPr>
          <p:cNvPr id="10" name="Text Box 9"/>
          <p:cNvSpPr txBox="1">
            <a:spLocks noChangeArrowheads="1"/>
          </p:cNvSpPr>
          <p:nvPr/>
        </p:nvSpPr>
        <p:spPr bwMode="auto">
          <a:xfrm>
            <a:off x="4486940" y="1547543"/>
            <a:ext cx="6241311"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ctr" eaLnBrk="1" hangingPunct="1">
              <a:spcBef>
                <a:spcPct val="50000"/>
              </a:spcBef>
              <a:defRPr/>
            </a:pPr>
            <a:r>
              <a:rPr lang="en-US" sz="4800" b="1" dirty="0" err="1">
                <a:solidFill>
                  <a:prstClr val="black"/>
                </a:solidFill>
                <a:latin typeface="+mn-lt"/>
                <a:cs typeface="Times New Roman" panose="02020603050405020304" pitchFamily="18" charset="0"/>
              </a:rPr>
              <a:t>Chọn</a:t>
            </a:r>
            <a:r>
              <a:rPr lang="en-US" sz="4800" b="1" dirty="0">
                <a:solidFill>
                  <a:prstClr val="black"/>
                </a:solidFill>
                <a:latin typeface="+mn-lt"/>
                <a:cs typeface="Times New Roman" panose="02020603050405020304" pitchFamily="18" charset="0"/>
              </a:rPr>
              <a:t> </a:t>
            </a:r>
            <a:r>
              <a:rPr lang="en-US" sz="4800" b="1" dirty="0" err="1">
                <a:solidFill>
                  <a:prstClr val="black"/>
                </a:solidFill>
                <a:latin typeface="+mn-lt"/>
                <a:cs typeface="Times New Roman" panose="02020603050405020304" pitchFamily="18" charset="0"/>
              </a:rPr>
              <a:t>và</a:t>
            </a:r>
            <a:r>
              <a:rPr lang="en-US" sz="4800" b="1" dirty="0">
                <a:solidFill>
                  <a:prstClr val="black"/>
                </a:solidFill>
                <a:latin typeface="+mn-lt"/>
                <a:cs typeface="Times New Roman" panose="02020603050405020304" pitchFamily="18" charset="0"/>
              </a:rPr>
              <a:t> </a:t>
            </a:r>
            <a:r>
              <a:rPr lang="en-US" sz="4800" b="1" dirty="0" err="1">
                <a:solidFill>
                  <a:prstClr val="black"/>
                </a:solidFill>
                <a:latin typeface="+mn-lt"/>
                <a:cs typeface="Times New Roman" panose="02020603050405020304" pitchFamily="18" charset="0"/>
              </a:rPr>
              <a:t>giới</a:t>
            </a:r>
            <a:r>
              <a:rPr lang="en-US" sz="4800" b="1" dirty="0">
                <a:solidFill>
                  <a:prstClr val="black"/>
                </a:solidFill>
                <a:latin typeface="+mn-lt"/>
                <a:cs typeface="Times New Roman" panose="02020603050405020304" pitchFamily="18" charset="0"/>
              </a:rPr>
              <a:t> </a:t>
            </a:r>
            <a:r>
              <a:rPr lang="en-US" sz="4800" b="1" dirty="0" err="1">
                <a:solidFill>
                  <a:prstClr val="black"/>
                </a:solidFill>
                <a:latin typeface="+mn-lt"/>
                <a:cs typeface="Times New Roman" panose="02020603050405020304" pitchFamily="18" charset="0"/>
              </a:rPr>
              <a:t>thiệu</a:t>
            </a:r>
            <a:r>
              <a:rPr lang="en-US" sz="4800" b="1" dirty="0">
                <a:solidFill>
                  <a:prstClr val="black"/>
                </a:solidFill>
                <a:latin typeface="+mn-lt"/>
                <a:cs typeface="Times New Roman" panose="02020603050405020304" pitchFamily="18" charset="0"/>
              </a:rPr>
              <a:t> </a:t>
            </a:r>
            <a:r>
              <a:rPr lang="en-US" sz="4800" b="1" dirty="0" err="1">
                <a:solidFill>
                  <a:prstClr val="black"/>
                </a:solidFill>
                <a:latin typeface="+mn-lt"/>
                <a:cs typeface="Times New Roman" panose="02020603050405020304" pitchFamily="18" charset="0"/>
              </a:rPr>
              <a:t>một</a:t>
            </a:r>
            <a:r>
              <a:rPr lang="en-US" sz="4800" b="1" dirty="0">
                <a:solidFill>
                  <a:prstClr val="black"/>
                </a:solidFill>
                <a:latin typeface="+mn-lt"/>
                <a:cs typeface="Times New Roman" panose="02020603050405020304" pitchFamily="18" charset="0"/>
              </a:rPr>
              <a:t> </a:t>
            </a:r>
            <a:r>
              <a:rPr lang="en-US" sz="4800" b="1" dirty="0" err="1">
                <a:solidFill>
                  <a:prstClr val="black"/>
                </a:solidFill>
                <a:latin typeface="+mn-lt"/>
                <a:cs typeface="Times New Roman" panose="02020603050405020304" pitchFamily="18" charset="0"/>
              </a:rPr>
              <a:t>thành</a:t>
            </a:r>
            <a:r>
              <a:rPr lang="en-US" sz="4800" b="1" dirty="0">
                <a:solidFill>
                  <a:prstClr val="black"/>
                </a:solidFill>
                <a:latin typeface="+mn-lt"/>
                <a:cs typeface="Times New Roman" panose="02020603050405020304" pitchFamily="18" charset="0"/>
              </a:rPr>
              <a:t> </a:t>
            </a:r>
            <a:r>
              <a:rPr lang="en-US" sz="4800" b="1" dirty="0" err="1">
                <a:solidFill>
                  <a:prstClr val="black"/>
                </a:solidFill>
                <a:latin typeface="+mn-lt"/>
                <a:cs typeface="Times New Roman" panose="02020603050405020304" pitchFamily="18" charset="0"/>
              </a:rPr>
              <a:t>tựu</a:t>
            </a:r>
            <a:r>
              <a:rPr lang="en-US" sz="4800" b="1" dirty="0">
                <a:solidFill>
                  <a:prstClr val="black"/>
                </a:solidFill>
                <a:latin typeface="+mn-lt"/>
                <a:cs typeface="Times New Roman" panose="02020603050405020304" pitchFamily="18" charset="0"/>
              </a:rPr>
              <a:t> </a:t>
            </a:r>
            <a:r>
              <a:rPr lang="en-US" sz="4800" b="1" dirty="0" err="1">
                <a:solidFill>
                  <a:prstClr val="black"/>
                </a:solidFill>
                <a:latin typeface="+mn-lt"/>
                <a:cs typeface="Times New Roman" panose="02020603050405020304" pitchFamily="18" charset="0"/>
              </a:rPr>
              <a:t>của</a:t>
            </a:r>
            <a:r>
              <a:rPr lang="en-US" sz="4800" b="1" dirty="0">
                <a:solidFill>
                  <a:prstClr val="black"/>
                </a:solidFill>
                <a:latin typeface="+mn-lt"/>
                <a:cs typeface="Times New Roman" panose="02020603050405020304" pitchFamily="18" charset="0"/>
              </a:rPr>
              <a:t> </a:t>
            </a:r>
            <a:r>
              <a:rPr lang="en-US" sz="4800" b="1" dirty="0" err="1">
                <a:solidFill>
                  <a:prstClr val="black"/>
                </a:solidFill>
                <a:latin typeface="+mn-lt"/>
                <a:cs typeface="Times New Roman" panose="02020603050405020304" pitchFamily="18" charset="0"/>
              </a:rPr>
              <a:t>văn</a:t>
            </a:r>
            <a:r>
              <a:rPr lang="en-US" sz="4800" b="1" dirty="0">
                <a:solidFill>
                  <a:prstClr val="black"/>
                </a:solidFill>
                <a:latin typeface="+mn-lt"/>
                <a:cs typeface="Times New Roman" panose="02020603050405020304" pitchFamily="18" charset="0"/>
              </a:rPr>
              <a:t> </a:t>
            </a:r>
            <a:r>
              <a:rPr lang="en-US" sz="4800" b="1" dirty="0" err="1">
                <a:solidFill>
                  <a:prstClr val="black"/>
                </a:solidFill>
                <a:latin typeface="+mn-lt"/>
                <a:cs typeface="Times New Roman" panose="02020603050405020304" pitchFamily="18" charset="0"/>
              </a:rPr>
              <a:t>minh</a:t>
            </a:r>
            <a:r>
              <a:rPr lang="en-US" sz="4800" b="1" dirty="0">
                <a:solidFill>
                  <a:prstClr val="black"/>
                </a:solidFill>
                <a:latin typeface="+mn-lt"/>
                <a:cs typeface="Times New Roman" panose="02020603050405020304" pitchFamily="18" charset="0"/>
              </a:rPr>
              <a:t> </a:t>
            </a:r>
            <a:r>
              <a:rPr lang="en-US" sz="4800" b="1" dirty="0" err="1">
                <a:solidFill>
                  <a:prstClr val="black"/>
                </a:solidFill>
                <a:latin typeface="+mn-lt"/>
                <a:cs typeface="Times New Roman" panose="02020603050405020304" pitchFamily="18" charset="0"/>
              </a:rPr>
              <a:t>sông</a:t>
            </a:r>
            <a:r>
              <a:rPr lang="en-US" sz="4800" b="1" dirty="0">
                <a:solidFill>
                  <a:prstClr val="black"/>
                </a:solidFill>
                <a:latin typeface="+mn-lt"/>
                <a:cs typeface="Times New Roman" panose="02020603050405020304" pitchFamily="18" charset="0"/>
              </a:rPr>
              <a:t> </a:t>
            </a:r>
            <a:r>
              <a:rPr lang="en-US" sz="4800" b="1" dirty="0" err="1">
                <a:solidFill>
                  <a:prstClr val="black"/>
                </a:solidFill>
                <a:latin typeface="+mn-lt"/>
                <a:cs typeface="Times New Roman" panose="02020603050405020304" pitchFamily="18" charset="0"/>
              </a:rPr>
              <a:t>Hồng</a:t>
            </a:r>
            <a:r>
              <a:rPr lang="en-US" sz="4800" b="1" dirty="0">
                <a:solidFill>
                  <a:prstClr val="black"/>
                </a:solidFill>
                <a:latin typeface="+mn-lt"/>
                <a:cs typeface="Times New Roman" panose="02020603050405020304" pitchFamily="18" charset="0"/>
              </a:rPr>
              <a:t> </a:t>
            </a:r>
            <a:r>
              <a:rPr lang="en-US" sz="4800" b="1" dirty="0" err="1">
                <a:solidFill>
                  <a:prstClr val="black"/>
                </a:solidFill>
                <a:latin typeface="+mn-lt"/>
                <a:cs typeface="Times New Roman" panose="02020603050405020304" pitchFamily="18" charset="0"/>
              </a:rPr>
              <a:t>mà</a:t>
            </a:r>
            <a:r>
              <a:rPr lang="en-US" sz="4800" b="1" dirty="0">
                <a:solidFill>
                  <a:prstClr val="black"/>
                </a:solidFill>
                <a:latin typeface="+mn-lt"/>
                <a:cs typeface="Times New Roman" panose="02020603050405020304" pitchFamily="18" charset="0"/>
              </a:rPr>
              <a:t> </a:t>
            </a:r>
            <a:r>
              <a:rPr lang="en-US" sz="4800" b="1" dirty="0" err="1">
                <a:solidFill>
                  <a:prstClr val="black"/>
                </a:solidFill>
                <a:latin typeface="+mn-lt"/>
                <a:cs typeface="Times New Roman" panose="02020603050405020304" pitchFamily="18" charset="0"/>
              </a:rPr>
              <a:t>em</a:t>
            </a:r>
            <a:r>
              <a:rPr lang="en-US" sz="4800" b="1" dirty="0">
                <a:solidFill>
                  <a:prstClr val="black"/>
                </a:solidFill>
                <a:latin typeface="+mn-lt"/>
                <a:cs typeface="Times New Roman" panose="02020603050405020304" pitchFamily="18" charset="0"/>
              </a:rPr>
              <a:t> </a:t>
            </a:r>
            <a:r>
              <a:rPr lang="en-US" sz="4800" b="1" dirty="0" err="1">
                <a:solidFill>
                  <a:prstClr val="black"/>
                </a:solidFill>
                <a:latin typeface="+mn-lt"/>
                <a:cs typeface="Times New Roman" panose="02020603050405020304" pitchFamily="18" charset="0"/>
              </a:rPr>
              <a:t>thích</a:t>
            </a:r>
            <a:r>
              <a:rPr lang="en-US" sz="4800" b="1" dirty="0">
                <a:solidFill>
                  <a:prstClr val="black"/>
                </a:solidFill>
                <a:latin typeface="+mn-lt"/>
                <a:cs typeface="Times New Roman" panose="02020603050405020304" pitchFamily="18" charset="0"/>
              </a:rPr>
              <a:t> </a:t>
            </a:r>
            <a:r>
              <a:rPr lang="en-US" sz="4800" b="1" dirty="0" err="1">
                <a:solidFill>
                  <a:prstClr val="black"/>
                </a:solidFill>
                <a:latin typeface="+mn-lt"/>
                <a:cs typeface="Times New Roman" panose="02020603050405020304" pitchFamily="18" charset="0"/>
              </a:rPr>
              <a:t>nhất</a:t>
            </a:r>
            <a:r>
              <a:rPr lang="en-US" sz="4800" b="1" dirty="0">
                <a:solidFill>
                  <a:prstClr val="black"/>
                </a:solidFill>
                <a:latin typeface="+mn-lt"/>
                <a:cs typeface="Times New Roman" panose="02020603050405020304" pitchFamily="18" charset="0"/>
              </a:rPr>
              <a:t>.</a:t>
            </a:r>
            <a:endParaRPr kumimoji="0" lang="en-US" sz="4800" b="1" i="0" u="none" strike="noStrike" kern="1200" cap="none" spc="0" normalizeH="0" baseline="0" noProof="0" dirty="0">
              <a:ln>
                <a:noFill/>
              </a:ln>
              <a:solidFill>
                <a:prstClr val="black"/>
              </a:solidFill>
              <a:effectLst/>
              <a:uLnTx/>
              <a:uFillTx/>
              <a:latin typeface="+mn-lt"/>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971" t="21280" r="12127" b="16999"/>
          <a:stretch>
            <a:fillRect/>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p:cNvSpPr/>
          <p:nvPr/>
        </p:nvSpPr>
        <p:spPr>
          <a:xfrm>
            <a:off x="383470" y="265815"/>
            <a:ext cx="11422504" cy="6517757"/>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897025" y="588398"/>
            <a:ext cx="7821132" cy="584775"/>
          </a:xfrm>
          <a:custGeom>
            <a:avLst/>
            <a:gdLst>
              <a:gd name="connsiteX0" fmla="*/ 0 w 7821132"/>
              <a:gd name="connsiteY0" fmla="*/ 0 h 584775"/>
              <a:gd name="connsiteX1" fmla="*/ 7821132 w 7821132"/>
              <a:gd name="connsiteY1" fmla="*/ 0 h 584775"/>
              <a:gd name="connsiteX2" fmla="*/ 7821132 w 7821132"/>
              <a:gd name="connsiteY2" fmla="*/ 584775 h 584775"/>
              <a:gd name="connsiteX3" fmla="*/ 0 w 7821132"/>
              <a:gd name="connsiteY3" fmla="*/ 584775 h 584775"/>
              <a:gd name="connsiteX4" fmla="*/ 0 w 7821132"/>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1132" h="584775" fill="none" extrusionOk="0">
                <a:moveTo>
                  <a:pt x="0" y="0"/>
                </a:moveTo>
                <a:cubicBezTo>
                  <a:pt x="3342831" y="5222"/>
                  <a:pt x="6967075" y="24918"/>
                  <a:pt x="7821132" y="0"/>
                </a:cubicBezTo>
                <a:cubicBezTo>
                  <a:pt x="7778289" y="115750"/>
                  <a:pt x="7826807" y="445323"/>
                  <a:pt x="7821132" y="584775"/>
                </a:cubicBezTo>
                <a:cubicBezTo>
                  <a:pt x="5524921" y="420014"/>
                  <a:pt x="967595" y="702925"/>
                  <a:pt x="0" y="584775"/>
                </a:cubicBezTo>
                <a:cubicBezTo>
                  <a:pt x="-7476" y="472120"/>
                  <a:pt x="34986" y="279470"/>
                  <a:pt x="0" y="0"/>
                </a:cubicBezTo>
                <a:close/>
              </a:path>
              <a:path w="7821132" h="584775" stroke="0" extrusionOk="0">
                <a:moveTo>
                  <a:pt x="0" y="0"/>
                </a:moveTo>
                <a:cubicBezTo>
                  <a:pt x="3325048" y="11849"/>
                  <a:pt x="6429610" y="-161459"/>
                  <a:pt x="7821132" y="0"/>
                </a:cubicBezTo>
                <a:cubicBezTo>
                  <a:pt x="7794686" y="254320"/>
                  <a:pt x="7778868" y="509640"/>
                  <a:pt x="7821132" y="584775"/>
                </a:cubicBezTo>
                <a:cubicBezTo>
                  <a:pt x="4165391" y="438915"/>
                  <a:pt x="2844829" y="506451"/>
                  <a:pt x="0" y="584775"/>
                </a:cubicBezTo>
                <a:cubicBezTo>
                  <a:pt x="19643" y="454944"/>
                  <a:pt x="-27143" y="222798"/>
                  <a:pt x="0" y="0"/>
                </a:cubicBezTo>
                <a:close/>
              </a:path>
            </a:pathLst>
          </a:custGeom>
          <a:solidFill>
            <a:srgbClr val="CCFF99"/>
          </a:solidFill>
          <a:ln w="38100">
            <a:solidFill>
              <a:srgbClr val="1FAE98"/>
            </a:solidFill>
            <a:prstDash val="sysDash"/>
          </a:ln>
        </p:spPr>
        <p:txBody>
          <a:bodyPr wrap="square">
            <a:spAutoFit/>
          </a:bodyPr>
          <a:lstStyle/>
          <a:p>
            <a:pPr lvl="0" algn="just">
              <a:defRPr/>
            </a:pPr>
            <a:r>
              <a:rPr lang="vi-VN" sz="3200" dirty="0">
                <a:cs typeface="Arial" panose="020B0604020202020204" pitchFamily="34" charset="0"/>
              </a:rPr>
              <a:t>Đứng đầu nhà nước Văn Lang là ai?</a:t>
            </a:r>
          </a:p>
        </p:txBody>
      </p:sp>
      <p:sp>
        <p:nvSpPr>
          <p:cNvPr id="8" name="TextBox 7"/>
          <p:cNvSpPr txBox="1"/>
          <p:nvPr/>
        </p:nvSpPr>
        <p:spPr>
          <a:xfrm>
            <a:off x="3514262" y="1727701"/>
            <a:ext cx="3173616" cy="646331"/>
          </a:xfrm>
          <a:custGeom>
            <a:avLst/>
            <a:gdLst>
              <a:gd name="connsiteX0" fmla="*/ 0 w 3173616"/>
              <a:gd name="connsiteY0" fmla="*/ 0 h 646331"/>
              <a:gd name="connsiteX1" fmla="*/ 3173616 w 3173616"/>
              <a:gd name="connsiteY1" fmla="*/ 0 h 646331"/>
              <a:gd name="connsiteX2" fmla="*/ 3173616 w 3173616"/>
              <a:gd name="connsiteY2" fmla="*/ 646331 h 646331"/>
              <a:gd name="connsiteX3" fmla="*/ 0 w 3173616"/>
              <a:gd name="connsiteY3" fmla="*/ 646331 h 646331"/>
              <a:gd name="connsiteX4" fmla="*/ 0 w 3173616"/>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3616" h="646331" fill="none" extrusionOk="0">
                <a:moveTo>
                  <a:pt x="0" y="0"/>
                </a:moveTo>
                <a:cubicBezTo>
                  <a:pt x="749636" y="5222"/>
                  <a:pt x="1736535" y="24918"/>
                  <a:pt x="3173616" y="0"/>
                </a:cubicBezTo>
                <a:cubicBezTo>
                  <a:pt x="3173870" y="82799"/>
                  <a:pt x="3193394" y="500035"/>
                  <a:pt x="3173616" y="646331"/>
                </a:cubicBezTo>
                <a:cubicBezTo>
                  <a:pt x="2000376" y="481570"/>
                  <a:pt x="1066672" y="764481"/>
                  <a:pt x="0" y="646331"/>
                </a:cubicBezTo>
                <a:cubicBezTo>
                  <a:pt x="-25800" y="331639"/>
                  <a:pt x="10771" y="187809"/>
                  <a:pt x="0" y="0"/>
                </a:cubicBezTo>
                <a:close/>
              </a:path>
              <a:path w="3173616" h="646331" stroke="0" extrusionOk="0">
                <a:moveTo>
                  <a:pt x="0" y="0"/>
                </a:moveTo>
                <a:cubicBezTo>
                  <a:pt x="335909" y="11849"/>
                  <a:pt x="1926541" y="-161459"/>
                  <a:pt x="3173616" y="0"/>
                </a:cubicBezTo>
                <a:cubicBezTo>
                  <a:pt x="3148434" y="272270"/>
                  <a:pt x="3227518" y="451941"/>
                  <a:pt x="3173616" y="646331"/>
                </a:cubicBezTo>
                <a:cubicBezTo>
                  <a:pt x="1769096" y="500471"/>
                  <a:pt x="528416" y="568007"/>
                  <a:pt x="0" y="646331"/>
                </a:cubicBezTo>
                <a:cubicBezTo>
                  <a:pt x="45562" y="351981"/>
                  <a:pt x="-52553" y="181843"/>
                  <a:pt x="0" y="0"/>
                </a:cubicBezTo>
                <a:close/>
              </a:path>
            </a:pathLst>
          </a:custGeom>
          <a:solidFill>
            <a:srgbClr val="CCFFFF"/>
          </a:solidFill>
          <a:ln w="38100">
            <a:solidFill>
              <a:srgbClr val="72EFA3"/>
            </a:solidFill>
            <a:prstDash val="sysDash"/>
          </a:ln>
        </p:spPr>
        <p:txBody>
          <a:bodyPr wrap="square">
            <a:spAutoFit/>
          </a:bodyPr>
          <a:lstStyle/>
          <a:p>
            <a:pPr algn="just"/>
            <a:r>
              <a:rPr lang="vi-VN" sz="3600" b="1" dirty="0">
                <a:latin typeface="Calibri" panose="020F0502020204030204" pitchFamily="34" charset="0"/>
                <a:cs typeface="Calibri" panose="020F0502020204030204" pitchFamily="34" charset="0"/>
              </a:rPr>
              <a:t>Hùng Vương</a:t>
            </a:r>
          </a:p>
        </p:txBody>
      </p:sp>
      <p:sp>
        <p:nvSpPr>
          <p:cNvPr id="10" name="Freeform: Shape 34"/>
          <p:cNvSpPr/>
          <p:nvPr/>
        </p:nvSpPr>
        <p:spPr>
          <a:xfrm>
            <a:off x="2144509" y="1233337"/>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icrosoft YaHei" panose="020B0503020204020204" charset="-122"/>
              <a:cs typeface="+mn-cs"/>
            </a:endParaRPr>
          </a:p>
        </p:txBody>
      </p:sp>
      <p:sp>
        <p:nvSpPr>
          <p:cNvPr id="11" name="TextBox 10"/>
          <p:cNvSpPr txBox="1"/>
          <p:nvPr/>
        </p:nvSpPr>
        <p:spPr>
          <a:xfrm>
            <a:off x="2556243" y="2693644"/>
            <a:ext cx="7821132" cy="584775"/>
          </a:xfrm>
          <a:custGeom>
            <a:avLst/>
            <a:gdLst>
              <a:gd name="connsiteX0" fmla="*/ 0 w 7821132"/>
              <a:gd name="connsiteY0" fmla="*/ 0 h 584775"/>
              <a:gd name="connsiteX1" fmla="*/ 7821132 w 7821132"/>
              <a:gd name="connsiteY1" fmla="*/ 0 h 584775"/>
              <a:gd name="connsiteX2" fmla="*/ 7821132 w 7821132"/>
              <a:gd name="connsiteY2" fmla="*/ 584775 h 584775"/>
              <a:gd name="connsiteX3" fmla="*/ 0 w 7821132"/>
              <a:gd name="connsiteY3" fmla="*/ 584775 h 584775"/>
              <a:gd name="connsiteX4" fmla="*/ 0 w 7821132"/>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1132" h="584775" fill="none" extrusionOk="0">
                <a:moveTo>
                  <a:pt x="0" y="0"/>
                </a:moveTo>
                <a:cubicBezTo>
                  <a:pt x="3342831" y="5222"/>
                  <a:pt x="6967075" y="24918"/>
                  <a:pt x="7821132" y="0"/>
                </a:cubicBezTo>
                <a:cubicBezTo>
                  <a:pt x="7778289" y="115750"/>
                  <a:pt x="7826807" y="445323"/>
                  <a:pt x="7821132" y="584775"/>
                </a:cubicBezTo>
                <a:cubicBezTo>
                  <a:pt x="5524921" y="420014"/>
                  <a:pt x="967595" y="702925"/>
                  <a:pt x="0" y="584775"/>
                </a:cubicBezTo>
                <a:cubicBezTo>
                  <a:pt x="-7476" y="472120"/>
                  <a:pt x="34986" y="279470"/>
                  <a:pt x="0" y="0"/>
                </a:cubicBezTo>
                <a:close/>
              </a:path>
              <a:path w="7821132" h="584775" stroke="0" extrusionOk="0">
                <a:moveTo>
                  <a:pt x="0" y="0"/>
                </a:moveTo>
                <a:cubicBezTo>
                  <a:pt x="3325048" y="11849"/>
                  <a:pt x="6429610" y="-161459"/>
                  <a:pt x="7821132" y="0"/>
                </a:cubicBezTo>
                <a:cubicBezTo>
                  <a:pt x="7794686" y="254320"/>
                  <a:pt x="7778868" y="509640"/>
                  <a:pt x="7821132" y="584775"/>
                </a:cubicBezTo>
                <a:cubicBezTo>
                  <a:pt x="4165391" y="438915"/>
                  <a:pt x="2844829" y="506451"/>
                  <a:pt x="0" y="584775"/>
                </a:cubicBezTo>
                <a:cubicBezTo>
                  <a:pt x="19643" y="454944"/>
                  <a:pt x="-27143" y="222798"/>
                  <a:pt x="0" y="0"/>
                </a:cubicBezTo>
                <a:close/>
              </a:path>
            </a:pathLst>
          </a:custGeom>
          <a:solidFill>
            <a:srgbClr val="CCFF99"/>
          </a:solidFill>
          <a:ln w="38100">
            <a:solidFill>
              <a:srgbClr val="1FAE98"/>
            </a:solidFill>
            <a:prstDash val="sysDash"/>
          </a:ln>
        </p:spPr>
        <p:txBody>
          <a:bodyPr wrap="square">
            <a:spAutoFit/>
          </a:bodyPr>
          <a:lstStyle/>
          <a:p>
            <a:pPr lvl="0" algn="just">
              <a:defRPr/>
            </a:pPr>
            <a:r>
              <a:rPr lang="vi-VN" sz="3200" dirty="0">
                <a:cs typeface="Arial" panose="020B0604020202020204" pitchFamily="34" charset="0"/>
              </a:rPr>
              <a:t>Đứng đầu nhà nước Âu Lạc là ai?</a:t>
            </a:r>
          </a:p>
        </p:txBody>
      </p:sp>
      <p:sp>
        <p:nvSpPr>
          <p:cNvPr id="12" name="TextBox 11"/>
          <p:cNvSpPr txBox="1"/>
          <p:nvPr/>
        </p:nvSpPr>
        <p:spPr>
          <a:xfrm>
            <a:off x="4120318" y="3662826"/>
            <a:ext cx="3949794" cy="646331"/>
          </a:xfrm>
          <a:custGeom>
            <a:avLst/>
            <a:gdLst>
              <a:gd name="connsiteX0" fmla="*/ 0 w 3949794"/>
              <a:gd name="connsiteY0" fmla="*/ 0 h 646331"/>
              <a:gd name="connsiteX1" fmla="*/ 3949794 w 3949794"/>
              <a:gd name="connsiteY1" fmla="*/ 0 h 646331"/>
              <a:gd name="connsiteX2" fmla="*/ 3949794 w 3949794"/>
              <a:gd name="connsiteY2" fmla="*/ 646331 h 646331"/>
              <a:gd name="connsiteX3" fmla="*/ 0 w 3949794"/>
              <a:gd name="connsiteY3" fmla="*/ 646331 h 646331"/>
              <a:gd name="connsiteX4" fmla="*/ 0 w 3949794"/>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9794" h="646331" fill="none" extrusionOk="0">
                <a:moveTo>
                  <a:pt x="0" y="0"/>
                </a:moveTo>
                <a:cubicBezTo>
                  <a:pt x="1839231" y="5222"/>
                  <a:pt x="3038791" y="24918"/>
                  <a:pt x="3949794" y="0"/>
                </a:cubicBezTo>
                <a:cubicBezTo>
                  <a:pt x="3950048" y="82799"/>
                  <a:pt x="3969572" y="500035"/>
                  <a:pt x="3949794" y="646331"/>
                </a:cubicBezTo>
                <a:cubicBezTo>
                  <a:pt x="2286610" y="481570"/>
                  <a:pt x="1162547" y="764481"/>
                  <a:pt x="0" y="646331"/>
                </a:cubicBezTo>
                <a:cubicBezTo>
                  <a:pt x="-25800" y="331639"/>
                  <a:pt x="10771" y="187809"/>
                  <a:pt x="0" y="0"/>
                </a:cubicBezTo>
                <a:close/>
              </a:path>
              <a:path w="3949794" h="646331" stroke="0" extrusionOk="0">
                <a:moveTo>
                  <a:pt x="0" y="0"/>
                </a:moveTo>
                <a:cubicBezTo>
                  <a:pt x="1881627" y="11849"/>
                  <a:pt x="2124726" y="-161459"/>
                  <a:pt x="3949794" y="0"/>
                </a:cubicBezTo>
                <a:cubicBezTo>
                  <a:pt x="3924612" y="272270"/>
                  <a:pt x="4003696" y="451941"/>
                  <a:pt x="3949794" y="646331"/>
                </a:cubicBezTo>
                <a:cubicBezTo>
                  <a:pt x="2771401" y="500471"/>
                  <a:pt x="591014" y="568007"/>
                  <a:pt x="0" y="646331"/>
                </a:cubicBezTo>
                <a:cubicBezTo>
                  <a:pt x="45562" y="351981"/>
                  <a:pt x="-52553" y="181843"/>
                  <a:pt x="0" y="0"/>
                </a:cubicBezTo>
                <a:close/>
              </a:path>
            </a:pathLst>
          </a:custGeom>
          <a:solidFill>
            <a:srgbClr val="CCFFFF"/>
          </a:solidFill>
          <a:ln w="38100">
            <a:solidFill>
              <a:srgbClr val="72EFA3"/>
            </a:solidFill>
            <a:prstDash val="sysDash"/>
          </a:ln>
        </p:spPr>
        <p:txBody>
          <a:bodyPr wrap="square">
            <a:spAutoFit/>
          </a:bodyPr>
          <a:lstStyle/>
          <a:p>
            <a:pPr algn="just"/>
            <a:r>
              <a:rPr lang="en-US" sz="3600" b="1" dirty="0">
                <a:latin typeface="Calibri" panose="020F0502020204030204" pitchFamily="34" charset="0"/>
                <a:cs typeface="Calibri" panose="020F0502020204030204" pitchFamily="34" charset="0"/>
              </a:rPr>
              <a:t>An </a:t>
            </a:r>
            <a:r>
              <a:rPr lang="en-US" sz="3600" b="1" dirty="0" err="1">
                <a:latin typeface="Calibri" panose="020F0502020204030204" pitchFamily="34" charset="0"/>
                <a:cs typeface="Calibri" panose="020F0502020204030204" pitchFamily="34" charset="0"/>
              </a:rPr>
              <a:t>Dương</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Vương</a:t>
            </a:r>
            <a:endParaRPr lang="vi-VN" sz="3600" b="1" dirty="0">
              <a:latin typeface="Calibri" panose="020F0502020204030204" pitchFamily="34" charset="0"/>
              <a:cs typeface="Calibri" panose="020F0502020204030204" pitchFamily="34" charset="0"/>
            </a:endParaRPr>
          </a:p>
        </p:txBody>
      </p:sp>
      <p:sp>
        <p:nvSpPr>
          <p:cNvPr id="15" name="Freeform: Shape 34"/>
          <p:cNvSpPr/>
          <p:nvPr/>
        </p:nvSpPr>
        <p:spPr>
          <a:xfrm>
            <a:off x="2803727" y="333858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icrosoft YaHei" panose="020B0503020204020204" charset="-122"/>
              <a:cs typeface="+mn-cs"/>
            </a:endParaRPr>
          </a:p>
        </p:txBody>
      </p:sp>
      <p:sp>
        <p:nvSpPr>
          <p:cNvPr id="16" name="TextBox 15"/>
          <p:cNvSpPr txBox="1"/>
          <p:nvPr/>
        </p:nvSpPr>
        <p:spPr>
          <a:xfrm>
            <a:off x="1003891" y="4720386"/>
            <a:ext cx="5641459" cy="584775"/>
          </a:xfrm>
          <a:custGeom>
            <a:avLst/>
            <a:gdLst>
              <a:gd name="connsiteX0" fmla="*/ 0 w 5641459"/>
              <a:gd name="connsiteY0" fmla="*/ 0 h 584775"/>
              <a:gd name="connsiteX1" fmla="*/ 5641459 w 5641459"/>
              <a:gd name="connsiteY1" fmla="*/ 0 h 584775"/>
              <a:gd name="connsiteX2" fmla="*/ 5641459 w 5641459"/>
              <a:gd name="connsiteY2" fmla="*/ 584775 h 584775"/>
              <a:gd name="connsiteX3" fmla="*/ 0 w 5641459"/>
              <a:gd name="connsiteY3" fmla="*/ 584775 h 584775"/>
              <a:gd name="connsiteX4" fmla="*/ 0 w 5641459"/>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459" h="584775" fill="none" extrusionOk="0">
                <a:moveTo>
                  <a:pt x="0" y="0"/>
                </a:moveTo>
                <a:cubicBezTo>
                  <a:pt x="1436181" y="5222"/>
                  <a:pt x="3832905" y="24918"/>
                  <a:pt x="5641459" y="0"/>
                </a:cubicBezTo>
                <a:cubicBezTo>
                  <a:pt x="5598616" y="115750"/>
                  <a:pt x="5647134" y="445323"/>
                  <a:pt x="5641459" y="584775"/>
                </a:cubicBezTo>
                <a:cubicBezTo>
                  <a:pt x="3249130" y="420014"/>
                  <a:pt x="693652" y="702925"/>
                  <a:pt x="0" y="584775"/>
                </a:cubicBezTo>
                <a:cubicBezTo>
                  <a:pt x="-7476" y="472120"/>
                  <a:pt x="34986" y="279470"/>
                  <a:pt x="0" y="0"/>
                </a:cubicBezTo>
                <a:close/>
              </a:path>
              <a:path w="5641459" h="584775" stroke="0" extrusionOk="0">
                <a:moveTo>
                  <a:pt x="0" y="0"/>
                </a:moveTo>
                <a:cubicBezTo>
                  <a:pt x="1876802" y="11849"/>
                  <a:pt x="4731533" y="-161459"/>
                  <a:pt x="5641459" y="0"/>
                </a:cubicBezTo>
                <a:cubicBezTo>
                  <a:pt x="5615013" y="254320"/>
                  <a:pt x="5599195" y="509640"/>
                  <a:pt x="5641459" y="584775"/>
                </a:cubicBezTo>
                <a:cubicBezTo>
                  <a:pt x="4713780" y="438915"/>
                  <a:pt x="2108803" y="506451"/>
                  <a:pt x="0" y="584775"/>
                </a:cubicBezTo>
                <a:cubicBezTo>
                  <a:pt x="19643" y="454944"/>
                  <a:pt x="-27143" y="222798"/>
                  <a:pt x="0" y="0"/>
                </a:cubicBezTo>
                <a:close/>
              </a:path>
            </a:pathLst>
          </a:custGeom>
          <a:solidFill>
            <a:srgbClr val="CCFF99"/>
          </a:solidFill>
          <a:ln w="38100">
            <a:solidFill>
              <a:srgbClr val="1FAE98"/>
            </a:solidFill>
            <a:prstDash val="sysDash"/>
          </a:ln>
        </p:spPr>
        <p:txBody>
          <a:bodyPr wrap="square">
            <a:spAutoFit/>
          </a:bodyPr>
          <a:lstStyle/>
          <a:p>
            <a:pPr lvl="0" algn="just">
              <a:defRPr/>
            </a:pPr>
            <a:r>
              <a:rPr lang="vi-VN" sz="3200" dirty="0">
                <a:cs typeface="Arial" panose="020B0604020202020204" pitchFamily="34" charset="0"/>
              </a:rPr>
              <a:t>Ai là người giúp việc cho vua?</a:t>
            </a:r>
          </a:p>
        </p:txBody>
      </p:sp>
      <p:sp>
        <p:nvSpPr>
          <p:cNvPr id="17" name="TextBox 16"/>
          <p:cNvSpPr txBox="1"/>
          <p:nvPr/>
        </p:nvSpPr>
        <p:spPr>
          <a:xfrm>
            <a:off x="2493537" y="5753364"/>
            <a:ext cx="9283794" cy="646331"/>
          </a:xfrm>
          <a:custGeom>
            <a:avLst/>
            <a:gdLst>
              <a:gd name="connsiteX0" fmla="*/ 0 w 9283794"/>
              <a:gd name="connsiteY0" fmla="*/ 0 h 646331"/>
              <a:gd name="connsiteX1" fmla="*/ 9283794 w 9283794"/>
              <a:gd name="connsiteY1" fmla="*/ 0 h 646331"/>
              <a:gd name="connsiteX2" fmla="*/ 9283794 w 9283794"/>
              <a:gd name="connsiteY2" fmla="*/ 646331 h 646331"/>
              <a:gd name="connsiteX3" fmla="*/ 0 w 9283794"/>
              <a:gd name="connsiteY3" fmla="*/ 646331 h 646331"/>
              <a:gd name="connsiteX4" fmla="*/ 0 w 9283794"/>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3794" h="646331" fill="none" extrusionOk="0">
                <a:moveTo>
                  <a:pt x="0" y="0"/>
                </a:moveTo>
                <a:cubicBezTo>
                  <a:pt x="3788251" y="5222"/>
                  <a:pt x="5095286" y="24918"/>
                  <a:pt x="9283794" y="0"/>
                </a:cubicBezTo>
                <a:cubicBezTo>
                  <a:pt x="9284048" y="82799"/>
                  <a:pt x="9303572" y="500035"/>
                  <a:pt x="9283794" y="646331"/>
                </a:cubicBezTo>
                <a:cubicBezTo>
                  <a:pt x="6843866" y="481570"/>
                  <a:pt x="1229500" y="764481"/>
                  <a:pt x="0" y="646331"/>
                </a:cubicBezTo>
                <a:cubicBezTo>
                  <a:pt x="-25800" y="331639"/>
                  <a:pt x="10771" y="187809"/>
                  <a:pt x="0" y="0"/>
                </a:cubicBezTo>
                <a:close/>
              </a:path>
              <a:path w="9283794" h="646331" stroke="0" extrusionOk="0">
                <a:moveTo>
                  <a:pt x="0" y="0"/>
                </a:moveTo>
                <a:cubicBezTo>
                  <a:pt x="2601613" y="11849"/>
                  <a:pt x="4964081" y="-161459"/>
                  <a:pt x="9283794" y="0"/>
                </a:cubicBezTo>
                <a:cubicBezTo>
                  <a:pt x="9258612" y="272270"/>
                  <a:pt x="9337696" y="451941"/>
                  <a:pt x="9283794" y="646331"/>
                </a:cubicBezTo>
                <a:cubicBezTo>
                  <a:pt x="5531710" y="500471"/>
                  <a:pt x="1254241" y="568007"/>
                  <a:pt x="0" y="646331"/>
                </a:cubicBezTo>
                <a:cubicBezTo>
                  <a:pt x="45562" y="351981"/>
                  <a:pt x="-52553" y="181843"/>
                  <a:pt x="0" y="0"/>
                </a:cubicBezTo>
                <a:close/>
              </a:path>
            </a:pathLst>
          </a:custGeom>
          <a:solidFill>
            <a:srgbClr val="CCFFFF"/>
          </a:solidFill>
          <a:ln w="38100">
            <a:solidFill>
              <a:srgbClr val="72EFA3"/>
            </a:solidFill>
            <a:prstDash val="sysDash"/>
          </a:ln>
        </p:spPr>
        <p:txBody>
          <a:bodyPr wrap="square">
            <a:spAutoFit/>
          </a:bodyPr>
          <a:lstStyle/>
          <a:p>
            <a:pPr algn="just"/>
            <a:r>
              <a:rPr lang="vi-VN" sz="3600" b="1" dirty="0">
                <a:latin typeface="Calibri" panose="020F0502020204030204" pitchFamily="34" charset="0"/>
                <a:cs typeface="Calibri" panose="020F0502020204030204" pitchFamily="34" charset="0"/>
              </a:rPr>
              <a:t>Người giúp việc cho vua là Lạc hầu, Lạc tướng.</a:t>
            </a:r>
          </a:p>
        </p:txBody>
      </p:sp>
      <p:sp>
        <p:nvSpPr>
          <p:cNvPr id="18" name="Freeform: Shape 34"/>
          <p:cNvSpPr/>
          <p:nvPr/>
        </p:nvSpPr>
        <p:spPr>
          <a:xfrm>
            <a:off x="1123784" y="5259000"/>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icrosoft YaHei" panose="020B0503020204020204"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1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1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up)">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10" grpId="0" bldLvl="0" animBg="1"/>
      <p:bldP spid="11" grpId="0" bldLvl="0" animBg="1"/>
      <p:bldP spid="12" grpId="0" bldLvl="0" animBg="1"/>
      <p:bldP spid="15" grpId="0" bldLvl="0" animBg="1"/>
      <p:bldP spid="16" grpId="0" bldLvl="0" animBg="1"/>
      <p:bldP spid="17" grpId="0" bldLvl="0" animBg="1"/>
      <p:bldP spid="18"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z4928285847745_1a94c8684bc7101d2518b3549306e621"/>
          <p:cNvPicPr>
            <a:picLocks noChangeAspect="1"/>
          </p:cNvPicPr>
          <p:nvPr/>
        </p:nvPicPr>
        <p:blipFill>
          <a:blip r:embed="rId2"/>
          <a:stretch>
            <a:fillRect/>
          </a:stretch>
        </p:blipFill>
        <p:spPr>
          <a:xfrm>
            <a:off x="0" y="1404620"/>
            <a:ext cx="12192000" cy="4048125"/>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522768" y="1512370"/>
            <a:ext cx="6186376" cy="2455740"/>
          </a:xfrm>
          <a:prstGeom prst="rect">
            <a:avLst/>
          </a:prstGeom>
        </p:spPr>
      </p:pic>
      <p:pic>
        <p:nvPicPr>
          <p:cNvPr id="6" name="Picture 5"/>
          <p:cNvPicPr>
            <a:picLocks noChangeAspect="1"/>
          </p:cNvPicPr>
          <p:nvPr/>
        </p:nvPicPr>
        <p:blipFill>
          <a:blip r:embed="rId5"/>
          <a:stretch>
            <a:fillRect/>
          </a:stretch>
        </p:blipFill>
        <p:spPr>
          <a:xfrm>
            <a:off x="6422066" y="3526755"/>
            <a:ext cx="5160224" cy="29084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7" name="Rectangle: Rounded Corners 6"/>
          <p:cNvSpPr/>
          <p:nvPr/>
        </p:nvSpPr>
        <p:spPr>
          <a:xfrm>
            <a:off x="2235200" y="3429000"/>
            <a:ext cx="7950200" cy="2969895"/>
          </a:xfrm>
          <a:prstGeom prst="roundRect">
            <a:avLst>
              <a:gd name="adj" fmla="val 13348"/>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2859850" y="3429106"/>
            <a:ext cx="7010400" cy="2861310"/>
          </a:xfrm>
          <a:prstGeom prst="rect">
            <a:avLst/>
          </a:prstGeom>
          <a:noFill/>
        </p:spPr>
        <p:txBody>
          <a:bodyPr wrap="square" rtlCol="0">
            <a:spAutoFit/>
          </a:bodyPr>
          <a:lstStyle/>
          <a:p>
            <a:pPr lvl="0" algn="ctr">
              <a:defRPr/>
            </a:pPr>
            <a:r>
              <a:rPr lang="en-US" sz="6000" b="1" dirty="0">
                <a:solidFill>
                  <a:srgbClr val="FF0000"/>
                </a:solidFill>
                <a:latin typeface="Calibri" panose="020F0502020204030204" pitchFamily="34" charset="0"/>
                <a:cs typeface="Calibri" panose="020F0502020204030204" pitchFamily="34" charset="0"/>
              </a:rPr>
              <a:t>b) </a:t>
            </a:r>
            <a:r>
              <a:rPr lang="vi-VN" sz="6000" b="1" dirty="0">
                <a:solidFill>
                  <a:srgbClr val="FF0000"/>
                </a:solidFill>
                <a:latin typeface="Calibri" panose="020F0502020204030204" pitchFamily="34" charset="0"/>
                <a:cs typeface="Calibri" panose="020F0502020204030204" pitchFamily="34" charset="0"/>
              </a:rPr>
              <a:t>Đời sống </a:t>
            </a:r>
            <a:r>
              <a:rPr lang="en-US" altLang="vi-VN" sz="6000" b="1" dirty="0">
                <a:solidFill>
                  <a:srgbClr val="FF0000"/>
                </a:solidFill>
                <a:latin typeface="Calibri" panose="020F0502020204030204" pitchFamily="34" charset="0"/>
                <a:cs typeface="Calibri" panose="020F0502020204030204" pitchFamily="34" charset="0"/>
              </a:rPr>
              <a:t>vật chất và tinh thần</a:t>
            </a:r>
            <a:r>
              <a:rPr lang="vi-VN" sz="6000" b="1" dirty="0">
                <a:solidFill>
                  <a:srgbClr val="FF0000"/>
                </a:solidFill>
                <a:latin typeface="Calibri" panose="020F0502020204030204" pitchFamily="34" charset="0"/>
                <a:cs typeface="Calibri" panose="020F0502020204030204" pitchFamily="34" charset="0"/>
              </a:rPr>
              <a:t>của người Việt cổ</a:t>
            </a:r>
            <a:endParaRPr kumimoji="0" lang="vi-VN" sz="60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11" r="74444" b="68889"/>
          <a:stretch>
            <a:fillRect/>
          </a:stretch>
        </p:blipFill>
        <p:spPr>
          <a:xfrm>
            <a:off x="9870440" y="3965575"/>
            <a:ext cx="2377090" cy="2997200"/>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5669" t="-701" r="48775" b="68479"/>
          <a:stretch>
            <a:fillRect/>
          </a:stretch>
        </p:blipFill>
        <p:spPr>
          <a:xfrm>
            <a:off x="1012277" y="3965713"/>
            <a:ext cx="2344245" cy="2955787"/>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1578" t="-701" r="26110" b="68479"/>
          <a:stretch>
            <a:fillRect/>
          </a:stretch>
        </p:blipFill>
        <p:spPr>
          <a:xfrm>
            <a:off x="-309137" y="3987800"/>
            <a:ext cx="2075355" cy="299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574159" y="766243"/>
            <a:ext cx="11344939" cy="1077218"/>
          </a:xfrm>
          <a:prstGeom prst="rect">
            <a:avLst/>
          </a:prstGeom>
        </p:spPr>
        <p:txBody>
          <a:bodyPr wrap="square">
            <a:spAutoFit/>
          </a:bodyPr>
          <a:lstStyle/>
          <a:p>
            <a:pPr lvl="0" algn="ctr"/>
            <a:r>
              <a:rPr lang="en-US" sz="3200" b="1" dirty="0">
                <a:solidFill>
                  <a:srgbClr val="002060"/>
                </a:solidFill>
                <a:latin typeface="Cambria" panose="02040503050406030204" pitchFamily="18" charset="0"/>
                <a:ea typeface="Cambria" panose="02040503050406030204" pitchFamily="18" charset="0"/>
              </a:rPr>
              <a:t>1. </a:t>
            </a:r>
            <a:r>
              <a:rPr lang="vi-VN" sz="3200" b="1" dirty="0">
                <a:solidFill>
                  <a:srgbClr val="002060"/>
                </a:solidFill>
                <a:latin typeface="Cambria" panose="02040503050406030204" pitchFamily="18" charset="0"/>
                <a:ea typeface="Cambria" panose="02040503050406030204" pitchFamily="18" charset="0"/>
              </a:rPr>
              <a:t>Đọc thông tin và quan sát hình 4, em hãy mô tả một số nét chính về đời sống vật chất và tinh thần của người Việt cổ.</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stretch>
            <a:fillRect/>
          </a:stretch>
        </p:blipFill>
        <p:spPr>
          <a:xfrm>
            <a:off x="2281681" y="2018525"/>
            <a:ext cx="7425845" cy="4498008"/>
          </a:xfrm>
          <a:prstGeom prst="rect">
            <a:avLst/>
          </a:prstGeom>
        </p:spPr>
      </p:pic>
      <p:sp>
        <p:nvSpPr>
          <p:cNvPr id="5" name="TextBox 4"/>
          <p:cNvSpPr txBox="1"/>
          <p:nvPr/>
        </p:nvSpPr>
        <p:spPr>
          <a:xfrm>
            <a:off x="0" y="131198"/>
            <a:ext cx="4401879" cy="646331"/>
          </a:xfrm>
          <a:custGeom>
            <a:avLst/>
            <a:gdLst>
              <a:gd name="connsiteX0" fmla="*/ 0 w 4401879"/>
              <a:gd name="connsiteY0" fmla="*/ 0 h 646331"/>
              <a:gd name="connsiteX1" fmla="*/ 4401879 w 4401879"/>
              <a:gd name="connsiteY1" fmla="*/ 0 h 646331"/>
              <a:gd name="connsiteX2" fmla="*/ 4401879 w 4401879"/>
              <a:gd name="connsiteY2" fmla="*/ 646331 h 646331"/>
              <a:gd name="connsiteX3" fmla="*/ 0 w 4401879"/>
              <a:gd name="connsiteY3" fmla="*/ 646331 h 646331"/>
              <a:gd name="connsiteX4" fmla="*/ 0 w 4401879"/>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1879" h="646331" fill="none" extrusionOk="0">
                <a:moveTo>
                  <a:pt x="0" y="0"/>
                </a:moveTo>
                <a:cubicBezTo>
                  <a:pt x="675760" y="5222"/>
                  <a:pt x="2275108" y="24918"/>
                  <a:pt x="4401879" y="0"/>
                </a:cubicBezTo>
                <a:cubicBezTo>
                  <a:pt x="4402133" y="82799"/>
                  <a:pt x="4421657" y="500035"/>
                  <a:pt x="4401879" y="646331"/>
                </a:cubicBezTo>
                <a:cubicBezTo>
                  <a:pt x="2503043" y="481570"/>
                  <a:pt x="1036372" y="764481"/>
                  <a:pt x="0" y="646331"/>
                </a:cubicBezTo>
                <a:cubicBezTo>
                  <a:pt x="-25800" y="331639"/>
                  <a:pt x="10771" y="187809"/>
                  <a:pt x="0" y="0"/>
                </a:cubicBezTo>
                <a:close/>
              </a:path>
              <a:path w="4401879" h="646331" stroke="0" extrusionOk="0">
                <a:moveTo>
                  <a:pt x="0" y="0"/>
                </a:moveTo>
                <a:cubicBezTo>
                  <a:pt x="1660352" y="11849"/>
                  <a:pt x="2303284" y="-161459"/>
                  <a:pt x="4401879" y="0"/>
                </a:cubicBezTo>
                <a:cubicBezTo>
                  <a:pt x="4376697" y="272270"/>
                  <a:pt x="4455781" y="451941"/>
                  <a:pt x="4401879" y="646331"/>
                </a:cubicBezTo>
                <a:cubicBezTo>
                  <a:pt x="3787361" y="500471"/>
                  <a:pt x="1673564" y="568007"/>
                  <a:pt x="0" y="646331"/>
                </a:cubicBezTo>
                <a:cubicBezTo>
                  <a:pt x="45562" y="351981"/>
                  <a:pt x="-52553" y="181843"/>
                  <a:pt x="0" y="0"/>
                </a:cubicBezTo>
                <a:close/>
              </a:path>
            </a:pathLst>
          </a:custGeom>
          <a:solidFill>
            <a:srgbClr val="CCFF99"/>
          </a:solidFill>
          <a:ln w="38100">
            <a:solidFill>
              <a:srgbClr val="1FAE98"/>
            </a:solidFill>
            <a:prstDash val="sysDash"/>
          </a:ln>
        </p:spPr>
        <p:txBody>
          <a:bodyPr wrap="square">
            <a:spAutoFit/>
          </a:bodyPr>
          <a:lstStyle/>
          <a:p>
            <a:pPr lvl="0" algn="just">
              <a:defRPr/>
            </a:pPr>
            <a:r>
              <a:rPr lang="vi-VN" sz="3600" i="1" dirty="0">
                <a:latin typeface="Calibri" panose="020F0502020204030204" pitchFamily="34" charset="0"/>
                <a:ea typeface="Cambria" panose="02040503050406030204" pitchFamily="18" charset="0"/>
                <a:cs typeface="Calibri" panose="020F0502020204030204" pitchFamily="34" charset="0"/>
              </a:rPr>
              <a:t>* Đời sống </a:t>
            </a:r>
            <a:r>
              <a:rPr lang="en-US" sz="3600" i="1" dirty="0" err="1">
                <a:latin typeface="Calibri" panose="020F0502020204030204" pitchFamily="34" charset="0"/>
                <a:ea typeface="Cambria" panose="02040503050406030204" pitchFamily="18" charset="0"/>
                <a:cs typeface="Calibri" panose="020F0502020204030204" pitchFamily="34" charset="0"/>
              </a:rPr>
              <a:t>vật</a:t>
            </a:r>
            <a:r>
              <a:rPr lang="en-US" sz="3600" i="1" dirty="0">
                <a:latin typeface="Calibri" panose="020F0502020204030204" pitchFamily="34" charset="0"/>
                <a:ea typeface="Cambria" panose="02040503050406030204" pitchFamily="18" charset="0"/>
                <a:cs typeface="Calibri" panose="020F0502020204030204" pitchFamily="34" charset="0"/>
              </a:rPr>
              <a:t> </a:t>
            </a:r>
            <a:r>
              <a:rPr lang="en-US" sz="3600" i="1" dirty="0" err="1">
                <a:latin typeface="Calibri" panose="020F0502020204030204" pitchFamily="34" charset="0"/>
                <a:ea typeface="Cambria" panose="02040503050406030204" pitchFamily="18" charset="0"/>
                <a:cs typeface="Calibri" panose="020F0502020204030204" pitchFamily="34" charset="0"/>
              </a:rPr>
              <a:t>chất</a:t>
            </a:r>
            <a:endParaRPr lang="vi-VN" sz="3600" i="1" dirty="0">
              <a:latin typeface="Calibri" panose="020F0502020204030204" pitchFamily="34" charset="0"/>
              <a:ea typeface="Cambria" panose="02040503050406030204" pitchFamily="18"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4"/>
          <a:stretch>
            <a:fillRect/>
          </a:stretch>
        </p:blipFill>
        <p:spPr>
          <a:xfrm>
            <a:off x="729327" y="2071687"/>
            <a:ext cx="4777293" cy="2893718"/>
          </a:xfrm>
          <a:prstGeom prst="rect">
            <a:avLst/>
          </a:prstGeom>
        </p:spPr>
      </p:pic>
      <p:sp>
        <p:nvSpPr>
          <p:cNvPr id="2" name="TextBox 1"/>
          <p:cNvSpPr txBox="1"/>
          <p:nvPr/>
        </p:nvSpPr>
        <p:spPr>
          <a:xfrm>
            <a:off x="5922335" y="1674538"/>
            <a:ext cx="5869172" cy="4524315"/>
          </a:xfrm>
          <a:custGeom>
            <a:avLst/>
            <a:gdLst>
              <a:gd name="connsiteX0" fmla="*/ 0 w 5869172"/>
              <a:gd name="connsiteY0" fmla="*/ 0 h 4524315"/>
              <a:gd name="connsiteX1" fmla="*/ 5869172 w 5869172"/>
              <a:gd name="connsiteY1" fmla="*/ 0 h 4524315"/>
              <a:gd name="connsiteX2" fmla="*/ 5869172 w 5869172"/>
              <a:gd name="connsiteY2" fmla="*/ 4524315 h 4524315"/>
              <a:gd name="connsiteX3" fmla="*/ 0 w 5869172"/>
              <a:gd name="connsiteY3" fmla="*/ 4524315 h 4524315"/>
              <a:gd name="connsiteX4" fmla="*/ 0 w 5869172"/>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9172" h="4524315" fill="none" extrusionOk="0">
                <a:moveTo>
                  <a:pt x="0" y="0"/>
                </a:moveTo>
                <a:cubicBezTo>
                  <a:pt x="1409647" y="5222"/>
                  <a:pt x="4183043" y="24918"/>
                  <a:pt x="5869172" y="0"/>
                </a:cubicBezTo>
                <a:cubicBezTo>
                  <a:pt x="5707927" y="998803"/>
                  <a:pt x="5825412" y="2959617"/>
                  <a:pt x="5869172" y="4524315"/>
                </a:cubicBezTo>
                <a:cubicBezTo>
                  <a:pt x="3823200" y="4359554"/>
                  <a:pt x="1182802" y="4642465"/>
                  <a:pt x="0" y="4524315"/>
                </a:cubicBezTo>
                <a:cubicBezTo>
                  <a:pt x="-55725" y="2523541"/>
                  <a:pt x="17072" y="572160"/>
                  <a:pt x="0" y="0"/>
                </a:cubicBezTo>
                <a:close/>
              </a:path>
              <a:path w="5869172" h="4524315" stroke="0" extrusionOk="0">
                <a:moveTo>
                  <a:pt x="0" y="0"/>
                </a:moveTo>
                <a:cubicBezTo>
                  <a:pt x="633284" y="11849"/>
                  <a:pt x="3624307" y="-161459"/>
                  <a:pt x="5869172" y="0"/>
                </a:cubicBezTo>
                <a:cubicBezTo>
                  <a:pt x="5872302" y="1438314"/>
                  <a:pt x="5767996" y="3436851"/>
                  <a:pt x="5869172" y="4524315"/>
                </a:cubicBezTo>
                <a:cubicBezTo>
                  <a:pt x="3933903" y="4378455"/>
                  <a:pt x="2406879" y="4445991"/>
                  <a:pt x="0" y="4524315"/>
                </a:cubicBezTo>
                <a:cubicBezTo>
                  <a:pt x="74291" y="3833545"/>
                  <a:pt x="168006" y="1851361"/>
                  <a:pt x="0" y="0"/>
                </a:cubicBezTo>
                <a:close/>
              </a:path>
            </a:pathLst>
          </a:custGeom>
          <a:solidFill>
            <a:srgbClr val="CCFFFF"/>
          </a:solidFill>
          <a:ln w="38100">
            <a:solidFill>
              <a:srgbClr val="72EFA3"/>
            </a:solidFill>
            <a:prstDash val="sysDash"/>
          </a:ln>
        </p:spPr>
        <p:txBody>
          <a:bodyPr wrap="square">
            <a:spAutoFit/>
          </a:bodyPr>
          <a:lstStyle/>
          <a:p>
            <a:pPr algn="just"/>
            <a:r>
              <a:rPr lang="vi-VN" sz="3200" b="1" i="1" dirty="0">
                <a:latin typeface="Calibri" panose="020F0502020204030204" pitchFamily="34" charset="0"/>
                <a:cs typeface="Calibri" panose="020F0502020204030204" pitchFamily="34" charset="0"/>
              </a:rPr>
              <a:t>Một số nét chính về đời sống vật chất của người Việt cổ:</a:t>
            </a:r>
            <a:endParaRPr lang="en-US" sz="3200" b="1" i="1"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Nguồn lương thực chính của cư dân Việt cổ là gạo, chủ yếu là gạo nếp.</a:t>
            </a:r>
            <a:endParaRPr lang="en-US" sz="3200" b="1"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Người Việt cổ ở nhà sàn đi lại chủ yếu bằng thuyền.</a:t>
            </a:r>
            <a:endParaRPr lang="en-US" sz="3200" b="1"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Nam thường đóng khố, cởi trần; nữ mặc váy và áo yếm, …</a:t>
            </a:r>
          </a:p>
        </p:txBody>
      </p:sp>
      <p:pic>
        <p:nvPicPr>
          <p:cNvPr id="3" name="Picture 2"/>
          <p:cNvPicPr>
            <a:picLocks noChangeAspect="1"/>
          </p:cNvPicPr>
          <p:nvPr/>
        </p:nvPicPr>
        <p:blipFill>
          <a:blip r:embed="rId5"/>
          <a:stretch>
            <a:fillRect/>
          </a:stretch>
        </p:blipFill>
        <p:spPr>
          <a:xfrm>
            <a:off x="2700511" y="365851"/>
            <a:ext cx="7010400" cy="9437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anokwan14002 #1 Royalty Free Photos, Pictures, Images And Stock Photograph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911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5 Vector ideas | vector, vector free, kids ic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436" y="3068587"/>
            <a:ext cx="1962157" cy="3026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Mì, Lúa Lĩnh Vực - Phim hoạt hình ruộng png tải về - Miễn phí trong  suốt Có Gia đình png Tải về."/>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a:fillRect/>
          </a:stretch>
        </p:blipFill>
        <p:spPr bwMode="auto">
          <a:xfrm>
            <a:off x="-110219"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te boy cartoon characters vectors free download graphic art designs"/>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67" b="90667" l="5090" r="94012">
                        <a14:foregroundMark x1="5090" y1="14167" x2="61677" y2="10000"/>
                        <a14:foregroundMark x1="61677" y1="10000" x2="69461" y2="10000"/>
                        <a14:foregroundMark x1="40120" y1="4333" x2="61078" y2="3833"/>
                        <a14:foregroundMark x1="61078" y1="3833" x2="69162" y2="4167"/>
                        <a14:foregroundMark x1="92814" y1="11167" x2="94012" y2="26833"/>
                        <a14:foregroundMark x1="39222" y1="90667" x2="39222" y2="90667"/>
                        <a14:foregroundMark x1="39222" y1="90667" x2="39222" y2="90667"/>
                        <a14:foregroundMark x1="64671" y1="89000" x2="64671" y2="89000"/>
                        <a14:foregroundMark x1="64671" y1="89000" x2="64671" y2="89000"/>
                        <a14:foregroundMark x1="59581" y1="80667" x2="59581" y2="85500"/>
                        <a14:foregroundMark x1="38323" y1="83167" x2="53293" y2="85833"/>
                        <a14:foregroundMark x1="53293" y1="85833" x2="56287" y2="85333"/>
                        <a14:foregroundMark x1="34132" y1="79667" x2="34731" y2="88167"/>
                        <a14:foregroundMark x1="60778" y1="88167" x2="65868" y2="88167"/>
                        <a14:foregroundMark x1="33234" y1="35833" x2="69461" y2="36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41402" y="3149329"/>
            <a:ext cx="1684732" cy="30264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úa Mì, Lúa Lĩnh Vực - Phim hoạt hình ruộng png tải về - Miễn phí trong  suốt Có Gia đình png Tải về."/>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a:fillRect/>
          </a:stretch>
        </p:blipFill>
        <p:spPr bwMode="auto">
          <a:xfrm>
            <a:off x="3980176"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úa Mì, Lúa Lĩnh Vực - Phim hoạt hình ruộng png tải về - Miễn phí trong  suốt Có Gia đình png Tải về."/>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a:fillRect/>
          </a:stretch>
        </p:blipFill>
        <p:spPr bwMode="auto">
          <a:xfrm>
            <a:off x="7845288" y="4581819"/>
            <a:ext cx="4401824" cy="28037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a:stretch>
            <a:fillRect/>
          </a:stretch>
        </p:blipFill>
        <p:spPr>
          <a:xfrm>
            <a:off x="2501514" y="2448259"/>
            <a:ext cx="7529213" cy="1493649"/>
          </a:xfrm>
          <a:prstGeom prst="rect">
            <a:avLst/>
          </a:prstGeom>
        </p:spPr>
      </p:pic>
      <p:sp>
        <p:nvSpPr>
          <p:cNvPr id="3" name="TextBox 2"/>
          <p:cNvSpPr txBox="1"/>
          <p:nvPr/>
        </p:nvSpPr>
        <p:spPr>
          <a:xfrm>
            <a:off x="3241964" y="4581819"/>
            <a:ext cx="5347854" cy="369332"/>
          </a:xfrm>
          <a:prstGeom prst="rect">
            <a:avLst/>
          </a:prstGeom>
          <a:noFill/>
        </p:spPr>
        <p:txBody>
          <a:bodyPr wrap="square" rtlCol="0">
            <a:spAutoFit/>
          </a:bodyPr>
          <a:lstStyle/>
          <a:p>
            <a:r>
              <a:rPr lang="en-GB" dirty="0" smtClean="0">
                <a:hlinkClick r:id="rId10"/>
              </a:rPr>
              <a:t>https://www.youtube.com/watch?v=Q43WMNKypGU</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971" t="21280" r="12127" b="16999"/>
          <a:stretch>
            <a:fillRect/>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4486940" y="382772"/>
            <a:ext cx="5995563" cy="2964745"/>
            <a:chOff x="4819877" y="686771"/>
            <a:chExt cx="5485736" cy="2299301"/>
          </a:xfrm>
        </p:grpSpPr>
        <p:pic>
          <p:nvPicPr>
            <p:cNvPr id="13"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flipH="1">
              <a:off x="4819877" y="686771"/>
              <a:ext cx="5485736" cy="2299301"/>
            </a:xfrm>
            <a:prstGeom prst="rect">
              <a:avLst/>
            </a:prstGeom>
          </p:spPr>
        </p:pic>
        <p:sp>
          <p:nvSpPr>
            <p:cNvPr id="14" name="TextBox 13"/>
            <p:cNvSpPr txBox="1"/>
            <p:nvPr/>
          </p:nvSpPr>
          <p:spPr>
            <a:xfrm>
              <a:off x="5364668" y="1040420"/>
              <a:ext cx="4484943" cy="15753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Những nghề sản xuất chính của người Việt cổ là gì?</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9" name="Picture 12" descr="15 Vector ideas | vector, vector free, kids ico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8607344" y="3504079"/>
            <a:ext cx="1989107" cy="30264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p:cNvSpPr/>
          <p:nvPr/>
        </p:nvSpPr>
        <p:spPr>
          <a:xfrm>
            <a:off x="1158949" y="3413051"/>
            <a:ext cx="6177516" cy="2668771"/>
          </a:xfrm>
          <a:prstGeom prst="roundRect">
            <a:avLst>
              <a:gd name="adj" fmla="val 11503"/>
            </a:avLst>
          </a:prstGeom>
          <a:solidFill>
            <a:schemeClr val="accent4">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err="1">
                <a:solidFill>
                  <a:srgbClr val="C00000"/>
                </a:solidFill>
                <a:latin typeface="Cambria" panose="02040503050406030204" pitchFamily="18" charset="0"/>
                <a:ea typeface="Cambria" panose="02040503050406030204" pitchFamily="18" charset="0"/>
              </a:rPr>
              <a:t>Họ</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biết</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trồng</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dâu</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nuôi</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tằm</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dệt</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vải</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làm</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thủy</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lợi</a:t>
            </a:r>
            <a:r>
              <a:rPr lang="en-US" sz="4400" b="1" dirty="0">
                <a:solidFill>
                  <a:srgbClr val="C00000"/>
                </a:solidFill>
                <a:latin typeface="Cambria" panose="02040503050406030204" pitchFamily="18" charset="0"/>
                <a:ea typeface="Cambria" panose="02040503050406030204" pitchFamily="18" charset="0"/>
              </a:rPr>
              <a:t>, ...</a:t>
            </a:r>
            <a:endPar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971" t="21280" r="12127" b="16999"/>
          <a:stretch>
            <a:fillRect/>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p:cNvSpPr/>
          <p:nvPr/>
        </p:nvSpPr>
        <p:spPr>
          <a:xfrm>
            <a:off x="233916" y="0"/>
            <a:ext cx="11610753" cy="2424223"/>
          </a:xfrm>
          <a:prstGeom prst="roundRect">
            <a:avLst>
              <a:gd name="adj" fmla="val 11503"/>
            </a:avLst>
          </a:prstGeom>
          <a:solidFill>
            <a:schemeClr val="accent6">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C00000"/>
                </a:solidFill>
                <a:latin typeface="Cambria" panose="02040503050406030204" pitchFamily="18" charset="0"/>
                <a:ea typeface="Cambria" panose="02040503050406030204" pitchFamily="18" charset="0"/>
              </a:rPr>
              <a:t>Trong các loại trống đồng Đông Sơn, trống đồng Ngọc Lũ được coi là tiêu biểu nhất. Trống như một bộ sử thu nhỏ giúp người đời sau phần nào hiểu được đời sống vật chất và tinh thần của cư dân Việt cổ.</a:t>
            </a:r>
            <a:endPar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1026" name="Picture 2" descr="MẶT TRỐNG ĐỒNG NGỌC LŨ ĐÚC CHÌM TINH XẢO 50CM - Trang trí nhà cửa khá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94884" y="2596116"/>
            <a:ext cx="3687726" cy="36877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ống Đồng Ngọc Lũ DK 50cm Hoa Văn Chìm | Đúc Đồng Bảo Lo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6883" y="2668772"/>
            <a:ext cx="3944679" cy="36150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552894" y="819406"/>
            <a:ext cx="11344939" cy="645160"/>
          </a:xfrm>
          <a:prstGeom prst="rect">
            <a:avLst/>
          </a:prstGeom>
        </p:spPr>
        <p:txBody>
          <a:bodyPr wrap="square">
            <a:spAutoFit/>
          </a:bodyPr>
          <a:lstStyle/>
          <a:p>
            <a:pPr lvl="0" algn="ctr"/>
            <a:r>
              <a:rPr lang="en-US" sz="3600" b="1" dirty="0" err="1">
                <a:solidFill>
                  <a:srgbClr val="002060"/>
                </a:solidFill>
                <a:latin typeface="Cambria" panose="02040503050406030204" pitchFamily="18" charset="0"/>
                <a:ea typeface="Cambria" panose="02040503050406030204" pitchFamily="18" charset="0"/>
              </a:rPr>
              <a:t>Kể</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lại</a:t>
            </a:r>
            <a:r>
              <a:rPr lang="en-US" sz="3600" b="1" dirty="0">
                <a:solidFill>
                  <a:srgbClr val="002060"/>
                </a:solidFill>
                <a:latin typeface="Cambria" panose="02040503050406030204" pitchFamily="18" charset="0"/>
                <a:ea typeface="Cambria" panose="02040503050406030204" pitchFamily="18" charset="0"/>
              </a:rPr>
              <a:t> sơ lược </a:t>
            </a:r>
            <a:r>
              <a:rPr lang="en-US" sz="3600" b="1" dirty="0" err="1">
                <a:solidFill>
                  <a:srgbClr val="002060"/>
                </a:solidFill>
                <a:latin typeface="Cambria" panose="02040503050406030204" pitchFamily="18" charset="0"/>
                <a:ea typeface="Cambria" panose="02040503050406030204" pitchFamily="18" charset="0"/>
              </a:rPr>
              <a:t>câu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chuyện</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Sơn Tinh Thủy Tinh</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5" name="TextBox 4"/>
          <p:cNvSpPr txBox="1"/>
          <p:nvPr/>
        </p:nvSpPr>
        <p:spPr>
          <a:xfrm>
            <a:off x="0" y="131198"/>
            <a:ext cx="4401879" cy="646331"/>
          </a:xfrm>
          <a:custGeom>
            <a:avLst/>
            <a:gdLst>
              <a:gd name="connsiteX0" fmla="*/ 0 w 4401879"/>
              <a:gd name="connsiteY0" fmla="*/ 0 h 646331"/>
              <a:gd name="connsiteX1" fmla="*/ 4401879 w 4401879"/>
              <a:gd name="connsiteY1" fmla="*/ 0 h 646331"/>
              <a:gd name="connsiteX2" fmla="*/ 4401879 w 4401879"/>
              <a:gd name="connsiteY2" fmla="*/ 646331 h 646331"/>
              <a:gd name="connsiteX3" fmla="*/ 0 w 4401879"/>
              <a:gd name="connsiteY3" fmla="*/ 646331 h 646331"/>
              <a:gd name="connsiteX4" fmla="*/ 0 w 4401879"/>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1879" h="646331" fill="none" extrusionOk="0">
                <a:moveTo>
                  <a:pt x="0" y="0"/>
                </a:moveTo>
                <a:cubicBezTo>
                  <a:pt x="675760" y="5222"/>
                  <a:pt x="2275108" y="24918"/>
                  <a:pt x="4401879" y="0"/>
                </a:cubicBezTo>
                <a:cubicBezTo>
                  <a:pt x="4402133" y="82799"/>
                  <a:pt x="4421657" y="500035"/>
                  <a:pt x="4401879" y="646331"/>
                </a:cubicBezTo>
                <a:cubicBezTo>
                  <a:pt x="2503043" y="481570"/>
                  <a:pt x="1036372" y="764481"/>
                  <a:pt x="0" y="646331"/>
                </a:cubicBezTo>
                <a:cubicBezTo>
                  <a:pt x="-25800" y="331639"/>
                  <a:pt x="10771" y="187809"/>
                  <a:pt x="0" y="0"/>
                </a:cubicBezTo>
                <a:close/>
              </a:path>
              <a:path w="4401879" h="646331" stroke="0" extrusionOk="0">
                <a:moveTo>
                  <a:pt x="0" y="0"/>
                </a:moveTo>
                <a:cubicBezTo>
                  <a:pt x="1660352" y="11849"/>
                  <a:pt x="2303284" y="-161459"/>
                  <a:pt x="4401879" y="0"/>
                </a:cubicBezTo>
                <a:cubicBezTo>
                  <a:pt x="4376697" y="272270"/>
                  <a:pt x="4455781" y="451941"/>
                  <a:pt x="4401879" y="646331"/>
                </a:cubicBezTo>
                <a:cubicBezTo>
                  <a:pt x="3787361" y="500471"/>
                  <a:pt x="1673564" y="568007"/>
                  <a:pt x="0" y="646331"/>
                </a:cubicBezTo>
                <a:cubicBezTo>
                  <a:pt x="45562" y="351981"/>
                  <a:pt x="-52553" y="181843"/>
                  <a:pt x="0" y="0"/>
                </a:cubicBezTo>
                <a:close/>
              </a:path>
            </a:pathLst>
          </a:custGeom>
          <a:solidFill>
            <a:srgbClr val="CCFF99"/>
          </a:solidFill>
          <a:ln w="38100">
            <a:solidFill>
              <a:srgbClr val="1FAE98"/>
            </a:solidFill>
            <a:prstDash val="sysDash"/>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Đời sống </a:t>
            </a:r>
            <a:r>
              <a:rPr kumimoji="0" lang="en-US" sz="3600" b="0"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tinh</a:t>
            </a:r>
            <a:r>
              <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600" b="0"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thần</a:t>
            </a:r>
            <a:endParaRPr kumimoji="0" lang="vi-VN" sz="36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050" name="Picture 2" descr="TRUYỆN SƠN TINH THUỶ TINH | Mầm non Họa M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0330" y="1793875"/>
            <a:ext cx="7830820" cy="44538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 calcmode="lin" valueType="num">
                                      <p:cBhvr additive="base">
                                        <p:cTn id="10" dur="500" fill="hold"/>
                                        <p:tgtEl>
                                          <p:spTgt spid="2050"/>
                                        </p:tgtEl>
                                        <p:attrNameLst>
                                          <p:attrName>ppt_x</p:attrName>
                                        </p:attrNameLst>
                                      </p:cBhvr>
                                      <p:tavLst>
                                        <p:tav tm="0">
                                          <p:val>
                                            <p:strVal val="#ppt_x"/>
                                          </p:val>
                                        </p:tav>
                                        <p:tav tm="100000">
                                          <p:val>
                                            <p:strVal val="#ppt_x"/>
                                          </p:val>
                                        </p:tav>
                                      </p:tavLst>
                                    </p:anim>
                                    <p:anim calcmode="lin" valueType="num">
                                      <p:cBhvr additive="base">
                                        <p:cTn id="11"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971" t="21280" r="12127" b="16999"/>
          <a:stretch>
            <a:fillRect/>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p:cNvSpPr/>
          <p:nvPr/>
        </p:nvSpPr>
        <p:spPr>
          <a:xfrm>
            <a:off x="383470" y="265815"/>
            <a:ext cx="11422504" cy="6517757"/>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897025" y="588398"/>
            <a:ext cx="7821132" cy="1753235"/>
          </a:xfrm>
          <a:custGeom>
            <a:avLst/>
            <a:gdLst>
              <a:gd name="connsiteX0" fmla="*/ 0 w 7821132"/>
              <a:gd name="connsiteY0" fmla="*/ 0 h 1754326"/>
              <a:gd name="connsiteX1" fmla="*/ 7821132 w 7821132"/>
              <a:gd name="connsiteY1" fmla="*/ 0 h 1754326"/>
              <a:gd name="connsiteX2" fmla="*/ 7821132 w 7821132"/>
              <a:gd name="connsiteY2" fmla="*/ 1754326 h 1754326"/>
              <a:gd name="connsiteX3" fmla="*/ 0 w 7821132"/>
              <a:gd name="connsiteY3" fmla="*/ 1754326 h 1754326"/>
              <a:gd name="connsiteX4" fmla="*/ 0 w 7821132"/>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1132" h="1754326" fill="none" extrusionOk="0">
                <a:moveTo>
                  <a:pt x="0" y="0"/>
                </a:moveTo>
                <a:cubicBezTo>
                  <a:pt x="3342831" y="5222"/>
                  <a:pt x="6967075" y="24918"/>
                  <a:pt x="7821132" y="0"/>
                </a:cubicBezTo>
                <a:cubicBezTo>
                  <a:pt x="7885707" y="239465"/>
                  <a:pt x="7723059" y="1500058"/>
                  <a:pt x="7821132" y="1754326"/>
                </a:cubicBezTo>
                <a:cubicBezTo>
                  <a:pt x="5524921" y="1589565"/>
                  <a:pt x="967595" y="1872476"/>
                  <a:pt x="0" y="1754326"/>
                </a:cubicBezTo>
                <a:cubicBezTo>
                  <a:pt x="-8328" y="1287393"/>
                  <a:pt x="-71301" y="628243"/>
                  <a:pt x="0" y="0"/>
                </a:cubicBezTo>
                <a:close/>
              </a:path>
              <a:path w="7821132" h="1754326" stroke="0" extrusionOk="0">
                <a:moveTo>
                  <a:pt x="0" y="0"/>
                </a:moveTo>
                <a:cubicBezTo>
                  <a:pt x="3325048" y="11849"/>
                  <a:pt x="6429610" y="-161459"/>
                  <a:pt x="7821132" y="0"/>
                </a:cubicBezTo>
                <a:cubicBezTo>
                  <a:pt x="7795318" y="606792"/>
                  <a:pt x="7674602" y="1569389"/>
                  <a:pt x="7821132" y="1754326"/>
                </a:cubicBezTo>
                <a:cubicBezTo>
                  <a:pt x="4165391" y="1608466"/>
                  <a:pt x="2844829" y="1676002"/>
                  <a:pt x="0" y="1754326"/>
                </a:cubicBezTo>
                <a:cubicBezTo>
                  <a:pt x="-86507" y="1268396"/>
                  <a:pt x="-134028" y="800933"/>
                  <a:pt x="0" y="0"/>
                </a:cubicBezTo>
                <a:close/>
              </a:path>
            </a:pathLst>
          </a:custGeom>
          <a:solidFill>
            <a:srgbClr val="CCFF99"/>
          </a:solidFill>
          <a:ln w="38100">
            <a:solidFill>
              <a:srgbClr val="1FAE98"/>
            </a:solidFill>
            <a:prstDash val="sysDash"/>
          </a:ln>
        </p:spPr>
        <p:txBody>
          <a:bodyPr wrap="square">
            <a:spAutoFit/>
          </a:bodyPr>
          <a:lstStyle/>
          <a:p>
            <a:pPr lvl="0" algn="just">
              <a:defRPr/>
            </a:pPr>
            <a:r>
              <a:rPr lang="vi-VN" sz="3600" dirty="0">
                <a:solidFill>
                  <a:prstClr val="black"/>
                </a:solidFill>
                <a:cs typeface="Arial" panose="020B0604020202020204" pitchFamily="34" charset="0"/>
              </a:rPr>
              <a:t>Qua câu chuyện đó, em biết điều gì về đời sống tinh thần của người Việt cổ?</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TextBox 7"/>
          <p:cNvSpPr txBox="1"/>
          <p:nvPr/>
        </p:nvSpPr>
        <p:spPr>
          <a:xfrm>
            <a:off x="3046429" y="2939812"/>
            <a:ext cx="8489896" cy="1754326"/>
          </a:xfrm>
          <a:custGeom>
            <a:avLst/>
            <a:gdLst>
              <a:gd name="connsiteX0" fmla="*/ 0 w 8489896"/>
              <a:gd name="connsiteY0" fmla="*/ 0 h 1754326"/>
              <a:gd name="connsiteX1" fmla="*/ 8489896 w 8489896"/>
              <a:gd name="connsiteY1" fmla="*/ 0 h 1754326"/>
              <a:gd name="connsiteX2" fmla="*/ 8489896 w 8489896"/>
              <a:gd name="connsiteY2" fmla="*/ 1754326 h 1754326"/>
              <a:gd name="connsiteX3" fmla="*/ 0 w 8489896"/>
              <a:gd name="connsiteY3" fmla="*/ 1754326 h 1754326"/>
              <a:gd name="connsiteX4" fmla="*/ 0 w 8489896"/>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9896" h="1754326" fill="none" extrusionOk="0">
                <a:moveTo>
                  <a:pt x="0" y="0"/>
                </a:moveTo>
                <a:cubicBezTo>
                  <a:pt x="1854484" y="5222"/>
                  <a:pt x="6122497" y="24918"/>
                  <a:pt x="8489896" y="0"/>
                </a:cubicBezTo>
                <a:cubicBezTo>
                  <a:pt x="8554471" y="239465"/>
                  <a:pt x="8391823" y="1500058"/>
                  <a:pt x="8489896" y="1754326"/>
                </a:cubicBezTo>
                <a:cubicBezTo>
                  <a:pt x="6117850" y="1589565"/>
                  <a:pt x="1079892" y="1872476"/>
                  <a:pt x="0" y="1754326"/>
                </a:cubicBezTo>
                <a:cubicBezTo>
                  <a:pt x="-8328" y="1287393"/>
                  <a:pt x="-71301" y="628243"/>
                  <a:pt x="0" y="0"/>
                </a:cubicBezTo>
                <a:close/>
              </a:path>
              <a:path w="8489896" h="1754326" stroke="0" extrusionOk="0">
                <a:moveTo>
                  <a:pt x="0" y="0"/>
                </a:moveTo>
                <a:cubicBezTo>
                  <a:pt x="1297210" y="11849"/>
                  <a:pt x="5770925" y="-161459"/>
                  <a:pt x="8489896" y="0"/>
                </a:cubicBezTo>
                <a:cubicBezTo>
                  <a:pt x="8464082" y="606792"/>
                  <a:pt x="8343366" y="1569389"/>
                  <a:pt x="8489896" y="1754326"/>
                </a:cubicBezTo>
                <a:cubicBezTo>
                  <a:pt x="4785465" y="1608466"/>
                  <a:pt x="2109278" y="1676002"/>
                  <a:pt x="0" y="1754326"/>
                </a:cubicBezTo>
                <a:cubicBezTo>
                  <a:pt x="-86507" y="1268396"/>
                  <a:pt x="-134028" y="800933"/>
                  <a:pt x="0" y="0"/>
                </a:cubicBezTo>
                <a:close/>
              </a:path>
            </a:pathLst>
          </a:custGeom>
          <a:solidFill>
            <a:srgbClr val="CCFFFF"/>
          </a:solidFill>
          <a:ln w="38100">
            <a:solidFill>
              <a:srgbClr val="72EFA3"/>
            </a:solidFill>
            <a:prstDash val="sysDash"/>
          </a:ln>
        </p:spPr>
        <p:txBody>
          <a:bodyPr wrap="square">
            <a:spAutoFit/>
          </a:bodyPr>
          <a:lstStyle/>
          <a:p>
            <a:pPr lvl="0" algn="just"/>
            <a:r>
              <a:rPr lang="vi-VN" sz="3600" b="1" dirty="0">
                <a:solidFill>
                  <a:prstClr val="black"/>
                </a:solidFill>
                <a:latin typeface="Calibri" panose="020F0502020204030204" pitchFamily="34" charset="0"/>
                <a:cs typeface="Calibri" panose="020F0502020204030204" pitchFamily="34" charset="0"/>
              </a:rPr>
              <a:t>Người Việt cổ có tín ngưỡng thờ cúng tổ tiên, thờ các vị thần như: thần Sông, thần Núi. Họ có tục nhuộm răng đen, ăn trầu</a:t>
            </a:r>
            <a:r>
              <a:rPr lang="en-US" sz="3600" b="1" dirty="0">
                <a:solidFill>
                  <a:prstClr val="black"/>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Freeform: Shape 34"/>
          <p:cNvSpPr/>
          <p:nvPr/>
        </p:nvSpPr>
        <p:spPr>
          <a:xfrm>
            <a:off x="1804266" y="2339122"/>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icrosoft YaHei" panose="020B0503020204020204"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13"/>
          <p:cNvGrpSpPr/>
          <p:nvPr/>
        </p:nvGrpSpPr>
        <p:grpSpPr>
          <a:xfrm>
            <a:off x="542262" y="399597"/>
            <a:ext cx="10788280" cy="5714123"/>
            <a:chOff x="2531495" y="1032417"/>
            <a:chExt cx="6577454" cy="3685128"/>
          </a:xfrm>
        </p:grpSpPr>
        <p:pic>
          <p:nvPicPr>
            <p:cNvPr id="6" name="图片 7"/>
            <p:cNvPicPr>
              <a:picLocks noChangeAspect="1"/>
            </p:cNvPicPr>
            <p:nvPr/>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31495" y="1032417"/>
              <a:ext cx="6577454" cy="3685128"/>
            </a:xfrm>
            <a:prstGeom prst="rect">
              <a:avLst/>
            </a:prstGeom>
          </p:spPr>
        </p:pic>
        <p:sp>
          <p:nvSpPr>
            <p:cNvPr id="7" name="矩形 12"/>
            <p:cNvSpPr/>
            <p:nvPr/>
          </p:nvSpPr>
          <p:spPr>
            <a:xfrm>
              <a:off x="2780617" y="1254448"/>
              <a:ext cx="6051534" cy="320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8" name="TextBox 7"/>
          <p:cNvSpPr txBox="1"/>
          <p:nvPr/>
        </p:nvSpPr>
        <p:spPr>
          <a:xfrm>
            <a:off x="1329291" y="1195055"/>
            <a:ext cx="9292634" cy="4031873"/>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rPr>
              <a:t>Sông Hồng là một trong những con sông dài nhất Việt Nam. Sông Hồng bồi đắp phù sa cho đồng bằng, thuận lợi cho phát triển nông nghiệp. Trên lưu vực dòng sông này đã hình thành một nền văn minh của người Việt cổ, cách ngày nay khoảng 2700 năm với đời sống vật chất và tinh thần phong phú. Nhiều phong tục tập quán của người Việt cổ vẫn được duy trì đến ngày nay</a:t>
            </a:r>
            <a:endParaRPr lang="en-US" sz="3200" b="1" dirty="0">
              <a:solidFill>
                <a:srgbClr val="00206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barn(inVertical)">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971" t="21280" r="12127" b="16999"/>
          <a:stretch>
            <a:fillRect/>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4922339" y="685799"/>
            <a:ext cx="5485736" cy="2640452"/>
            <a:chOff x="4745449" y="668253"/>
            <a:chExt cx="5485736" cy="2299301"/>
          </a:xfrm>
        </p:grpSpPr>
        <p:pic>
          <p:nvPicPr>
            <p:cNvPr id="13"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4745449" y="668253"/>
              <a:ext cx="5485736" cy="2299301"/>
            </a:xfrm>
            <a:prstGeom prst="rect">
              <a:avLst/>
            </a:prstGeom>
          </p:spPr>
        </p:pic>
        <p:sp>
          <p:nvSpPr>
            <p:cNvPr id="14" name="TextBox 13"/>
            <p:cNvSpPr txBox="1"/>
            <p:nvPr/>
          </p:nvSpPr>
          <p:spPr>
            <a:xfrm>
              <a:off x="5046504" y="1475584"/>
              <a:ext cx="5036025" cy="9648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Em có biết sông hồng bắt nguồn từ đâu?</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9" name="Picture 12" descr="15 Vector ideas | vector, vector free, kids ico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7831167" y="3621037"/>
            <a:ext cx="1989107" cy="3026464"/>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2121989" y="2714624"/>
            <a:ext cx="5485736" cy="2640452"/>
            <a:chOff x="4745449" y="668253"/>
            <a:chExt cx="5485736" cy="2299301"/>
          </a:xfrm>
        </p:grpSpPr>
        <p:pic>
          <p:nvPicPr>
            <p:cNvPr id="12"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4745449" y="668253"/>
              <a:ext cx="5485736" cy="2299301"/>
            </a:xfrm>
            <a:prstGeom prst="rect">
              <a:avLst/>
            </a:prstGeom>
          </p:spPr>
        </p:pic>
        <p:sp>
          <p:nvSpPr>
            <p:cNvPr id="15" name="TextBox 14"/>
            <p:cNvSpPr txBox="1"/>
            <p:nvPr/>
          </p:nvSpPr>
          <p:spPr>
            <a:xfrm>
              <a:off x="5008404" y="1127221"/>
              <a:ext cx="5036025" cy="144726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Sông Hồng chảy qua những tỉnh, thành phố nào ở nước ta?</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anokwan14002 #1 Royalty Free Photos, Pictures, Images And Stock Photograph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911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5 Vector ideas | vector, vector free, kids ic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436" y="3068587"/>
            <a:ext cx="1962157" cy="3026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Mì, Lúa Lĩnh Vực - Phim hoạt hình ruộng png tải về - Miễn phí trong  suốt Có Gia đình png Tải về."/>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a:fillRect/>
          </a:stretch>
        </p:blipFill>
        <p:spPr bwMode="auto">
          <a:xfrm>
            <a:off x="-110219"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te boy cartoon characters vectors free download graphic art designs"/>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67" b="90667" l="5090" r="94012">
                        <a14:foregroundMark x1="5090" y1="14167" x2="61677" y2="10000"/>
                        <a14:foregroundMark x1="61677" y1="10000" x2="69461" y2="10000"/>
                        <a14:foregroundMark x1="40120" y1="4333" x2="61078" y2="3833"/>
                        <a14:foregroundMark x1="61078" y1="3833" x2="69162" y2="4167"/>
                        <a14:foregroundMark x1="92814" y1="11167" x2="94012" y2="26833"/>
                        <a14:foregroundMark x1="39222" y1="90667" x2="39222" y2="90667"/>
                        <a14:foregroundMark x1="39222" y1="90667" x2="39222" y2="90667"/>
                        <a14:foregroundMark x1="64671" y1="89000" x2="64671" y2="89000"/>
                        <a14:foregroundMark x1="64671" y1="89000" x2="64671" y2="89000"/>
                        <a14:foregroundMark x1="59581" y1="80667" x2="59581" y2="85500"/>
                        <a14:foregroundMark x1="38323" y1="83167" x2="53293" y2="85833"/>
                        <a14:foregroundMark x1="53293" y1="85833" x2="56287" y2="85333"/>
                        <a14:foregroundMark x1="34132" y1="79667" x2="34731" y2="88167"/>
                        <a14:foregroundMark x1="60778" y1="88167" x2="65868" y2="88167"/>
                        <a14:foregroundMark x1="33234" y1="35833" x2="69461" y2="36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41402" y="3149329"/>
            <a:ext cx="1684732" cy="30264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úa Mì, Lúa Lĩnh Vực - Phim hoạt hình ruộng png tải về - Miễn phí trong  suốt Có Gia đình png Tải về."/>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a:fillRect/>
          </a:stretch>
        </p:blipFill>
        <p:spPr bwMode="auto">
          <a:xfrm>
            <a:off x="3980176"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úa Mì, Lúa Lĩnh Vực - Phim hoạt hình ruộng png tải về - Miễn phí trong  suốt Có Gia đình png Tải về."/>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a:fillRect/>
          </a:stretch>
        </p:blipFill>
        <p:spPr bwMode="auto">
          <a:xfrm>
            <a:off x="7845288" y="4581819"/>
            <a:ext cx="4401824" cy="28037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a:stretch>
            <a:fillRect/>
          </a:stretch>
        </p:blipFill>
        <p:spPr>
          <a:xfrm>
            <a:off x="2617143" y="2322506"/>
            <a:ext cx="7529213" cy="16033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IETNAM MAP — Stuart Holmes"/>
          <p:cNvPicPr>
            <a:picLocks noChangeAspect="1" noChangeArrowheads="1"/>
          </p:cNvPicPr>
          <p:nvPr/>
        </p:nvPicPr>
        <p:blipFill rotWithShape="1">
          <a:blip r:embed="rId2">
            <a:extLst>
              <a:ext uri="{28A0092B-C50C-407E-A947-70E740481C1C}">
                <a14:useLocalDpi xmlns:a14="http://schemas.microsoft.com/office/drawing/2010/main" val="0"/>
              </a:ext>
            </a:extLst>
          </a:blip>
          <a:srcRect t="5797" b="13043"/>
          <a:stretch>
            <a:fillRect/>
          </a:stretch>
        </p:blipFill>
        <p:spPr bwMode="auto">
          <a:xfrm>
            <a:off x="569843" y="-10070"/>
            <a:ext cx="569843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IETNAM MAP — Stuart Holmes"/>
          <p:cNvPicPr>
            <a:picLocks noChangeAspect="1" noChangeArrowheads="1"/>
          </p:cNvPicPr>
          <p:nvPr/>
        </p:nvPicPr>
        <p:blipFill rotWithShape="1">
          <a:blip r:embed="rId2">
            <a:extLst>
              <a:ext uri="{28A0092B-C50C-407E-A947-70E740481C1C}">
                <a14:useLocalDpi xmlns:a14="http://schemas.microsoft.com/office/drawing/2010/main" val="0"/>
              </a:ext>
            </a:extLst>
          </a:blip>
          <a:srcRect t="5797" r="95000" b="13043"/>
          <a:stretch>
            <a:fillRect/>
          </a:stretch>
        </p:blipFill>
        <p:spPr bwMode="auto">
          <a:xfrm>
            <a:off x="0" y="-10070"/>
            <a:ext cx="85476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VIETNAM MAP — Stuart Holmes"/>
          <p:cNvPicPr>
            <a:picLocks noChangeAspect="1" noChangeArrowheads="1"/>
          </p:cNvPicPr>
          <p:nvPr/>
        </p:nvPicPr>
        <p:blipFill rotWithShape="1">
          <a:blip r:embed="rId2">
            <a:extLst>
              <a:ext uri="{28A0092B-C50C-407E-A947-70E740481C1C}">
                <a14:useLocalDpi xmlns:a14="http://schemas.microsoft.com/office/drawing/2010/main" val="0"/>
              </a:ext>
            </a:extLst>
          </a:blip>
          <a:srcRect l="94535" t="5797" b="13043"/>
          <a:stretch>
            <a:fillRect/>
          </a:stretch>
        </p:blipFill>
        <p:spPr bwMode="auto">
          <a:xfrm>
            <a:off x="6268278" y="-10070"/>
            <a:ext cx="5923722" cy="68680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887566" y="1337693"/>
            <a:ext cx="7056784" cy="2769989"/>
          </a:xfrm>
          <a:prstGeom prst="rect">
            <a:avLst/>
          </a:prstGeom>
          <a:noFill/>
        </p:spPr>
        <p:txBody>
          <a:bodyPr wrap="square" lIns="0" tIns="0" rIns="0" bIns="0" rtlCol="0">
            <a:spAutoFit/>
          </a:bodyPr>
          <a:lstStyle/>
          <a:p>
            <a:pPr lvl="0" algn="ctr"/>
            <a:r>
              <a:rPr lang="vi-VN" sz="6000" b="1" dirty="0">
                <a:solidFill>
                  <a:srgbClr val="002060"/>
                </a:solidFill>
                <a:latin typeface="Cambria" panose="02040503050406030204" pitchFamily="18" charset="0"/>
                <a:ea typeface="Cambria" panose="02040503050406030204" pitchFamily="18" charset="0"/>
                <a:cs typeface="Pattaya" panose="00000500000000000000" pitchFamily="2" charset="-34"/>
              </a:rPr>
              <a:t>Hoạt động 1: Tìm hiểu về vị trí và tên gọi của sông Hồng </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0000">
                                          <p:cBhvr additive="base">
                                            <p:cTn id="7" dur="11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100" fill="hold"/>
                                            <p:tgtEl>
                                              <p:spTgt spid="8"/>
                                            </p:tgtEl>
                                            <p:attrNameLst>
                                              <p:attrName>ppt_x</p:attrName>
                                            </p:attrNameLst>
                                          </p:cBhvr>
                                          <p:tavLst>
                                            <p:tav tm="0">
                                              <p:val>
                                                <p:strVal val="#ppt_x"/>
                                              </p:val>
                                            </p:tav>
                                            <p:tav tm="100000">
                                              <p:val>
                                                <p:strVal val="#ppt_x"/>
                                              </p:val>
                                            </p:tav>
                                          </p:tavLst>
                                        </p:anim>
                                        <p:anim calcmode="lin" valueType="num">
                                          <p:cBhvr additive="base">
                                            <p:cTn id="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943" t="20970" r="11722" b="16705"/>
          <a:stretch>
            <a:fillRect/>
          </a:stretch>
        </p:blipFill>
        <p:spPr>
          <a:xfrm>
            <a:off x="0" y="0"/>
            <a:ext cx="12207833" cy="6858000"/>
          </a:xfrm>
          <a:prstGeom prst="rect">
            <a:avLst/>
          </a:prstGeom>
        </p:spPr>
      </p:pic>
      <p:sp>
        <p:nvSpPr>
          <p:cNvPr id="3" name="Rectangle: Rounded Corners 2"/>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866775" y="562836"/>
            <a:ext cx="10839450" cy="4062730"/>
          </a:xfrm>
          <a:prstGeom prst="rect">
            <a:avLst/>
          </a:prstGeom>
          <a:noFill/>
        </p:spPr>
        <p:txBody>
          <a:bodyPr wrap="square" lIns="0" tIns="0" rIns="0" bIns="0" rtlCol="0">
            <a:spAutoFit/>
          </a:bodyPr>
          <a:lstStyle/>
          <a:p>
            <a:pPr lvl="0" algn="just"/>
            <a:r>
              <a:rPr lang="vi-VN" sz="3200" b="1" dirty="0">
                <a:solidFill>
                  <a:srgbClr val="002060"/>
                </a:solidFill>
                <a:latin typeface="Calibri" panose="020F0502020204030204" pitchFamily="34" charset="0"/>
                <a:cs typeface="Calibri" panose="020F0502020204030204" pitchFamily="34" charset="0"/>
              </a:rPr>
              <a:t>Dựa vào bản đồ địa hình phần đất liền Việt Nam ở Bài 1, trang 7 và thông tin, em hãy:</a:t>
            </a:r>
          </a:p>
          <a:p>
            <a:pPr marL="457200" lvl="0" indent="-457200" algn="just">
              <a:buFont typeface="Arial" panose="020B0604020202020204" pitchFamily="34" charset="0"/>
              <a:buChar char="•"/>
            </a:pPr>
            <a:r>
              <a:rPr lang="vi-VN" sz="4000" dirty="0">
                <a:solidFill>
                  <a:srgbClr val="002060"/>
                </a:solidFill>
                <a:latin typeface="Calibri" panose="020F0502020204030204" pitchFamily="34" charset="0"/>
                <a:cs typeface="Calibri" panose="020F0502020204030204" pitchFamily="34" charset="0"/>
              </a:rPr>
              <a:t>Xác định vị trí sông Hồng </a:t>
            </a:r>
          </a:p>
          <a:p>
            <a:pPr lvl="0" indent="0" algn="just">
              <a:buFont typeface="Arial" panose="020B0604020202020204" pitchFamily="34" charset="0"/>
              <a:buNone/>
            </a:pPr>
            <a:r>
              <a:rPr lang="vi-VN" sz="4000" dirty="0">
                <a:solidFill>
                  <a:srgbClr val="002060"/>
                </a:solidFill>
                <a:latin typeface="Calibri" panose="020F0502020204030204" pitchFamily="34" charset="0"/>
                <a:cs typeface="Calibri" panose="020F0502020204030204" pitchFamily="34" charset="0"/>
              </a:rPr>
              <a:t>trên bản đồ.</a:t>
            </a:r>
          </a:p>
          <a:p>
            <a:pPr marL="457200" lvl="0" indent="-457200" algn="just">
              <a:buFont typeface="Arial" panose="020B0604020202020204" pitchFamily="34" charset="0"/>
              <a:buChar cha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Sông Hồng còn có </a:t>
            </a:r>
          </a:p>
          <a:p>
            <a:pPr lvl="0" indent="0" algn="just">
              <a:buFont typeface="Arial" panose="020B0604020202020204" pitchFamily="34" charset="0"/>
              <a:buNone/>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những tên gọi nào khác?</a:t>
            </a:r>
          </a:p>
          <a:p>
            <a:pPr lvl="0" indent="0" algn="just">
              <a:buFont typeface="Arial" panose="020B0604020202020204" pitchFamily="34" charset="0"/>
              <a:buNone/>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THẢO LUẬN NHÓM ĐÔI</a:t>
            </a:r>
          </a:p>
        </p:txBody>
      </p:sp>
      <p:pic>
        <p:nvPicPr>
          <p:cNvPr id="7" name="Picture 6"/>
          <p:cNvPicPr>
            <a:picLocks noChangeAspect="1"/>
          </p:cNvPicPr>
          <p:nvPr/>
        </p:nvPicPr>
        <p:blipFill>
          <a:blip r:embed="rId4"/>
          <a:stretch>
            <a:fillRect/>
          </a:stretch>
        </p:blipFill>
        <p:spPr>
          <a:xfrm>
            <a:off x="7810500" y="1219018"/>
            <a:ext cx="3914775" cy="52279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943" t="20970" r="11722" b="16705"/>
          <a:stretch>
            <a:fillRect/>
          </a:stretch>
        </p:blipFill>
        <p:spPr>
          <a:xfrm>
            <a:off x="0" y="0"/>
            <a:ext cx="12207833" cy="6858000"/>
          </a:xfrm>
          <a:prstGeom prst="rect">
            <a:avLst/>
          </a:prstGeom>
        </p:spPr>
      </p:pic>
      <p:sp>
        <p:nvSpPr>
          <p:cNvPr id="3" name="Rectangle: Rounded Corners 2"/>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4"/>
          <a:stretch>
            <a:fillRect/>
          </a:stretch>
        </p:blipFill>
        <p:spPr>
          <a:xfrm>
            <a:off x="3248025" y="871537"/>
            <a:ext cx="5200650" cy="5343525"/>
          </a:xfrm>
          <a:prstGeom prst="rect">
            <a:avLst/>
          </a:prstGeom>
        </p:spPr>
      </p:pic>
      <p:sp>
        <p:nvSpPr>
          <p:cNvPr id="7" name="Freeform: Shape 6"/>
          <p:cNvSpPr/>
          <p:nvPr/>
        </p:nvSpPr>
        <p:spPr>
          <a:xfrm>
            <a:off x="5067300" y="2019300"/>
            <a:ext cx="1981200" cy="1886086"/>
          </a:xfrm>
          <a:custGeom>
            <a:avLst/>
            <a:gdLst>
              <a:gd name="connsiteX0" fmla="*/ 0 w 1981200"/>
              <a:gd name="connsiteY0" fmla="*/ 0 h 1886086"/>
              <a:gd name="connsiteX1" fmla="*/ 47625 w 1981200"/>
              <a:gd name="connsiteY1" fmla="*/ 47625 h 1886086"/>
              <a:gd name="connsiteX2" fmla="*/ 66675 w 1981200"/>
              <a:gd name="connsiteY2" fmla="*/ 85725 h 1886086"/>
              <a:gd name="connsiteX3" fmla="*/ 142875 w 1981200"/>
              <a:gd name="connsiteY3" fmla="*/ 142875 h 1886086"/>
              <a:gd name="connsiteX4" fmla="*/ 161925 w 1981200"/>
              <a:gd name="connsiteY4" fmla="*/ 190500 h 1886086"/>
              <a:gd name="connsiteX5" fmla="*/ 190500 w 1981200"/>
              <a:gd name="connsiteY5" fmla="*/ 209550 h 1886086"/>
              <a:gd name="connsiteX6" fmla="*/ 228600 w 1981200"/>
              <a:gd name="connsiteY6" fmla="*/ 238125 h 1886086"/>
              <a:gd name="connsiteX7" fmla="*/ 285750 w 1981200"/>
              <a:gd name="connsiteY7" fmla="*/ 276225 h 1886086"/>
              <a:gd name="connsiteX8" fmla="*/ 352425 w 1981200"/>
              <a:gd name="connsiteY8" fmla="*/ 323850 h 1886086"/>
              <a:gd name="connsiteX9" fmla="*/ 447675 w 1981200"/>
              <a:gd name="connsiteY9" fmla="*/ 438150 h 1886086"/>
              <a:gd name="connsiteX10" fmla="*/ 476250 w 1981200"/>
              <a:gd name="connsiteY10" fmla="*/ 457200 h 1886086"/>
              <a:gd name="connsiteX11" fmla="*/ 600075 w 1981200"/>
              <a:gd name="connsiteY11" fmla="*/ 552450 h 1886086"/>
              <a:gd name="connsiteX12" fmla="*/ 695325 w 1981200"/>
              <a:gd name="connsiteY12" fmla="*/ 638175 h 1886086"/>
              <a:gd name="connsiteX13" fmla="*/ 704850 w 1981200"/>
              <a:gd name="connsiteY13" fmla="*/ 666750 h 1886086"/>
              <a:gd name="connsiteX14" fmla="*/ 762000 w 1981200"/>
              <a:gd name="connsiteY14" fmla="*/ 714375 h 1886086"/>
              <a:gd name="connsiteX15" fmla="*/ 790575 w 1981200"/>
              <a:gd name="connsiteY15" fmla="*/ 762000 h 1886086"/>
              <a:gd name="connsiteX16" fmla="*/ 876300 w 1981200"/>
              <a:gd name="connsiteY16" fmla="*/ 857250 h 1886086"/>
              <a:gd name="connsiteX17" fmla="*/ 904875 w 1981200"/>
              <a:gd name="connsiteY17" fmla="*/ 866775 h 1886086"/>
              <a:gd name="connsiteX18" fmla="*/ 952500 w 1981200"/>
              <a:gd name="connsiteY18" fmla="*/ 923925 h 1886086"/>
              <a:gd name="connsiteX19" fmla="*/ 1028700 w 1981200"/>
              <a:gd name="connsiteY19" fmla="*/ 1000125 h 1886086"/>
              <a:gd name="connsiteX20" fmla="*/ 1085850 w 1981200"/>
              <a:gd name="connsiteY20" fmla="*/ 1085850 h 1886086"/>
              <a:gd name="connsiteX21" fmla="*/ 1190625 w 1981200"/>
              <a:gd name="connsiteY21" fmla="*/ 1095375 h 1886086"/>
              <a:gd name="connsiteX22" fmla="*/ 1304925 w 1981200"/>
              <a:gd name="connsiteY22" fmla="*/ 1133475 h 1886086"/>
              <a:gd name="connsiteX23" fmla="*/ 1381125 w 1981200"/>
              <a:gd name="connsiteY23" fmla="*/ 1190625 h 1886086"/>
              <a:gd name="connsiteX24" fmla="*/ 1419225 w 1981200"/>
              <a:gd name="connsiteY24" fmla="*/ 1219200 h 1886086"/>
              <a:gd name="connsiteX25" fmla="*/ 1428750 w 1981200"/>
              <a:gd name="connsiteY25" fmla="*/ 1257300 h 1886086"/>
              <a:gd name="connsiteX26" fmla="*/ 1466850 w 1981200"/>
              <a:gd name="connsiteY26" fmla="*/ 1352550 h 1886086"/>
              <a:gd name="connsiteX27" fmla="*/ 1495425 w 1981200"/>
              <a:gd name="connsiteY27" fmla="*/ 1390650 h 1886086"/>
              <a:gd name="connsiteX28" fmla="*/ 1514475 w 1981200"/>
              <a:gd name="connsiteY28" fmla="*/ 1428750 h 1886086"/>
              <a:gd name="connsiteX29" fmla="*/ 1524000 w 1981200"/>
              <a:gd name="connsiteY29" fmla="*/ 1457325 h 1886086"/>
              <a:gd name="connsiteX30" fmla="*/ 1562100 w 1981200"/>
              <a:gd name="connsiteY30" fmla="*/ 1504950 h 1886086"/>
              <a:gd name="connsiteX31" fmla="*/ 1581150 w 1981200"/>
              <a:gd name="connsiteY31" fmla="*/ 1533525 h 1886086"/>
              <a:gd name="connsiteX32" fmla="*/ 1609725 w 1981200"/>
              <a:gd name="connsiteY32" fmla="*/ 1581150 h 1886086"/>
              <a:gd name="connsiteX33" fmla="*/ 1638300 w 1981200"/>
              <a:gd name="connsiteY33" fmla="*/ 1600200 h 1886086"/>
              <a:gd name="connsiteX34" fmla="*/ 1647825 w 1981200"/>
              <a:gd name="connsiteY34" fmla="*/ 1638300 h 1886086"/>
              <a:gd name="connsiteX35" fmla="*/ 1704975 w 1981200"/>
              <a:gd name="connsiteY35" fmla="*/ 1685925 h 1886086"/>
              <a:gd name="connsiteX36" fmla="*/ 1762125 w 1981200"/>
              <a:gd name="connsiteY36" fmla="*/ 1733550 h 1886086"/>
              <a:gd name="connsiteX37" fmla="*/ 1809750 w 1981200"/>
              <a:gd name="connsiteY37" fmla="*/ 1781175 h 1886086"/>
              <a:gd name="connsiteX38" fmla="*/ 1866900 w 1981200"/>
              <a:gd name="connsiteY38" fmla="*/ 1809750 h 1886086"/>
              <a:gd name="connsiteX39" fmla="*/ 1924050 w 1981200"/>
              <a:gd name="connsiteY39" fmla="*/ 1847850 h 1886086"/>
              <a:gd name="connsiteX40" fmla="*/ 1981200 w 1981200"/>
              <a:gd name="connsiteY40" fmla="*/ 1885950 h 188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81200" h="1886086">
                <a:moveTo>
                  <a:pt x="0" y="0"/>
                </a:moveTo>
                <a:cubicBezTo>
                  <a:pt x="15875" y="15875"/>
                  <a:pt x="33842" y="29904"/>
                  <a:pt x="47625" y="47625"/>
                </a:cubicBezTo>
                <a:cubicBezTo>
                  <a:pt x="56342" y="58833"/>
                  <a:pt x="58156" y="74366"/>
                  <a:pt x="66675" y="85725"/>
                </a:cubicBezTo>
                <a:cubicBezTo>
                  <a:pt x="95559" y="124237"/>
                  <a:pt x="103934" y="123404"/>
                  <a:pt x="142875" y="142875"/>
                </a:cubicBezTo>
                <a:cubicBezTo>
                  <a:pt x="149225" y="158750"/>
                  <a:pt x="151987" y="176587"/>
                  <a:pt x="161925" y="190500"/>
                </a:cubicBezTo>
                <a:cubicBezTo>
                  <a:pt x="168579" y="199815"/>
                  <a:pt x="181185" y="202896"/>
                  <a:pt x="190500" y="209550"/>
                </a:cubicBezTo>
                <a:cubicBezTo>
                  <a:pt x="203418" y="218777"/>
                  <a:pt x="215595" y="229021"/>
                  <a:pt x="228600" y="238125"/>
                </a:cubicBezTo>
                <a:cubicBezTo>
                  <a:pt x="247357" y="251255"/>
                  <a:pt x="269561" y="260036"/>
                  <a:pt x="285750" y="276225"/>
                </a:cubicBezTo>
                <a:cubicBezTo>
                  <a:pt x="324365" y="314840"/>
                  <a:pt x="302277" y="298776"/>
                  <a:pt x="352425" y="323850"/>
                </a:cubicBezTo>
                <a:cubicBezTo>
                  <a:pt x="388239" y="371603"/>
                  <a:pt x="405290" y="401820"/>
                  <a:pt x="447675" y="438150"/>
                </a:cubicBezTo>
                <a:cubicBezTo>
                  <a:pt x="456367" y="445600"/>
                  <a:pt x="467779" y="449499"/>
                  <a:pt x="476250" y="457200"/>
                </a:cubicBezTo>
                <a:cubicBezTo>
                  <a:pt x="580306" y="551796"/>
                  <a:pt x="511594" y="517057"/>
                  <a:pt x="600075" y="552450"/>
                </a:cubicBezTo>
                <a:cubicBezTo>
                  <a:pt x="740167" y="727564"/>
                  <a:pt x="522505" y="465355"/>
                  <a:pt x="695325" y="638175"/>
                </a:cubicBezTo>
                <a:cubicBezTo>
                  <a:pt x="702425" y="645275"/>
                  <a:pt x="698238" y="659194"/>
                  <a:pt x="704850" y="666750"/>
                </a:cubicBezTo>
                <a:cubicBezTo>
                  <a:pt x="721179" y="685412"/>
                  <a:pt x="745411" y="695943"/>
                  <a:pt x="762000" y="714375"/>
                </a:cubicBezTo>
                <a:cubicBezTo>
                  <a:pt x="774385" y="728136"/>
                  <a:pt x="779686" y="747028"/>
                  <a:pt x="790575" y="762000"/>
                </a:cubicBezTo>
                <a:cubicBezTo>
                  <a:pt x="800822" y="776090"/>
                  <a:pt x="856066" y="842797"/>
                  <a:pt x="876300" y="857250"/>
                </a:cubicBezTo>
                <a:cubicBezTo>
                  <a:pt x="884470" y="863086"/>
                  <a:pt x="895350" y="863600"/>
                  <a:pt x="904875" y="866775"/>
                </a:cubicBezTo>
                <a:cubicBezTo>
                  <a:pt x="946979" y="929930"/>
                  <a:pt x="897495" y="859753"/>
                  <a:pt x="952500" y="923925"/>
                </a:cubicBezTo>
                <a:cubicBezTo>
                  <a:pt x="1011806" y="993115"/>
                  <a:pt x="944945" y="933121"/>
                  <a:pt x="1028700" y="1000125"/>
                </a:cubicBezTo>
                <a:cubicBezTo>
                  <a:pt x="1034552" y="1011829"/>
                  <a:pt x="1060396" y="1078577"/>
                  <a:pt x="1085850" y="1085850"/>
                </a:cubicBezTo>
                <a:cubicBezTo>
                  <a:pt x="1119570" y="1095484"/>
                  <a:pt x="1155700" y="1092200"/>
                  <a:pt x="1190625" y="1095375"/>
                </a:cubicBezTo>
                <a:cubicBezTo>
                  <a:pt x="1272758" y="1156974"/>
                  <a:pt x="1174992" y="1093496"/>
                  <a:pt x="1304925" y="1133475"/>
                </a:cubicBezTo>
                <a:cubicBezTo>
                  <a:pt x="1347508" y="1146577"/>
                  <a:pt x="1351532" y="1165260"/>
                  <a:pt x="1381125" y="1190625"/>
                </a:cubicBezTo>
                <a:cubicBezTo>
                  <a:pt x="1393178" y="1200956"/>
                  <a:pt x="1406525" y="1209675"/>
                  <a:pt x="1419225" y="1219200"/>
                </a:cubicBezTo>
                <a:cubicBezTo>
                  <a:pt x="1422400" y="1231900"/>
                  <a:pt x="1425154" y="1244713"/>
                  <a:pt x="1428750" y="1257300"/>
                </a:cubicBezTo>
                <a:cubicBezTo>
                  <a:pt x="1436718" y="1285187"/>
                  <a:pt x="1456485" y="1333548"/>
                  <a:pt x="1466850" y="1352550"/>
                </a:cubicBezTo>
                <a:cubicBezTo>
                  <a:pt x="1474452" y="1366487"/>
                  <a:pt x="1487011" y="1377188"/>
                  <a:pt x="1495425" y="1390650"/>
                </a:cubicBezTo>
                <a:cubicBezTo>
                  <a:pt x="1502950" y="1402691"/>
                  <a:pt x="1508882" y="1415699"/>
                  <a:pt x="1514475" y="1428750"/>
                </a:cubicBezTo>
                <a:cubicBezTo>
                  <a:pt x="1518430" y="1437978"/>
                  <a:pt x="1518679" y="1448811"/>
                  <a:pt x="1524000" y="1457325"/>
                </a:cubicBezTo>
                <a:cubicBezTo>
                  <a:pt x="1534775" y="1474565"/>
                  <a:pt x="1549902" y="1488686"/>
                  <a:pt x="1562100" y="1504950"/>
                </a:cubicBezTo>
                <a:cubicBezTo>
                  <a:pt x="1568969" y="1514108"/>
                  <a:pt x="1575083" y="1523817"/>
                  <a:pt x="1581150" y="1533525"/>
                </a:cubicBezTo>
                <a:cubicBezTo>
                  <a:pt x="1590962" y="1549224"/>
                  <a:pt x="1597677" y="1567094"/>
                  <a:pt x="1609725" y="1581150"/>
                </a:cubicBezTo>
                <a:cubicBezTo>
                  <a:pt x="1617175" y="1589842"/>
                  <a:pt x="1628775" y="1593850"/>
                  <a:pt x="1638300" y="1600200"/>
                </a:cubicBezTo>
                <a:cubicBezTo>
                  <a:pt x="1641475" y="1612900"/>
                  <a:pt x="1641330" y="1626934"/>
                  <a:pt x="1647825" y="1638300"/>
                </a:cubicBezTo>
                <a:cubicBezTo>
                  <a:pt x="1659108" y="1658045"/>
                  <a:pt x="1686767" y="1673786"/>
                  <a:pt x="1704975" y="1685925"/>
                </a:cubicBezTo>
                <a:cubicBezTo>
                  <a:pt x="1746891" y="1748798"/>
                  <a:pt x="1695194" y="1681493"/>
                  <a:pt x="1762125" y="1733550"/>
                </a:cubicBezTo>
                <a:cubicBezTo>
                  <a:pt x="1779846" y="1747333"/>
                  <a:pt x="1791593" y="1767970"/>
                  <a:pt x="1809750" y="1781175"/>
                </a:cubicBezTo>
                <a:cubicBezTo>
                  <a:pt x="1826975" y="1793702"/>
                  <a:pt x="1848503" y="1799018"/>
                  <a:pt x="1866900" y="1809750"/>
                </a:cubicBezTo>
                <a:cubicBezTo>
                  <a:pt x="1886676" y="1821286"/>
                  <a:pt x="1906172" y="1833547"/>
                  <a:pt x="1924050" y="1847850"/>
                </a:cubicBezTo>
                <a:cubicBezTo>
                  <a:pt x="1977288" y="1890440"/>
                  <a:pt x="1940425" y="1885950"/>
                  <a:pt x="1981200" y="188595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utoShape 45"/>
          <p:cNvSpPr>
            <a:spLocks noChangeArrowheads="1"/>
          </p:cNvSpPr>
          <p:nvPr/>
        </p:nvSpPr>
        <p:spPr bwMode="auto">
          <a:xfrm flipH="1">
            <a:off x="6508750" y="866775"/>
            <a:ext cx="2978150" cy="575965"/>
          </a:xfrm>
          <a:prstGeom prst="wedgeRoundRectCallout">
            <a:avLst>
              <a:gd name="adj1" fmla="val 57674"/>
              <a:gd name="adj2" fmla="val 350661"/>
              <a:gd name="adj3" fmla="val 16667"/>
            </a:avLst>
          </a:prstGeom>
          <a:solidFill>
            <a:srgbClr val="FF0066"/>
          </a:solidFill>
          <a:ln w="9525">
            <a:solidFill>
              <a:schemeClr val="tx1"/>
            </a:solidFill>
            <a:miter lim="800000"/>
          </a:ln>
        </p:spPr>
        <p:txBody>
          <a:bodyPr lIns="0" tIns="0" rIns="0" bIns="0"/>
          <a:lstStyle/>
          <a:p>
            <a:pPr algn="ctr" eaLnBrk="1" hangingPunct="1"/>
            <a:r>
              <a:rPr lang="en-US" sz="3200" b="1" i="1" dirty="0">
                <a:solidFill>
                  <a:srgbClr val="FFFFFF"/>
                </a:solidFill>
                <a:latin typeface="Cambria" panose="02040503050406030204" pitchFamily="18" charset="0"/>
                <a:ea typeface="Cambria" panose="02040503050406030204" pitchFamily="18" charset="0"/>
              </a:rPr>
              <a:t>SÔNG HỒNG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971" t="21280" r="12127" b="16999"/>
          <a:stretch>
            <a:fillRect/>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4922339" y="685799"/>
            <a:ext cx="5485736" cy="2640452"/>
            <a:chOff x="4745449" y="668253"/>
            <a:chExt cx="5485736" cy="2299301"/>
          </a:xfrm>
        </p:grpSpPr>
        <p:pic>
          <p:nvPicPr>
            <p:cNvPr id="13"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4745449" y="668253"/>
              <a:ext cx="5485736" cy="2299301"/>
            </a:xfrm>
            <a:prstGeom prst="rect">
              <a:avLst/>
            </a:prstGeom>
          </p:spPr>
        </p:pic>
        <p:sp>
          <p:nvSpPr>
            <p:cNvPr id="14" name="TextBox 13"/>
            <p:cNvSpPr txBox="1"/>
            <p:nvPr/>
          </p:nvSpPr>
          <p:spPr>
            <a:xfrm>
              <a:off x="5046504" y="1475584"/>
              <a:ext cx="5036025" cy="9648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Kể một số tên gọi khác của sông Hồng.</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9" name="Picture 12" descr="15 Vector ideas | vector, vector free, kids ico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8607344" y="3504079"/>
            <a:ext cx="1989107" cy="30264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p:cNvSpPr/>
          <p:nvPr/>
        </p:nvSpPr>
        <p:spPr>
          <a:xfrm>
            <a:off x="1012699" y="3306726"/>
            <a:ext cx="7121208" cy="2987747"/>
          </a:xfrm>
          <a:prstGeom prst="roundRect">
            <a:avLst>
              <a:gd name="adj" fmla="val 11503"/>
            </a:avLst>
          </a:prstGeom>
          <a:solidFill>
            <a:schemeClr val="accent4">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C00000"/>
                </a:solidFill>
                <a:latin typeface="Cambria" panose="02040503050406030204" pitchFamily="18" charset="0"/>
                <a:ea typeface="Cambria" panose="02040503050406030204" pitchFamily="18" charset="0"/>
              </a:rPr>
              <a:t>Một số tên gọi khác của sông Hồng: </a:t>
            </a:r>
            <a:r>
              <a:rPr lang="vi-VN" sz="4400" dirty="0">
                <a:solidFill>
                  <a:srgbClr val="C00000"/>
                </a:solidFill>
                <a:latin typeface="Cambria" panose="02040503050406030204" pitchFamily="18" charset="0"/>
                <a:ea typeface="Cambria" panose="02040503050406030204" pitchFamily="18" charset="0"/>
              </a:rPr>
              <a:t>Nhị Hà, Hồng Hà, sông Xích Đằng, sông Kẻ Chợ, sông Cái,</a:t>
            </a:r>
            <a:r>
              <a:rPr lang="en-US" altLang="vi-VN" sz="4400" dirty="0">
                <a:solidFill>
                  <a:srgbClr val="C00000"/>
                </a:solidFill>
                <a:latin typeface="Cambria" panose="02040503050406030204" pitchFamily="18" charset="0"/>
                <a:ea typeface="Cambria" panose="02040503050406030204" pitchFamily="18" charset="0"/>
              </a:rPr>
              <a:t> sông Thao</a:t>
            </a:r>
            <a:r>
              <a:rPr lang="vi-VN" sz="4400" dirty="0">
                <a:solidFill>
                  <a:srgbClr val="C00000"/>
                </a:solidFill>
                <a:latin typeface="Cambria" panose="02040503050406030204" pitchFamily="18" charset="0"/>
                <a:ea typeface="Cambria" panose="02040503050406030204" pitchFamily="18" charset="0"/>
              </a:rPr>
              <a:t> ...</a:t>
            </a:r>
            <a:endPar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IETNAM MAP — Stuart Holmes"/>
          <p:cNvPicPr>
            <a:picLocks noChangeAspect="1" noChangeArrowheads="1"/>
          </p:cNvPicPr>
          <p:nvPr/>
        </p:nvPicPr>
        <p:blipFill rotWithShape="1">
          <a:blip r:embed="rId2">
            <a:extLst>
              <a:ext uri="{28A0092B-C50C-407E-A947-70E740481C1C}">
                <a14:useLocalDpi xmlns:a14="http://schemas.microsoft.com/office/drawing/2010/main" val="0"/>
              </a:ext>
            </a:extLst>
          </a:blip>
          <a:srcRect t="5797" b="13043"/>
          <a:stretch>
            <a:fillRect/>
          </a:stretch>
        </p:blipFill>
        <p:spPr bwMode="auto">
          <a:xfrm>
            <a:off x="569843" y="-10070"/>
            <a:ext cx="569843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IETNAM MAP — Stuart Holmes"/>
          <p:cNvPicPr>
            <a:picLocks noChangeAspect="1" noChangeArrowheads="1"/>
          </p:cNvPicPr>
          <p:nvPr/>
        </p:nvPicPr>
        <p:blipFill rotWithShape="1">
          <a:blip r:embed="rId2">
            <a:extLst>
              <a:ext uri="{28A0092B-C50C-407E-A947-70E740481C1C}">
                <a14:useLocalDpi xmlns:a14="http://schemas.microsoft.com/office/drawing/2010/main" val="0"/>
              </a:ext>
            </a:extLst>
          </a:blip>
          <a:srcRect t="5797" r="95000" b="13043"/>
          <a:stretch>
            <a:fillRect/>
          </a:stretch>
        </p:blipFill>
        <p:spPr bwMode="auto">
          <a:xfrm>
            <a:off x="0" y="-10070"/>
            <a:ext cx="85476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VIETNAM MAP — Stuart Holmes"/>
          <p:cNvPicPr>
            <a:picLocks noChangeAspect="1" noChangeArrowheads="1"/>
          </p:cNvPicPr>
          <p:nvPr/>
        </p:nvPicPr>
        <p:blipFill rotWithShape="1">
          <a:blip r:embed="rId2">
            <a:extLst>
              <a:ext uri="{28A0092B-C50C-407E-A947-70E740481C1C}">
                <a14:useLocalDpi xmlns:a14="http://schemas.microsoft.com/office/drawing/2010/main" val="0"/>
              </a:ext>
            </a:extLst>
          </a:blip>
          <a:srcRect l="94535" t="5797" b="13043"/>
          <a:stretch>
            <a:fillRect/>
          </a:stretch>
        </p:blipFill>
        <p:spPr bwMode="auto">
          <a:xfrm>
            <a:off x="6268278" y="-10070"/>
            <a:ext cx="5923722" cy="68680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887566" y="1337693"/>
            <a:ext cx="7056784" cy="2769989"/>
          </a:xfrm>
          <a:prstGeom prst="rect">
            <a:avLst/>
          </a:prstGeom>
          <a:noFill/>
        </p:spPr>
        <p:txBody>
          <a:bodyPr wrap="square" lIns="0" tIns="0" rIns="0" bIns="0" rtlCol="0">
            <a:spAutoFit/>
          </a:bodyPr>
          <a:lstStyle/>
          <a:p>
            <a:pPr lvl="0" algn="ctr"/>
            <a:r>
              <a:rPr lang="vi-VN" sz="6000" b="1" dirty="0">
                <a:solidFill>
                  <a:srgbClr val="002060"/>
                </a:solidFill>
                <a:latin typeface="Cambria" panose="02040503050406030204" pitchFamily="18" charset="0"/>
                <a:ea typeface="Cambria" panose="02040503050406030204" pitchFamily="18" charset="0"/>
                <a:cs typeface="Pattaya" panose="00000500000000000000" pitchFamily="2" charset="-34"/>
              </a:rPr>
              <a:t>Hoạt động 2: Tìm hiểu về văn minh sông Hồng </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0000">
                                          <p:cBhvr additive="base">
                                            <p:cTn id="7" dur="11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100" fill="hold"/>
                                            <p:tgtEl>
                                              <p:spTgt spid="8"/>
                                            </p:tgtEl>
                                            <p:attrNameLst>
                                              <p:attrName>ppt_x</p:attrName>
                                            </p:attrNameLst>
                                          </p:cBhvr>
                                          <p:tavLst>
                                            <p:tav tm="0">
                                              <p:val>
                                                <p:strVal val="#ppt_x"/>
                                              </p:val>
                                            </p:tav>
                                            <p:tav tm="100000">
                                              <p:val>
                                                <p:strVal val="#ppt_x"/>
                                              </p:val>
                                            </p:tav>
                                          </p:tavLst>
                                        </p:anim>
                                        <p:anim calcmode="lin" valueType="num">
                                          <p:cBhvr additive="base">
                                            <p:cTn id="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750</Words>
  <Application>Microsoft Office PowerPoint</Application>
  <PresentationFormat>Widescreen</PresentationFormat>
  <Paragraphs>59</Paragraphs>
  <Slides>24</Slides>
  <Notes>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24</vt:i4>
      </vt:variant>
    </vt:vector>
  </HeadingPairs>
  <TitlesOfParts>
    <vt:vector size="36" baseType="lpstr">
      <vt:lpstr>맑은 고딕</vt:lpstr>
      <vt:lpstr>Microsoft YaHei</vt:lpstr>
      <vt:lpstr>Arial</vt:lpstr>
      <vt:lpstr>Calibri</vt:lpstr>
      <vt:lpstr>Calibri Light</vt:lpstr>
      <vt:lpstr>Cambria</vt:lpstr>
      <vt:lpstr>等线</vt:lpstr>
      <vt:lpstr>Pattaya</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STD_DELL</cp:lastModifiedBy>
  <cp:revision>69</cp:revision>
  <dcterms:created xsi:type="dcterms:W3CDTF">2023-09-26T05:35:00Z</dcterms:created>
  <dcterms:modified xsi:type="dcterms:W3CDTF">2024-12-01T09:20:09Z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E6830816517345A1A49D78A0FD3F49B8_12</vt:lpwstr>
  </property>
  <property fmtid="{D5CDD505-2E9C-101B-9397-08002B2CF9AE}" pid="3" name="KSOProductBuildVer">
    <vt:lpwstr>1033-12.2.0.13359</vt:lpwstr>
  </property>
</Properties>
</file>