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41" r:id="rId2"/>
    <p:sldId id="451" r:id="rId3"/>
    <p:sldId id="2633" r:id="rId4"/>
    <p:sldId id="442" r:id="rId5"/>
    <p:sldId id="457" r:id="rId6"/>
    <p:sldId id="2640" r:id="rId7"/>
    <p:sldId id="455" r:id="rId8"/>
    <p:sldId id="2635" r:id="rId9"/>
    <p:sldId id="2636" r:id="rId10"/>
    <p:sldId id="2637" r:id="rId11"/>
    <p:sldId id="2638" r:id="rId12"/>
    <p:sldId id="2639" r:id="rId13"/>
    <p:sldId id="45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28734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9678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6205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432B-366D-B42C-2340-DB7B269E9BF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619803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3960BA56-6E7D-AC9A-F61D-E7C53D0C721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130" y="8485"/>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241861" y="209511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9387" y="1321992"/>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a:t>
            </a:r>
            <a:r>
              <a:rPr lang="en-U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 </a:t>
            </a:r>
            <a:endPar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867370" y="2955155"/>
            <a:ext cx="8830127" cy="738355"/>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err="1" smtClean="0">
                <a:solidFill>
                  <a:srgbClr val="FF0000"/>
                </a:solidFill>
                <a:latin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mở</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rộng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Trang</a:t>
            </a:r>
            <a:r>
              <a:rPr lang="en-US" sz="4000" b="1" dirty="0" smtClean="0">
                <a:solidFill>
                  <a:srgbClr val="FF0000"/>
                </a:solidFill>
                <a:latin typeface="Times New Roman" panose="02020603050405020304" pitchFamily="18" charset="0"/>
                <a:cs typeface="Times New Roman" panose="02020603050405020304" pitchFamily="18" charset="0"/>
              </a:rPr>
              <a:t> 107)</a:t>
            </a:r>
            <a:endParaRPr lang="en-US" sz="4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0342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133564" y="2661007"/>
            <a:ext cx="5543103" cy="336976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7276" y="5613193"/>
              <a:ext cx="2989058" cy="7507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luận</a:t>
              </a:r>
              <a:r>
                <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nhóm</a:t>
              </a:r>
              <a:r>
                <a:rPr kumimoji="0" lang="en-US" sz="2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4</a:t>
              </a:r>
              <a:endParaRPr kumimoji="0" lang="en-US" sz="2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3. </a:t>
            </a:r>
            <a:r>
              <a:rPr lang="en-US" sz="4000" b="1"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Trao</a:t>
            </a:r>
            <a:r>
              <a:rPr lang="en-US" sz="4000" b="1"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đổi</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các</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bạn</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chuyện</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đã</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a:t>
            </a:r>
            <a:endParaRPr lang="en-US" sz="4000" b="1" i="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Tên nhân vật </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Phát</a:t>
            </a:r>
            <a:r>
              <a:rPr lang="en-US" sz="24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minh hoặc đóng góp của nhà khoa học</a:t>
            </a:r>
            <a:r>
              <a:rPr lang="vi-VN" sz="24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nhân vật </a:t>
            </a:r>
            <a:endParaRPr lang="en-US" sz="2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Đ</a:t>
            </a:r>
            <a:r>
              <a:rPr lang="vi-VN"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ặc điểm nổi bật của nhà khoa học</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Suy</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nghĩ</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em</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nhà</a:t>
            </a:r>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khoa </a:t>
            </a:r>
            <a:r>
              <a:rPr lang="en-US" sz="2800" b="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học</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45471" y="366401"/>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Tìm đọc thêm một số cuốn sách, truyện viết về nhà khoa học và chia sẻ những thông tin thú vị với người thân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37191" y="1006004"/>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434004"/>
            <a:ext cx="7901101" cy="1444877"/>
          </a:xfrm>
          <a:prstGeom prst="rect">
            <a:avLst/>
          </a:prstGeom>
        </p:spPr>
      </p:pic>
      <p:sp>
        <p:nvSpPr>
          <p:cNvPr id="11" name="Rectangle 10"/>
          <p:cNvSpPr/>
          <p:nvPr/>
        </p:nvSpPr>
        <p:spPr>
          <a:xfrm>
            <a:off x="1680936" y="3579301"/>
            <a:ext cx="8830127" cy="738355"/>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4000" b="1" dirty="0" smtClean="0">
                <a:solidFill>
                  <a:schemeClr val="bg1"/>
                </a:solidFill>
                <a:latin typeface="Times New Roman" panose="02020603050405020304" pitchFamily="18" charset="0"/>
                <a:cs typeface="Times New Roman" panose="02020603050405020304" pitchFamily="18" charset="0"/>
              </a:rPr>
              <a:t>(</a:t>
            </a:r>
            <a:r>
              <a:rPr lang="en-US" sz="4000" b="1" dirty="0" err="1" smtClean="0">
                <a:solidFill>
                  <a:schemeClr val="bg1"/>
                </a:solidFill>
                <a:latin typeface="Times New Roman" panose="02020603050405020304" pitchFamily="18" charset="0"/>
                <a:cs typeface="Times New Roman" panose="02020603050405020304" pitchFamily="18" charset="0"/>
              </a:rPr>
              <a:t>Trang</a:t>
            </a:r>
            <a:r>
              <a:rPr lang="en-US" sz="4000" b="1" dirty="0" smtClean="0">
                <a:solidFill>
                  <a:schemeClr val="bg1"/>
                </a:solidFill>
                <a:latin typeface="Times New Roman" panose="02020603050405020304" pitchFamily="18" charset="0"/>
                <a:cs typeface="Times New Roman" panose="02020603050405020304" pitchFamily="18" charset="0"/>
              </a:rPr>
              <a:t> 107)</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6"/>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69260" y="1695896"/>
              <a:ext cx="775447" cy="775447"/>
            </a:xfrm>
            <a:prstGeom prst="rect">
              <a:avLst/>
            </a:prstGeom>
          </p:spPr>
        </p:pic>
      </p:grpSp>
    </p:spTree>
    <p:extLst>
      <p:ext uri="{BB962C8B-B14F-4D97-AF65-F5344CB8AC3E}">
        <p14:creationId xmlns:p14="http://schemas.microsoft.com/office/powerpoint/2010/main" val="71479258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452063" y="390418"/>
            <a:ext cx="11476234" cy="5085708"/>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5" y="366401"/>
            <a:ext cx="12063125" cy="6417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164388" y="329609"/>
            <a:ext cx="11701548" cy="6124754"/>
          </a:xfrm>
          <a:prstGeom prst="rect">
            <a:avLst/>
          </a:prstGeom>
          <a:noFill/>
        </p:spPr>
        <p:txBody>
          <a:bodyPr wrap="square" rtlCol="0">
            <a:spAutoFit/>
          </a:bodyPr>
          <a:lstStyle/>
          <a:p>
            <a:pPr algn="ctr"/>
            <a:r>
              <a:rPr lang="en-US" sz="1400" b="1" i="0" dirty="0">
                <a:solidFill>
                  <a:srgbClr val="FF0000"/>
                </a:solidFill>
                <a:effectLst/>
                <a:latin typeface="Times New Roman" panose="02020603050405020304" pitchFamily="18" charset="0"/>
                <a:cs typeface="Times New Roman" panose="02020603050405020304" pitchFamily="18" charset="0"/>
              </a:rPr>
              <a:t>C</a:t>
            </a:r>
            <a:r>
              <a:rPr lang="vi-VN" sz="1400" b="1" i="0" dirty="0">
                <a:solidFill>
                  <a:srgbClr val="FF0000"/>
                </a:solidFill>
                <a:effectLst/>
                <a:latin typeface="Times New Roman" panose="02020603050405020304" pitchFamily="18" charset="0"/>
                <a:cs typeface="Times New Roman" panose="02020603050405020304" pitchFamily="18" charset="0"/>
              </a:rPr>
              <a:t>âu chuyện về Albert Einstein.</a:t>
            </a:r>
            <a:endParaRPr lang="en-US" sz="1400" b="1" i="0" dirty="0">
              <a:solidFill>
                <a:srgbClr val="FF0000"/>
              </a:solidFill>
              <a:effectLst/>
              <a:latin typeface="Times New Roman" panose="02020603050405020304" pitchFamily="18" charset="0"/>
              <a:cs typeface="Times New Roman" panose="02020603050405020304" pitchFamily="18" charset="0"/>
            </a:endParaRPr>
          </a:p>
          <a:p>
            <a:r>
              <a:rPr lang="en-US" sz="1400" b="0" i="0" dirty="0">
                <a:solidFill>
                  <a:srgbClr val="050505"/>
                </a:solidFill>
                <a:effectLst/>
                <a:latin typeface="Times New Roman" panose="02020603050405020304" pitchFamily="18" charset="0"/>
                <a:cs typeface="Times New Roman" panose="02020603050405020304" pitchFamily="18" charset="0"/>
              </a:rPr>
              <a:t>   </a:t>
            </a:r>
            <a:r>
              <a:rPr lang="en-US"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Vợ </a:t>
            </a:r>
            <a:r>
              <a:rPr lang="vi-VN" sz="1400" b="0" i="0" dirty="0">
                <a:solidFill>
                  <a:srgbClr val="050505"/>
                </a:solidFill>
                <a:effectLst/>
                <a:latin typeface="Times New Roman" panose="02020603050405020304" pitchFamily="18" charset="0"/>
                <a:cs typeface="Times New Roman" panose="02020603050405020304" pitchFamily="18" charset="0"/>
              </a:rPr>
              <a:t>của Albert Einstein thường khuyên ông phải ăn vận cho chỉnh tề hơn khi tới chỗ làm.</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Ông </a:t>
            </a:r>
            <a:r>
              <a:rPr lang="vi-VN" sz="1400" b="0" i="0" dirty="0">
                <a:solidFill>
                  <a:srgbClr val="050505"/>
                </a:solidFill>
                <a:effectLst/>
                <a:latin typeface="Times New Roman" panose="02020603050405020304" pitchFamily="18" charset="0"/>
                <a:cs typeface="Times New Roman" panose="02020603050405020304" pitchFamily="18" charset="0"/>
              </a:rPr>
              <a:t>sẽ luôn phản bác lại rằng:</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“Tại sao nhỉ? Mọi người ở đó đều biết tôi mà”.</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Khi Einstein tới dự một cuộc họp lớn, bà lại nài nỉ ông hãy mặc những bộ đồ đẹp đẽ hơn. Ông lại bảo:</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 "Tại sao chứ? Ở đấy có ai biết tôi đâu!"</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Người </a:t>
            </a:r>
            <a:r>
              <a:rPr lang="vi-VN" sz="1400" b="0" i="0" dirty="0">
                <a:solidFill>
                  <a:srgbClr val="050505"/>
                </a:solidFill>
                <a:effectLst/>
                <a:latin typeface="Times New Roman" panose="02020603050405020304" pitchFamily="18" charset="0"/>
                <a:cs typeface="Times New Roman" panose="02020603050405020304" pitchFamily="18" charset="0"/>
              </a:rPr>
              <a:t>ta thường yêu cầu Albert Einstein giải thích thuyết tương đối. Ông phân trần:</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"Bạn giơ tay trên bếp lò, một phút dài như một giờ. Bạn ngồi với một cô nàng xinh đẹp, một giờ chỉ như một phút. Ấy chính là sự tương đối!”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Một </a:t>
            </a:r>
            <a:r>
              <a:rPr lang="vi-VN" sz="1400" b="0" i="0" dirty="0">
                <a:solidFill>
                  <a:srgbClr val="050505"/>
                </a:solidFill>
                <a:effectLst/>
                <a:latin typeface="Times New Roman" panose="02020603050405020304" pitchFamily="18" charset="0"/>
                <a:cs typeface="Times New Roman" panose="02020603050405020304" pitchFamily="18" charset="0"/>
              </a:rPr>
              <a:t>hôm, hồi còn làm việc tại đại học Princeton, khi đang trên đường về, ông quên mất địa chỉ nhà mình. Tài xế taxi không nhận ra ông. Ông hỏi anh ta có biết nhà của Einstein không. Anh ta đáp rằng:</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"Ai mà không biết địa chỉ của Einstein chứ nhỉ? Ai ở Princeton này chả rõ. Ông muốn gặp ông ấy à?"</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Và Einstein nói: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“Tôi là Einstein đây. Tôi quên địa chỉ nhà mình rồi, anh chở tôi về đó được không?”</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Tài </a:t>
            </a:r>
            <a:r>
              <a:rPr lang="vi-VN" sz="1400" b="0" i="0" dirty="0">
                <a:solidFill>
                  <a:srgbClr val="050505"/>
                </a:solidFill>
                <a:effectLst/>
                <a:latin typeface="Times New Roman" panose="02020603050405020304" pitchFamily="18" charset="0"/>
                <a:cs typeface="Times New Roman" panose="02020603050405020304" pitchFamily="18" charset="0"/>
              </a:rPr>
              <a:t>xế chở ông về và còn chẳng lấy tiền cước xe.</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Có </a:t>
            </a:r>
            <a:r>
              <a:rPr lang="vi-VN" sz="1400" b="0" i="0" dirty="0">
                <a:solidFill>
                  <a:srgbClr val="050505"/>
                </a:solidFill>
                <a:effectLst/>
                <a:latin typeface="Times New Roman" panose="02020603050405020304" pitchFamily="18" charset="0"/>
                <a:cs typeface="Times New Roman" panose="02020603050405020304" pitchFamily="18" charset="0"/>
              </a:rPr>
              <a:t>lần, Einstein đi tàu hỏa từ Princeton và người soát vé đi xuống để bấm vé của các hành khách. Khi anh ta tới chỗ Einstein, ông tìm trong túi áo vest. </a:t>
            </a:r>
            <a:r>
              <a:rPr lang="en-US" sz="1400" b="0" i="0" dirty="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“Tiến sĩ Einstein, tôi biết ngài mà. Chúng tôi đều biết ngài. Tôi chắc rằng ngài đã mua vé rồi. Xin đừng lo lắng gì cả”.</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Einstein </a:t>
            </a:r>
            <a:r>
              <a:rPr lang="vi-VN" sz="1400" b="0" i="0" dirty="0">
                <a:solidFill>
                  <a:srgbClr val="050505"/>
                </a:solidFill>
                <a:effectLst/>
                <a:latin typeface="Times New Roman" panose="02020603050405020304" pitchFamily="18" charset="0"/>
                <a:cs typeface="Times New Roman" panose="02020603050405020304" pitchFamily="18" charset="0"/>
              </a:rPr>
              <a:t>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 “Thưa tiến sĩ Einstein, xin đừng lo , tôi biết ngài là ai mà. Không vấn đề gì đâu. Ngài không cần vé đâu. Tôi tin là ngài đã mua vé rồi”.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Einstein </a:t>
            </a:r>
            <a:r>
              <a:rPr lang="vi-VN" sz="1400" b="0" i="0" dirty="0">
                <a:solidFill>
                  <a:srgbClr val="050505"/>
                </a:solidFill>
                <a:effectLst/>
                <a:latin typeface="Times New Roman" panose="02020603050405020304" pitchFamily="18" charset="0"/>
                <a:cs typeface="Times New Roman" panose="02020603050405020304" pitchFamily="18" charset="0"/>
              </a:rPr>
              <a:t>nhìn anh ta và nói: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 "Chàng trai à, tôi cũng biết tôi là ai . Nhưng tôi quên béng mất mình đang đi đâu rồi”.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Khi </a:t>
            </a:r>
            <a:r>
              <a:rPr lang="vi-VN" sz="1400" b="0" i="0" dirty="0">
                <a:solidFill>
                  <a:srgbClr val="050505"/>
                </a:solidFill>
                <a:effectLst/>
                <a:latin typeface="Times New Roman" panose="02020603050405020304" pitchFamily="18" charset="0"/>
                <a:cs typeface="Times New Roman" panose="02020603050405020304" pitchFamily="18" charset="0"/>
              </a:rPr>
              <a:t>Einstein gặp Charlie Chaplin:</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Einstein nói: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"Tôi rất ngưỡng mộ nghệ thuật của ông, nhất là sự phổ quát trong ấy. Ông chẳng cần nói gì... Vậy mà cả thế giới vẫn hiểu được."</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vi-VN" sz="1400" b="0" i="0" dirty="0" smtClean="0">
                <a:solidFill>
                  <a:srgbClr val="050505"/>
                </a:solidFill>
                <a:effectLst/>
                <a:latin typeface="Times New Roman" panose="02020603050405020304" pitchFamily="18" charset="0"/>
                <a:cs typeface="Times New Roman" panose="02020603050405020304" pitchFamily="18" charset="0"/>
              </a:rPr>
              <a:t>Charlie </a:t>
            </a:r>
            <a:r>
              <a:rPr lang="vi-VN" sz="1400" b="0" i="0" dirty="0">
                <a:solidFill>
                  <a:srgbClr val="050505"/>
                </a:solidFill>
                <a:effectLst/>
                <a:latin typeface="Times New Roman" panose="02020603050405020304" pitchFamily="18" charset="0"/>
                <a:cs typeface="Times New Roman" panose="02020603050405020304" pitchFamily="18" charset="0"/>
              </a:rPr>
              <a:t>Chaplin đáp lời:</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	</a:t>
            </a:r>
            <a:r>
              <a:rPr lang="vi-VN" sz="1400" b="0" i="0" smtClean="0">
                <a:solidFill>
                  <a:srgbClr val="050505"/>
                </a:solidFill>
                <a:effectLst/>
                <a:latin typeface="Times New Roman" panose="02020603050405020304" pitchFamily="18" charset="0"/>
                <a:cs typeface="Times New Roman" panose="02020603050405020304" pitchFamily="18" charset="0"/>
              </a:rPr>
              <a:t>- </a:t>
            </a:r>
            <a:r>
              <a:rPr lang="vi-VN" sz="1400" b="0" i="0" dirty="0">
                <a:solidFill>
                  <a:srgbClr val="050505"/>
                </a:solidFill>
                <a:effectLst/>
                <a:latin typeface="Times New Roman" panose="02020603050405020304" pitchFamily="18" charset="0"/>
                <a:cs typeface="Times New Roman" panose="02020603050405020304" pitchFamily="18" charset="0"/>
              </a:rPr>
              <a:t>“Đúng vậy. Nhưng danh tiếng của ông còn vĩ đại hơn mà. Cả thế giới ngưỡng mộ ông, dù chẳng ai hiểu được ông nói gì!</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11645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2.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Viết</a:t>
            </a: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vào</a:t>
            </a: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phiếu</a:t>
            </a: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đọc</a:t>
            </a: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sách</a:t>
            </a: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theo</a:t>
            </a:r>
            <a:r>
              <a:rPr lang="en-US" altLang="zh-CN" sz="6600" b="1" dirty="0">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 </a:t>
            </a:r>
            <a:r>
              <a:rPr lang="en-US" altLang="zh-CN" sz="6600" b="1" dirty="0" err="1">
                <a:solidFill>
                  <a:srgbClr val="70AD47">
                    <a:lumMod val="75000"/>
                  </a:srgbClr>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rPr>
              <a:t>mẫu</a:t>
            </a:r>
            <a:endParaRPr lang="zh-CN" altLang="en-US" sz="6600" b="1" dirty="0">
              <a:solidFill>
                <a:srgbClr val="FF0000"/>
              </a:solidFill>
              <a:effectLst>
                <a:glow rad="139700">
                  <a:srgbClr val="70AD47">
                    <a:satMod val="175000"/>
                    <a:alpha val="40000"/>
                  </a:srgbClr>
                </a:glow>
              </a:effectLst>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pic>
        <p:nvPicPr>
          <p:cNvPr id="6" name="Picture 5">
            <a:extLst>
              <a:ext uri="{FF2B5EF4-FFF2-40B4-BE49-F238E27FC236}">
                <a16:creationId xmlns:a16="http://schemas.microsoft.com/office/drawing/2014/main" id="{AB3FC729-A340-7B1C-D81C-75F600267E41}"/>
              </a:ext>
            </a:extLst>
          </p:cNvPr>
          <p:cNvPicPr>
            <a:picLocks noChangeAspect="1"/>
          </p:cNvPicPr>
          <p:nvPr/>
        </p:nvPicPr>
        <p:blipFill>
          <a:blip r:embed="rId4"/>
          <a:stretch>
            <a:fillRect/>
          </a:stretch>
        </p:blipFill>
        <p:spPr>
          <a:xfrm>
            <a:off x="4136065" y="143838"/>
            <a:ext cx="4008473" cy="6448347"/>
          </a:xfrm>
          <a:prstGeom prst="rect">
            <a:avLst/>
          </a:prstGeom>
        </p:spPr>
      </p:pic>
    </p:spTree>
    <p:extLst>
      <p:ext uri="{BB962C8B-B14F-4D97-AF65-F5344CB8AC3E}">
        <p14:creationId xmlns:p14="http://schemas.microsoft.com/office/powerpoint/2010/main" val="423442435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3.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Trao</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đổi</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với</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bạn</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những</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thông</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tin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về</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một</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nhà</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khoa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học</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hoặc</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một</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phát</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minh</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nêu</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trong</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câu</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chuyện</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mà</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em</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đã</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 </a:t>
            </a:r>
            <a:r>
              <a:rPr lang="en-US" altLang="zh-CN" sz="4000" b="1" dirty="0" err="1">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đọc</a:t>
            </a:r>
            <a:r>
              <a:rPr lang="en-US" altLang="zh-CN" sz="4000" b="1" dirty="0">
                <a:solidFill>
                  <a:srgbClr val="70AD47">
                    <a:lumMod val="75000"/>
                  </a:srgbClr>
                </a:solidFill>
                <a:effectLst>
                  <a:glow rad="139700">
                    <a:srgbClr val="70AD47">
                      <a:satMod val="175000"/>
                      <a:alpha val="40000"/>
                    </a:srgbClr>
                  </a:glow>
                </a:effectLst>
                <a:latin typeface="Times New Roman" panose="02020603050405020304" pitchFamily="18" charset="0"/>
                <a:cs typeface="Times New Roman" panose="02020603050405020304" pitchFamily="18"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91</TotalTime>
  <Words>236</Words>
  <Application>Microsoft Office PowerPoint</Application>
  <PresentationFormat>Widescreen</PresentationFormat>
  <Paragraphs>34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微软雅黑</vt:lpstr>
      <vt:lpstr>宋体</vt:lpstr>
      <vt:lpstr>Arial</vt:lpstr>
      <vt:lpstr>Calibri</vt:lpstr>
      <vt:lpstr>Cambria</vt:lpstr>
      <vt:lpstr>等线</vt:lpstr>
      <vt:lpstr>Time nes New Roman</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HaiPhong</cp:lastModifiedBy>
  <cp:revision>17</cp:revision>
  <dcterms:created xsi:type="dcterms:W3CDTF">2023-09-26T03:29:13Z</dcterms:created>
  <dcterms:modified xsi:type="dcterms:W3CDTF">2024-11-26T02:24:38Z</dcterms:modified>
  <cp:category>9Slide.vn</cp:category>
</cp:coreProperties>
</file>