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84" r:id="rId2"/>
    <p:sldId id="359" r:id="rId3"/>
    <p:sldId id="376" r:id="rId4"/>
    <p:sldId id="357" r:id="rId5"/>
    <p:sldId id="360" r:id="rId6"/>
    <p:sldId id="340" r:id="rId7"/>
    <p:sldId id="377" r:id="rId8"/>
    <p:sldId id="363" r:id="rId9"/>
    <p:sldId id="365" r:id="rId10"/>
    <p:sldId id="378" r:id="rId11"/>
    <p:sldId id="366" r:id="rId12"/>
    <p:sldId id="379" r:id="rId13"/>
    <p:sldId id="380" r:id="rId14"/>
    <p:sldId id="381" r:id="rId15"/>
    <p:sldId id="382" r:id="rId16"/>
    <p:sldId id="383" r:id="rId17"/>
    <p:sldId id="361" r:id="rId18"/>
    <p:sldId id="354" r:id="rId19"/>
    <p:sldId id="373"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snapToGrid="0">
      <p:cViewPr varScale="1">
        <p:scale>
          <a:sx n="55" d="100"/>
          <a:sy n="55" d="100"/>
        </p:scale>
        <p:origin x="110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0D22F-A12F-4CE9-8937-CEF07F469A18}"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DCC58-2298-4C57-A6F6-375B6CD7E02D}" type="slidenum">
              <a:rPr lang="en-US" smtClean="0"/>
              <a:t>‹#›</a:t>
            </a:fld>
            <a:endParaRPr lang="en-US"/>
          </a:p>
        </p:txBody>
      </p:sp>
    </p:spTree>
    <p:extLst>
      <p:ext uri="{BB962C8B-B14F-4D97-AF65-F5344CB8AC3E}">
        <p14:creationId xmlns:p14="http://schemas.microsoft.com/office/powerpoint/2010/main" val="18215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a:t>
            </a:fld>
            <a:endParaRPr lang="en-US"/>
          </a:p>
        </p:txBody>
      </p:sp>
    </p:spTree>
    <p:extLst>
      <p:ext uri="{BB962C8B-B14F-4D97-AF65-F5344CB8AC3E}">
        <p14:creationId xmlns:p14="http://schemas.microsoft.com/office/powerpoint/2010/main" val="123500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Vậy cách lặp từ như vậy, ta gọi đó là biện pháp tu từ gì thì hôm nay lớp mình tìm hiểu qua bài học hôm nay nhé!</a:t>
            </a:r>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4</a:t>
            </a:fld>
            <a:endParaRPr lang="en-US"/>
          </a:p>
        </p:txBody>
      </p:sp>
    </p:spTree>
    <p:extLst>
      <p:ext uri="{BB962C8B-B14F-4D97-AF65-F5344CB8AC3E}">
        <p14:creationId xmlns:p14="http://schemas.microsoft.com/office/powerpoint/2010/main" val="247248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5</a:t>
            </a:fld>
            <a:endParaRPr lang="en-US"/>
          </a:p>
        </p:txBody>
      </p:sp>
    </p:spTree>
    <p:extLst>
      <p:ext uri="{BB962C8B-B14F-4D97-AF65-F5344CB8AC3E}">
        <p14:creationId xmlns:p14="http://schemas.microsoft.com/office/powerpoint/2010/main" val="19738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6</a:t>
            </a:fld>
            <a:endParaRPr lang="en-US"/>
          </a:p>
        </p:txBody>
      </p:sp>
    </p:spTree>
    <p:extLst>
      <p:ext uri="{BB962C8B-B14F-4D97-AF65-F5344CB8AC3E}">
        <p14:creationId xmlns:p14="http://schemas.microsoft.com/office/powerpoint/2010/main" val="374219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0DCC58-2298-4C57-A6F6-375B6CD7E0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407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0DCC58-2298-4C57-A6F6-375B6CD7E02D}" type="slidenum">
              <a:rPr lang="en-US" smtClean="0"/>
              <a:t>16</a:t>
            </a:fld>
            <a:endParaRPr lang="en-US"/>
          </a:p>
        </p:txBody>
      </p:sp>
    </p:spTree>
    <p:extLst>
      <p:ext uri="{BB962C8B-B14F-4D97-AF65-F5344CB8AC3E}">
        <p14:creationId xmlns:p14="http://schemas.microsoft.com/office/powerpoint/2010/main" val="1947757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3894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5195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2024/12/12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09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743E52-4CFC-F2F9-3822-3A64B1D40D6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sp>
        <p:nvSpPr>
          <p:cNvPr id="38" name="矩形: 圆角 37">
            <a:extLst>
              <a:ext uri="{FF2B5EF4-FFF2-40B4-BE49-F238E27FC236}">
                <a16:creationId xmlns:a16="http://schemas.microsoft.com/office/drawing/2014/main" id="{98A8DBA1-50E8-5702-98AC-9AEFA2301544}"/>
              </a:ext>
            </a:extLst>
          </p:cNvPr>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43068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9604" y="3963201"/>
            <a:ext cx="3838877" cy="3838877"/>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610" y="5013308"/>
            <a:ext cx="3240464" cy="2010522"/>
          </a:xfrm>
          <a:prstGeom prst="rect">
            <a:avLst/>
          </a:prstGeom>
        </p:spPr>
      </p:pic>
      <p:sp>
        <p:nvSpPr>
          <p:cNvPr id="21" name="TextBox 20">
            <a:extLst>
              <a:ext uri="{FF2B5EF4-FFF2-40B4-BE49-F238E27FC236}">
                <a16:creationId xmlns:a16="http://schemas.microsoft.com/office/drawing/2014/main" id="{DA2C6920-E4A3-5EA8-BE34-B14A53134CEE}"/>
              </a:ext>
            </a:extLst>
          </p:cNvPr>
          <p:cNvSpPr txBox="1"/>
          <p:nvPr/>
        </p:nvSpPr>
        <p:spPr>
          <a:xfrm>
            <a:off x="1153551" y="564508"/>
            <a:ext cx="10283483" cy="50783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TRƯỜNG</a:t>
            </a:r>
            <a:r>
              <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TIỂU HỌC QUANG TRUNG</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600" b="1" baseline="0"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3600" b="1" baseline="0"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MÔN: TIẾNG VIỆT 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baseline="0" dirty="0">
                <a:solidFill>
                  <a:srgbClr val="002060"/>
                </a:solidFill>
                <a:latin typeface="Times New Roman" panose="02020603050405020304" pitchFamily="18" charset="0"/>
                <a:cs typeface="Times New Roman" panose="02020603050405020304" pitchFamily="18" charset="0"/>
              </a:rPr>
              <a:t>LUYỆN</a:t>
            </a:r>
            <a:r>
              <a:rPr lang="en-US" sz="3600" b="1" dirty="0">
                <a:solidFill>
                  <a:srgbClr val="002060"/>
                </a:solidFill>
                <a:latin typeface="Times New Roman" panose="02020603050405020304" pitchFamily="18" charset="0"/>
                <a:cs typeface="Times New Roman" panose="02020603050405020304" pitchFamily="18" charset="0"/>
              </a:rPr>
              <a:t> TỪ VÀ CÂU: BIỆN PHÁP ĐIỆP TỪ, ĐIỆP NGỮ</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GIÁO</a:t>
            </a:r>
            <a:r>
              <a:rPr kumimoji="0" lang="en-US" sz="36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VIÊN: LÊ THỊ HẠNH</a:t>
            </a:r>
            <a:endParaRPr kumimoji="0" lang="vi-VN"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81431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algn="just" defTabSz="609630"/>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điệp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là</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biện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pháp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lặp</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lại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nhấn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mạnh</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nội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dung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được</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4400" b="1" dirty="0" err="1">
                <a:solidFill>
                  <a:srgbClr val="002060"/>
                </a:solidFill>
                <a:latin typeface="Cambria" panose="02040503050406030204" pitchFamily="18" charset="0"/>
                <a:ea typeface="Cambria" panose="02040503050406030204" pitchFamily="18" charset="0"/>
                <a:cs typeface="DM Sans Bold"/>
                <a:sym typeface="DM Sans Bold"/>
              </a:rPr>
              <a:t>đến</a:t>
            </a:r>
            <a:r>
              <a:rPr lang="en-US" sz="44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4129082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934720" y="1056640"/>
            <a:ext cx="5913120" cy="3539430"/>
          </a:xfrm>
          <a:prstGeom prst="rect">
            <a:avLst/>
          </a:prstGeom>
          <a:noFill/>
        </p:spPr>
        <p:txBody>
          <a:bodyPr wrap="square" rtlCol="0">
            <a:spAutoFit/>
          </a:bodyPr>
          <a:lstStyle/>
          <a:p>
            <a:r>
              <a:rPr lang="vi-VN" sz="3200" b="0" i="0" dirty="0">
                <a:solidFill>
                  <a:srgbClr val="000000"/>
                </a:solidFill>
                <a:effectLst/>
                <a:latin typeface="Cambria" panose="02040503050406030204" pitchFamily="18" charset="0"/>
                <a:ea typeface="Cambria" panose="02040503050406030204" pitchFamily="18" charset="0"/>
              </a:rPr>
              <a:t>Tôi đạp vỡ màu nâu</a:t>
            </a:r>
          </a:p>
          <a:p>
            <a:pPr algn="just"/>
            <a:r>
              <a:rPr lang="vi-VN" sz="3200" b="0" i="0" dirty="0">
                <a:solidFill>
                  <a:srgbClr val="000000"/>
                </a:solidFill>
                <a:effectLst/>
                <a:latin typeface="Cambria" panose="02040503050406030204" pitchFamily="18" charset="0"/>
                <a:ea typeface="Cambria" panose="02040503050406030204" pitchFamily="18" charset="0"/>
              </a:rPr>
              <a:t>Bầu trời trong quả trứng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gió lộng</a:t>
            </a:r>
          </a:p>
          <a:p>
            <a:pPr algn="just"/>
            <a:r>
              <a:rPr lang="vi-VN" sz="3200" b="0" i="0" dirty="0">
                <a:solidFill>
                  <a:srgbClr val="000000"/>
                </a:solidFill>
                <a:effectLst/>
                <a:latin typeface="Cambria" panose="02040503050406030204" pitchFamily="18" charset="0"/>
                <a:ea typeface="Cambria" panose="02040503050406030204" pitchFamily="18" charset="0"/>
              </a:rPr>
              <a:t>Bỗng thấy nhiều nắng reo</a:t>
            </a:r>
          </a:p>
          <a:p>
            <a:pPr algn="just"/>
            <a:r>
              <a:rPr lang="vi-VN" sz="3200" b="0" i="0" dirty="0">
                <a:solidFill>
                  <a:srgbClr val="000000"/>
                </a:solidFill>
                <a:effectLst/>
                <a:latin typeface="Cambria" panose="02040503050406030204" pitchFamily="18" charset="0"/>
                <a:ea typeface="Cambria" panose="02040503050406030204" pitchFamily="18" charset="0"/>
              </a:rPr>
              <a:t>Bỗng tôi thấy thương yêu</a:t>
            </a:r>
          </a:p>
          <a:p>
            <a:pPr algn="just"/>
            <a:r>
              <a:rPr lang="vi-VN" sz="3200" b="0" i="0" dirty="0">
                <a:solidFill>
                  <a:srgbClr val="000000"/>
                </a:solidFill>
                <a:effectLst/>
                <a:latin typeface="Cambria" panose="02040503050406030204" pitchFamily="18" charset="0"/>
                <a:ea typeface="Cambria" panose="02040503050406030204" pitchFamily="18" charset="0"/>
              </a:rPr>
              <a:t>Tôi biết là có mẹ.</a:t>
            </a:r>
          </a:p>
          <a:p>
            <a:pPr algn="r"/>
            <a:r>
              <a:rPr lang="vi-VN" sz="3200" b="0" i="0" dirty="0">
                <a:solidFill>
                  <a:srgbClr val="000000"/>
                </a:solidFill>
                <a:effectLst/>
                <a:latin typeface="Cambria" panose="02040503050406030204" pitchFamily="18" charset="0"/>
                <a:ea typeface="Cambria" panose="02040503050406030204" pitchFamily="18" charset="0"/>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002780" y="1351915"/>
            <a:ext cx="4343400" cy="3219450"/>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838608" y="4658236"/>
            <a:ext cx="8819231" cy="785553"/>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 Từ </a:t>
              </a:r>
              <a:r>
                <a:rPr kumimoji="0" lang="vi-VN" sz="32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bỗng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xuất hiện mấy lần trong đoạn thơ</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cxnSp>
        <p:nvCxnSpPr>
          <p:cNvPr id="15" name="Straight Connector 14">
            <a:extLst>
              <a:ext uri="{FF2B5EF4-FFF2-40B4-BE49-F238E27FC236}">
                <a16:creationId xmlns:a16="http://schemas.microsoft.com/office/drawing/2014/main" id="{8AE9E8BD-5606-A954-BB86-433CF24D7E12}"/>
              </a:ext>
            </a:extLst>
          </p:cNvPr>
          <p:cNvCxnSpPr/>
          <p:nvPr/>
        </p:nvCxnSpPr>
        <p:spPr>
          <a:xfrm>
            <a:off x="1044026" y="256417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E14A8C2-B08F-D72C-BFC3-4C63B332766A}"/>
              </a:ext>
            </a:extLst>
          </p:cNvPr>
          <p:cNvCxnSpPr/>
          <p:nvPr/>
        </p:nvCxnSpPr>
        <p:spPr>
          <a:xfrm>
            <a:off x="1054186" y="303153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4F855C-BF91-CDC0-6277-3873936AD463}"/>
              </a:ext>
            </a:extLst>
          </p:cNvPr>
          <p:cNvCxnSpPr/>
          <p:nvPr/>
        </p:nvCxnSpPr>
        <p:spPr>
          <a:xfrm>
            <a:off x="1013546" y="350905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D4E6EC-B201-21A0-87FA-75949BDE28FE}"/>
              </a:ext>
            </a:extLst>
          </p:cNvPr>
          <p:cNvSpPr txBox="1"/>
          <p:nvPr/>
        </p:nvSpPr>
        <p:spPr>
          <a:xfrm>
            <a:off x="2983186" y="562373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bỗng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3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1117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7DE2A5-8D69-E96D-26B2-36997DBEA26F}"/>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 Đọc đoạn thơ sau và trả lời câu hỏi.</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C2BE029E-ACF9-3D49-AB86-3DCF7F57AB2A}"/>
              </a:ext>
            </a:extLst>
          </p:cNvPr>
          <p:cNvPicPr>
            <a:picLocks noChangeAspect="1"/>
          </p:cNvPicPr>
          <p:nvPr/>
        </p:nvPicPr>
        <p:blipFill>
          <a:blip r:embed="rId2"/>
          <a:stretch>
            <a:fillRect/>
          </a:stretch>
        </p:blipFill>
        <p:spPr>
          <a:xfrm>
            <a:off x="1131751" y="238923"/>
            <a:ext cx="1676545" cy="963251"/>
          </a:xfrm>
          <a:prstGeom prst="rect">
            <a:avLst/>
          </a:prstGeom>
        </p:spPr>
      </p:pic>
      <p:sp>
        <p:nvSpPr>
          <p:cNvPr id="9" name="TextBox 8">
            <a:extLst>
              <a:ext uri="{FF2B5EF4-FFF2-40B4-BE49-F238E27FC236}">
                <a16:creationId xmlns:a16="http://schemas.microsoft.com/office/drawing/2014/main" id="{056E6DE4-2FB8-EE21-03F6-041E3ED0020A}"/>
              </a:ext>
            </a:extLst>
          </p:cNvPr>
          <p:cNvSpPr txBox="1"/>
          <p:nvPr/>
        </p:nvSpPr>
        <p:spPr>
          <a:xfrm>
            <a:off x="2306320" y="1137920"/>
            <a:ext cx="442976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đạp vỡ màu nâu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Bầu trời trong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gió lộng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thấy nhiều nắng reo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Bỗng tôi thấy thương yêu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Tôi biết là có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(Xuân Quỳnh)</a:t>
            </a:r>
          </a:p>
        </p:txBody>
      </p:sp>
      <p:pic>
        <p:nvPicPr>
          <p:cNvPr id="11" name="Picture 10">
            <a:extLst>
              <a:ext uri="{FF2B5EF4-FFF2-40B4-BE49-F238E27FC236}">
                <a16:creationId xmlns:a16="http://schemas.microsoft.com/office/drawing/2014/main" id="{06D5F19B-0142-53E5-0CCA-65132C87875E}"/>
              </a:ext>
            </a:extLst>
          </p:cNvPr>
          <p:cNvPicPr>
            <a:picLocks noChangeAspect="1"/>
          </p:cNvPicPr>
          <p:nvPr/>
        </p:nvPicPr>
        <p:blipFill>
          <a:blip r:embed="rId3"/>
          <a:stretch>
            <a:fillRect/>
          </a:stretch>
        </p:blipFill>
        <p:spPr>
          <a:xfrm>
            <a:off x="7122160" y="935355"/>
            <a:ext cx="3583940" cy="2656517"/>
          </a:xfrm>
          <a:prstGeom prst="rect">
            <a:avLst/>
          </a:prstGeom>
        </p:spPr>
      </p:pic>
      <p:grpSp>
        <p:nvGrpSpPr>
          <p:cNvPr id="12" name="Group 11">
            <a:extLst>
              <a:ext uri="{FF2B5EF4-FFF2-40B4-BE49-F238E27FC236}">
                <a16:creationId xmlns:a16="http://schemas.microsoft.com/office/drawing/2014/main" id="{4034E1C6-93AB-4FA3-E341-269880B5D8B2}"/>
              </a:ext>
            </a:extLst>
          </p:cNvPr>
          <p:cNvGrpSpPr/>
          <p:nvPr/>
        </p:nvGrpSpPr>
        <p:grpSpPr>
          <a:xfrm>
            <a:off x="1259840" y="3967363"/>
            <a:ext cx="10078720" cy="2494405"/>
            <a:chOff x="3829805" y="5503967"/>
            <a:chExt cx="4350808" cy="785553"/>
          </a:xfrm>
        </p:grpSpPr>
        <p:sp>
          <p:nvSpPr>
            <p:cNvPr id="13" name="矩形: 圆角 7">
              <a:extLst>
                <a:ext uri="{FF2B5EF4-FFF2-40B4-BE49-F238E27FC236}">
                  <a16:creationId xmlns:a16="http://schemas.microsoft.com/office/drawing/2014/main" id="{9D89C5FD-DA90-609A-53B6-9F952C673A68}"/>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4" name="TextBox 13">
              <a:extLst>
                <a:ext uri="{FF2B5EF4-FFF2-40B4-BE49-F238E27FC236}">
                  <a16:creationId xmlns:a16="http://schemas.microsoft.com/office/drawing/2014/main" id="{85A4A696-972B-A04C-E346-FEE8B1D74E38}"/>
                </a:ext>
              </a:extLst>
            </p:cNvPr>
            <p:cNvSpPr txBox="1"/>
            <p:nvPr/>
          </p:nvSpPr>
          <p:spPr>
            <a:xfrm>
              <a:off x="3976763" y="5558101"/>
              <a:ext cx="4089641" cy="7269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Việc lặp lại nhiều lần từ bỗng có tác dụng gì? Chọn đáp án đúng.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Nhấn mạnh niềm vui của chú gà con vì được mẹ yêu thương.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Nhấn mạnh niềm vui của chú gà con vì được ra khỏi quả trứng.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Nhấn mạnh sự tươi đẹp của thiên nhiên mà chú gà con quan sát được.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D. Nhấn mạnh sự ngỡ ngàng của chú gà con trước những điều mới mẻ.</a:t>
              </a:r>
              <a:endPar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 name="Oval 1">
            <a:extLst>
              <a:ext uri="{FF2B5EF4-FFF2-40B4-BE49-F238E27FC236}">
                <a16:creationId xmlns:a16="http://schemas.microsoft.com/office/drawing/2014/main" id="{01DE5E97-5626-4C60-D8A4-AA821C3F0278}"/>
              </a:ext>
            </a:extLst>
          </p:cNvPr>
          <p:cNvSpPr/>
          <p:nvPr/>
        </p:nvSpPr>
        <p:spPr>
          <a:xfrm>
            <a:off x="1513840" y="6014720"/>
            <a:ext cx="457200" cy="365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653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a:extLst>
              <a:ext uri="{FF2B5EF4-FFF2-40B4-BE49-F238E27FC236}">
                <a16:creationId xmlns:a16="http://schemas.microsoft.com/office/drawing/2014/main" id="{7824C1F1-1655-3E87-AED6-0495EE057663}"/>
              </a:ext>
            </a:extLst>
          </p:cNvPr>
          <p:cNvGrpSpPr/>
          <p:nvPr/>
        </p:nvGrpSpPr>
        <p:grpSpPr>
          <a:xfrm>
            <a:off x="1676400" y="1129109"/>
            <a:ext cx="9943722" cy="2711372"/>
            <a:chOff x="0" y="0"/>
            <a:chExt cx="4236295" cy="1316322"/>
          </a:xfrm>
        </p:grpSpPr>
        <p:sp>
          <p:nvSpPr>
            <p:cNvPr id="7" name="Freeform 4">
              <a:extLst>
                <a:ext uri="{FF2B5EF4-FFF2-40B4-BE49-F238E27FC236}">
                  <a16:creationId xmlns:a16="http://schemas.microsoft.com/office/drawing/2014/main" id="{619FB155-31F8-9BD9-8BE3-F891D4722AE1}"/>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cs typeface="+mn-cs"/>
              </a:endParaRPr>
            </a:p>
          </p:txBody>
        </p:sp>
        <p:sp>
          <p:nvSpPr>
            <p:cNvPr id="8" name="TextBox 5">
              <a:extLst>
                <a:ext uri="{FF2B5EF4-FFF2-40B4-BE49-F238E27FC236}">
                  <a16:creationId xmlns:a16="http://schemas.microsoft.com/office/drawing/2014/main" id="{F4F2E4CE-CF19-7410-8835-BAB903294A73}"/>
                </a:ext>
              </a:extLst>
            </p:cNvPr>
            <p:cNvSpPr txBox="1"/>
            <p:nvPr/>
          </p:nvSpPr>
          <p:spPr>
            <a:xfrm>
              <a:off x="0" y="28575"/>
              <a:ext cx="4236295" cy="1287747"/>
            </a:xfrm>
            <a:prstGeom prst="rect">
              <a:avLst/>
            </a:prstGeom>
          </p:spPr>
          <p:txBody>
            <a:bodyPr lIns="33867" tIns="33867" rIns="33867" bIns="33867" rtlCol="0" anchor="ctr"/>
            <a:lstStyle/>
            <a:p>
              <a:pPr marL="0" marR="0" lvl="0" indent="0" algn="ctr" defTabSz="609630" rtl="0" eaLnBrk="1" fontAlgn="auto" latinLnBrk="0" hangingPunct="1">
                <a:lnSpc>
                  <a:spcPts val="178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cs typeface="+mn-cs"/>
              </a:endParaRPr>
            </a:p>
          </p:txBody>
        </p:sp>
      </p:grpSp>
      <p:sp>
        <p:nvSpPr>
          <p:cNvPr id="9" name="TextBox 10">
            <a:extLst>
              <a:ext uri="{FF2B5EF4-FFF2-40B4-BE49-F238E27FC236}">
                <a16:creationId xmlns:a16="http://schemas.microsoft.com/office/drawing/2014/main" id="{8B5334BB-D48D-27B5-F497-3B0525AEFFD3}"/>
              </a:ext>
            </a:extLst>
          </p:cNvPr>
          <p:cNvSpPr txBox="1"/>
          <p:nvPr/>
        </p:nvSpPr>
        <p:spPr>
          <a:xfrm>
            <a:off x="2032000" y="1427481"/>
            <a:ext cx="9306560" cy="2031325"/>
          </a:xfrm>
          <a:prstGeom prst="rect">
            <a:avLst/>
          </a:prstGeom>
        </p:spPr>
        <p:txBody>
          <a:bodyPr wrap="square" lIns="0" tIns="0" rIns="0" bIns="0" rtlCol="0" anchor="t">
            <a:spAutoFit/>
          </a:bodyPr>
          <a:lstStyle/>
          <a:p>
            <a:pPr lvl="0" algn="just" defTabSz="609630"/>
            <a:r>
              <a:rPr lang="en-US" sz="4400" b="1" dirty="0">
                <a:solidFill>
                  <a:srgbClr val="002060"/>
                </a:solidFill>
                <a:latin typeface="Cambria" panose="02040503050406030204" pitchFamily="18" charset="0"/>
                <a:ea typeface="Cambria" panose="02040503050406030204" pitchFamily="18" charset="0"/>
                <a:cs typeface="DM Sans Bold"/>
                <a:sym typeface="DM Sans Bold"/>
              </a:rPr>
              <a:t>   </a:t>
            </a:r>
            <a:r>
              <a:rPr lang="vi-VN" sz="4400" b="1" dirty="0">
                <a:solidFill>
                  <a:srgbClr val="002060"/>
                </a:solidFill>
                <a:latin typeface="Cambria" panose="02040503050406030204" pitchFamily="18" charset="0"/>
                <a:ea typeface="Cambria" panose="02040503050406030204" pitchFamily="18" charset="0"/>
                <a:cs typeface="DM Sans Bold"/>
                <a:sym typeface="DM Sans Bold"/>
              </a:rPr>
              <a:t>Sử dụng từ điệp từ trong thơ tác dụng nhấn mạnh, làm diễn đạt thêm hay, gợi sự liên tưởng độc đáo.</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DM Sans Bold"/>
              <a:sym typeface="DM Sans Bold"/>
            </a:endParaRPr>
          </a:p>
        </p:txBody>
      </p:sp>
      <p:pic>
        <p:nvPicPr>
          <p:cNvPr id="10" name="Picture 9">
            <a:extLst>
              <a:ext uri="{FF2B5EF4-FFF2-40B4-BE49-F238E27FC236}">
                <a16:creationId xmlns:a16="http://schemas.microsoft.com/office/drawing/2014/main" id="{6C133E5E-D66C-4FC0-3CE3-7129534AB66B}"/>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spTree>
    <p:extLst>
      <p:ext uri="{BB962C8B-B14F-4D97-AF65-F5344CB8AC3E}">
        <p14:creationId xmlns:p14="http://schemas.microsoft.com/office/powerpoint/2010/main" val="3182095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r>
              <a:rPr lang="en-US" sz="2800" b="1" i="0" dirty="0" err="1">
                <a:solidFill>
                  <a:srgbClr val="000000"/>
                </a:solidFill>
                <a:effectLst/>
                <a:latin typeface="Cambria" panose="02040503050406030204" pitchFamily="18" charset="0"/>
                <a:ea typeface="Cambria" panose="02040503050406030204" pitchFamily="18" charset="0"/>
              </a:rPr>
              <a:t>Đọc</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đoạn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văn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sau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và</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hỏi</a:t>
            </a:r>
            <a:r>
              <a:rPr lang="en-US" sz="2800" b="1" i="0" dirty="0">
                <a:solidFill>
                  <a:srgbClr val="000000"/>
                </a:solidFill>
                <a:effectLst/>
                <a:latin typeface="Cambria" panose="02040503050406030204" pitchFamily="18" charset="0"/>
                <a:ea typeface="Cambria" panose="02040503050406030204" pitchFamily="18" charset="0"/>
              </a:rPr>
              <a:t>.</a:t>
            </a:r>
            <a:endParaRPr lang="en-US" sz="28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873760" y="1066800"/>
            <a:ext cx="10271760" cy="1569660"/>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algn="r"/>
            <a:r>
              <a:rPr lang="vi-VN" sz="2400" b="0" i="0" dirty="0">
                <a:solidFill>
                  <a:srgbClr val="000000"/>
                </a:solidFill>
                <a:effectLst/>
                <a:latin typeface="Cambria" panose="02040503050406030204" pitchFamily="18" charset="0"/>
                <a:ea typeface="Cambria" panose="02040503050406030204" pitchFamily="18" charset="0"/>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2"/>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29920" y="2895600"/>
            <a:ext cx="8300720" cy="1569660"/>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Từ nào được lặp lại ở tất cả các câu trong đoạn?</a:t>
            </a:r>
          </a:p>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spTree>
    <p:extLst>
      <p:ext uri="{BB962C8B-B14F-4D97-AF65-F5344CB8AC3E}">
        <p14:creationId xmlns:p14="http://schemas.microsoft.com/office/powerpoint/2010/main" val="3015387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8DB787-B963-D803-BA8A-96CB152A82D6}"/>
              </a:ext>
            </a:extLst>
          </p:cNvPr>
          <p:cNvSpPr txBox="1"/>
          <p:nvPr/>
        </p:nvSpPr>
        <p:spPr>
          <a:xfrm>
            <a:off x="2009527" y="317996"/>
            <a:ext cx="878873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Hoàn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vào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bảng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cs typeface="+mn-cs"/>
              </a:rPr>
              <a:t>nhóm</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7" name="Picture 6">
            <a:extLst>
              <a:ext uri="{FF2B5EF4-FFF2-40B4-BE49-F238E27FC236}">
                <a16:creationId xmlns:a16="http://schemas.microsoft.com/office/drawing/2014/main" id="{5B0D017A-C7E7-4858-08D9-078E57E21470}"/>
              </a:ext>
            </a:extLst>
          </p:cNvPr>
          <p:cNvPicPr>
            <a:picLocks noChangeAspect="1"/>
          </p:cNvPicPr>
          <p:nvPr/>
        </p:nvPicPr>
        <p:blipFill>
          <a:blip r:embed="rId2"/>
          <a:stretch>
            <a:fillRect/>
          </a:stretch>
        </p:blipFill>
        <p:spPr>
          <a:xfrm>
            <a:off x="2230436" y="1195704"/>
            <a:ext cx="7959669" cy="4077336"/>
          </a:xfrm>
          <a:prstGeom prst="rect">
            <a:avLst/>
          </a:prstGeom>
        </p:spPr>
      </p:pic>
    </p:spTree>
    <p:extLst>
      <p:ext uri="{BB962C8B-B14F-4D97-AF65-F5344CB8AC3E}">
        <p14:creationId xmlns:p14="http://schemas.microsoft.com/office/powerpoint/2010/main" val="358475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B7B137-2B63-BC01-C911-7202A3783874}"/>
              </a:ext>
            </a:extLst>
          </p:cNvPr>
          <p:cNvSpPr/>
          <p:nvPr/>
        </p:nvSpPr>
        <p:spPr>
          <a:xfrm>
            <a:off x="609600" y="335280"/>
            <a:ext cx="568960" cy="538480"/>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3" name="TextBox 2">
            <a:extLst>
              <a:ext uri="{FF2B5EF4-FFF2-40B4-BE49-F238E27FC236}">
                <a16:creationId xmlns:a16="http://schemas.microsoft.com/office/drawing/2014/main" id="{D1663F93-4015-BC98-DA63-6280F281B04E}"/>
              </a:ext>
            </a:extLst>
          </p:cNvPr>
          <p:cNvSpPr txBox="1"/>
          <p:nvPr/>
        </p:nvSpPr>
        <p:spPr>
          <a:xfrm>
            <a:off x="1219200" y="335280"/>
            <a:ext cx="94183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đoạn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văn</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5AC4290E-B051-87D5-F306-E8A94A50CE78}"/>
              </a:ext>
            </a:extLst>
          </p:cNvPr>
          <p:cNvSpPr txBox="1"/>
          <p:nvPr/>
        </p:nvSpPr>
        <p:spPr>
          <a:xfrm>
            <a:off x="772160" y="975360"/>
            <a:ext cx="1043432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Gậy tre, chông tre chống lại sắt thép của quân thù. Tre xung phong vào xe tăng, đại bác. Tre giữ làng, giữ nước, giữ mái nhà tranh, giữ đồng lúa chín. Tre hi sinh để bảo vệ con người. Tre, anh hùng lao động! Tre, anh hùng chiến đấu!</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(Thép Mới)</a:t>
            </a:r>
          </a:p>
        </p:txBody>
      </p:sp>
      <p:pic>
        <p:nvPicPr>
          <p:cNvPr id="6" name="Picture 5">
            <a:extLst>
              <a:ext uri="{FF2B5EF4-FFF2-40B4-BE49-F238E27FC236}">
                <a16:creationId xmlns:a16="http://schemas.microsoft.com/office/drawing/2014/main" id="{50C8D552-5A5F-4B80-8D65-06E2BBEB569F}"/>
              </a:ext>
            </a:extLst>
          </p:cNvPr>
          <p:cNvPicPr>
            <a:picLocks noChangeAspect="1"/>
          </p:cNvPicPr>
          <p:nvPr/>
        </p:nvPicPr>
        <p:blipFill>
          <a:blip r:embed="rId3"/>
          <a:stretch>
            <a:fillRect/>
          </a:stretch>
        </p:blipFill>
        <p:spPr>
          <a:xfrm>
            <a:off x="9133840" y="2739729"/>
            <a:ext cx="2415540" cy="3670278"/>
          </a:xfrm>
          <a:prstGeom prst="rect">
            <a:avLst/>
          </a:prstGeom>
        </p:spPr>
      </p:pic>
      <p:sp>
        <p:nvSpPr>
          <p:cNvPr id="7" name="TextBox 6">
            <a:extLst>
              <a:ext uri="{FF2B5EF4-FFF2-40B4-BE49-F238E27FC236}">
                <a16:creationId xmlns:a16="http://schemas.microsoft.com/office/drawing/2014/main" id="{D6BD8181-FF91-0A8B-A468-87E90878E8DC}"/>
              </a:ext>
            </a:extLst>
          </p:cNvPr>
          <p:cNvSpPr txBox="1"/>
          <p:nvPr/>
        </p:nvSpPr>
        <p:spPr>
          <a:xfrm>
            <a:off x="609600" y="2570480"/>
            <a:ext cx="8382000"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Từ nào được lặp lại ở tất cả các câu trong đoạn?</a:t>
            </a:r>
          </a:p>
        </p:txBody>
      </p:sp>
      <p:cxnSp>
        <p:nvCxnSpPr>
          <p:cNvPr id="8" name="Straight Connector 7">
            <a:extLst>
              <a:ext uri="{FF2B5EF4-FFF2-40B4-BE49-F238E27FC236}">
                <a16:creationId xmlns:a16="http://schemas.microsoft.com/office/drawing/2014/main" id="{5409961A-0534-ABD6-ECC7-E5FB4A40D22B}"/>
              </a:ext>
            </a:extLst>
          </p:cNvPr>
          <p:cNvCxnSpPr>
            <a:cxnSpLocks/>
          </p:cNvCxnSpPr>
          <p:nvPr/>
        </p:nvCxnSpPr>
        <p:spPr>
          <a:xfrm>
            <a:off x="1615440" y="13817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03BEC0-785D-E423-415D-D83653E77B5D}"/>
              </a:ext>
            </a:extLst>
          </p:cNvPr>
          <p:cNvCxnSpPr>
            <a:cxnSpLocks/>
          </p:cNvCxnSpPr>
          <p:nvPr/>
        </p:nvCxnSpPr>
        <p:spPr>
          <a:xfrm>
            <a:off x="3048000" y="137160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0755860-F52C-AB91-4188-7F6B8BDC85DA}"/>
              </a:ext>
            </a:extLst>
          </p:cNvPr>
          <p:cNvCxnSpPr>
            <a:cxnSpLocks/>
          </p:cNvCxnSpPr>
          <p:nvPr/>
        </p:nvCxnSpPr>
        <p:spPr>
          <a:xfrm>
            <a:off x="8036560" y="1351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B11E020-CF97-8B19-68AF-2C8A2A388DD8}"/>
              </a:ext>
            </a:extLst>
          </p:cNvPr>
          <p:cNvCxnSpPr>
            <a:cxnSpLocks/>
          </p:cNvCxnSpPr>
          <p:nvPr/>
        </p:nvCxnSpPr>
        <p:spPr>
          <a:xfrm>
            <a:off x="2672080" y="174752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69E7E85-9315-574D-CF87-ED13E73CE055}"/>
              </a:ext>
            </a:extLst>
          </p:cNvPr>
          <p:cNvCxnSpPr>
            <a:cxnSpLocks/>
          </p:cNvCxnSpPr>
          <p:nvPr/>
        </p:nvCxnSpPr>
        <p:spPr>
          <a:xfrm>
            <a:off x="10688320" y="173736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28A7AE-5BCE-B520-CA72-84C155DB9731}"/>
              </a:ext>
            </a:extLst>
          </p:cNvPr>
          <p:cNvCxnSpPr>
            <a:cxnSpLocks/>
          </p:cNvCxnSpPr>
          <p:nvPr/>
        </p:nvCxnSpPr>
        <p:spPr>
          <a:xfrm>
            <a:off x="4561840" y="212344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319B18-EDF6-CC20-A2FB-4BB4A24ABD3A}"/>
              </a:ext>
            </a:extLst>
          </p:cNvPr>
          <p:cNvCxnSpPr>
            <a:cxnSpLocks/>
          </p:cNvCxnSpPr>
          <p:nvPr/>
        </p:nvCxnSpPr>
        <p:spPr>
          <a:xfrm>
            <a:off x="7660640" y="2113280"/>
            <a:ext cx="4775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7AC6AFC-4525-78B1-F44D-AF08EC33245E}"/>
              </a:ext>
            </a:extLst>
          </p:cNvPr>
          <p:cNvGrpSpPr/>
          <p:nvPr/>
        </p:nvGrpSpPr>
        <p:grpSpPr>
          <a:xfrm>
            <a:off x="599440" y="3388236"/>
            <a:ext cx="8422639" cy="785553"/>
            <a:chOff x="3829805" y="5503967"/>
            <a:chExt cx="4350808" cy="785553"/>
          </a:xfrm>
        </p:grpSpPr>
        <p:sp>
          <p:nvSpPr>
            <p:cNvPr id="17" name="矩形: 圆角 7">
              <a:extLst>
                <a:ext uri="{FF2B5EF4-FFF2-40B4-BE49-F238E27FC236}">
                  <a16:creationId xmlns:a16="http://schemas.microsoft.com/office/drawing/2014/main" id="{03C57715-B9D4-CA97-480C-B2A7981C21B3}"/>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8" name="TextBox 17">
              <a:extLst>
                <a:ext uri="{FF2B5EF4-FFF2-40B4-BE49-F238E27FC236}">
                  <a16:creationId xmlns:a16="http://schemas.microsoft.com/office/drawing/2014/main" id="{C09D18D1-292C-BD46-A1E3-7C07D2964EB7}"/>
                </a:ext>
              </a:extLst>
            </p:cNvPr>
            <p:cNvSpPr txBox="1"/>
            <p:nvPr/>
          </p:nvSpPr>
          <p:spPr>
            <a:xfrm>
              <a:off x="3976763" y="5558101"/>
              <a:ext cx="40896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tre</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xuất hiện ở tất cả các câu trong đoạn.</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
        <p:nvSpPr>
          <p:cNvPr id="19" name="TextBox 18">
            <a:extLst>
              <a:ext uri="{FF2B5EF4-FFF2-40B4-BE49-F238E27FC236}">
                <a16:creationId xmlns:a16="http://schemas.microsoft.com/office/drawing/2014/main" id="{0F54F79C-C9F2-4313-02C7-6A4EA4BEBE5B}"/>
              </a:ext>
            </a:extLst>
          </p:cNvPr>
          <p:cNvSpPr txBox="1"/>
          <p:nvPr/>
        </p:nvSpPr>
        <p:spPr>
          <a:xfrm>
            <a:off x="670560" y="4368800"/>
            <a:ext cx="8382000" cy="584775"/>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b. Việc lặp lại từ đó có tác dụng gì?</a:t>
            </a:r>
          </a:p>
        </p:txBody>
      </p:sp>
      <p:grpSp>
        <p:nvGrpSpPr>
          <p:cNvPr id="20" name="Group 19">
            <a:extLst>
              <a:ext uri="{FF2B5EF4-FFF2-40B4-BE49-F238E27FC236}">
                <a16:creationId xmlns:a16="http://schemas.microsoft.com/office/drawing/2014/main" id="{AEEBBC03-6D60-7E99-806F-5301296B16C1}"/>
              </a:ext>
            </a:extLst>
          </p:cNvPr>
          <p:cNvGrpSpPr/>
          <p:nvPr/>
        </p:nvGrpSpPr>
        <p:grpSpPr>
          <a:xfrm>
            <a:off x="741680" y="5100320"/>
            <a:ext cx="9956800" cy="1910080"/>
            <a:chOff x="3829805" y="5503967"/>
            <a:chExt cx="4350808" cy="1439129"/>
          </a:xfrm>
        </p:grpSpPr>
        <p:sp>
          <p:nvSpPr>
            <p:cNvPr id="21" name="矩形: 圆角 7">
              <a:extLst>
                <a:ext uri="{FF2B5EF4-FFF2-40B4-BE49-F238E27FC236}">
                  <a16:creationId xmlns:a16="http://schemas.microsoft.com/office/drawing/2014/main" id="{6FF1A61D-1A9F-F100-17FF-81FC277E64F7}"/>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22" name="TextBox 21">
              <a:extLst>
                <a:ext uri="{FF2B5EF4-FFF2-40B4-BE49-F238E27FC236}">
                  <a16:creationId xmlns:a16="http://schemas.microsoft.com/office/drawing/2014/main" id="{F76BA520-F1F1-36A3-A321-0D538E2C62B5}"/>
                </a:ext>
              </a:extLst>
            </p:cNvPr>
            <p:cNvSpPr txBox="1"/>
            <p:nvPr/>
          </p:nvSpPr>
          <p:spPr>
            <a:xfrm>
              <a:off x="3976763" y="5558101"/>
              <a:ext cx="4089641"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tre nhằm làm nổi bật hình ảnh cây tre và giá trị, đóng góp của tre đối với người dân Việt Nam.</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960492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49933AC6-3C36-A3FE-DAD9-656555182EAD}"/>
              </a:ext>
            </a:extLst>
          </p:cNvPr>
          <p:cNvPicPr>
            <a:picLocks noChangeAspect="1"/>
          </p:cNvPicPr>
          <p:nvPr/>
        </p:nvPicPr>
        <p:blipFill>
          <a:blip r:embed="rId6"/>
          <a:stretch>
            <a:fillRect/>
          </a:stretch>
        </p:blipFill>
        <p:spPr>
          <a:xfrm>
            <a:off x="1440125" y="1963946"/>
            <a:ext cx="9480102" cy="4432176"/>
          </a:xfrm>
          <a:prstGeom prst="rect">
            <a:avLst/>
          </a:prstGeom>
        </p:spPr>
      </p:pic>
    </p:spTree>
    <p:custDataLst>
      <p:tags r:id="rId1"/>
    </p:custDataLst>
    <p:extLst>
      <p:ext uri="{BB962C8B-B14F-4D97-AF65-F5344CB8AC3E}">
        <p14:creationId xmlns:p14="http://schemas.microsoft.com/office/powerpoint/2010/main" val="4273892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8608E72-4592-5DFD-6416-4475237CECC1}"/>
              </a:ext>
            </a:extLst>
          </p:cNvPr>
          <p:cNvSpPr/>
          <p:nvPr/>
        </p:nvSpPr>
        <p:spPr>
          <a:xfrm>
            <a:off x="1087120" y="731520"/>
            <a:ext cx="10180320" cy="1696720"/>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latin typeface="Cambria" panose="02040503050406030204" pitchFamily="18" charset="0"/>
                <a:ea typeface="Cambria" panose="02040503050406030204" pitchFamily="18" charset="0"/>
              </a:rPr>
              <a:t>Các em đã tìm ra từ lặp là từ quê hương ở phần Khởi động. Vậy từ đó có tác dụng gì?</a:t>
            </a:r>
            <a:endParaRPr lang="en-US" sz="36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1741B5D1-4750-6E99-903C-C24136CA3EC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121920" y="2471362"/>
            <a:ext cx="2794000" cy="3995735"/>
          </a:xfrm>
          <a:prstGeom prst="rect">
            <a:avLst/>
          </a:prstGeom>
        </p:spPr>
      </p:pic>
      <p:sp>
        <p:nvSpPr>
          <p:cNvPr id="7" name="Arrow: Curved Right 6">
            <a:extLst>
              <a:ext uri="{FF2B5EF4-FFF2-40B4-BE49-F238E27FC236}">
                <a16:creationId xmlns:a16="http://schemas.microsoft.com/office/drawing/2014/main" id="{C2695C6E-BFC4-53B2-10FD-925C43ADC4A0}"/>
              </a:ext>
            </a:extLst>
          </p:cNvPr>
          <p:cNvSpPr/>
          <p:nvPr/>
        </p:nvSpPr>
        <p:spPr>
          <a:xfrm>
            <a:off x="2113280" y="2346960"/>
            <a:ext cx="538480" cy="94488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9842301F-22F0-7608-9776-6D8305BC46D8}"/>
              </a:ext>
            </a:extLst>
          </p:cNvPr>
          <p:cNvGrpSpPr/>
          <p:nvPr/>
        </p:nvGrpSpPr>
        <p:grpSpPr>
          <a:xfrm>
            <a:off x="2813968" y="3002156"/>
            <a:ext cx="8819231" cy="1163444"/>
            <a:chOff x="3829805" y="5503967"/>
            <a:chExt cx="4350808" cy="785553"/>
          </a:xfrm>
        </p:grpSpPr>
        <p:sp>
          <p:nvSpPr>
            <p:cNvPr id="9" name="矩形: 圆角 7">
              <a:extLst>
                <a:ext uri="{FF2B5EF4-FFF2-40B4-BE49-F238E27FC236}">
                  <a16:creationId xmlns:a16="http://schemas.microsoft.com/office/drawing/2014/main" id="{8F0DF6FF-6709-4EE3-CBCD-90982112645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0" name="TextBox 9">
              <a:extLst>
                <a:ext uri="{FF2B5EF4-FFF2-40B4-BE49-F238E27FC236}">
                  <a16:creationId xmlns:a16="http://schemas.microsoft.com/office/drawing/2014/main" id="{577A7420-2AB7-A3F2-6F8E-DB0881C76BFA}"/>
                </a:ext>
              </a:extLst>
            </p:cNvPr>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quê</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hương</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nhấn mạnh tình yêu quê hương của tác giả rất tha thiết, sâu đậm.</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012901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0" name="组合 19">
            <a:extLst>
              <a:ext uri="{FF2B5EF4-FFF2-40B4-BE49-F238E27FC236}">
                <a16:creationId xmlns:a16="http://schemas.microsoft.com/office/drawing/2014/main" id="{02A2F109-18B2-3079-6A25-B6C6AF625E81}"/>
              </a:ext>
            </a:extLst>
          </p:cNvPr>
          <p:cNvGrpSpPr/>
          <p:nvPr/>
        </p:nvGrpSpPr>
        <p:grpSpPr>
          <a:xfrm>
            <a:off x="1777372" y="691724"/>
            <a:ext cx="9701614" cy="4502938"/>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159" y="3485046"/>
            <a:ext cx="6065013" cy="3762993"/>
          </a:xfrm>
          <a:prstGeom prst="rect">
            <a:avLst/>
          </a:prstGeom>
        </p:spPr>
      </p:pic>
      <p:sp>
        <p:nvSpPr>
          <p:cNvPr id="6" name="TextBox 5">
            <a:extLst>
              <a:ext uri="{FF2B5EF4-FFF2-40B4-BE49-F238E27FC236}">
                <a16:creationId xmlns:a16="http://schemas.microsoft.com/office/drawing/2014/main" id="{98D01B1E-1678-1D9B-BC34-004D1D4043A8}"/>
              </a:ext>
            </a:extLst>
          </p:cNvPr>
          <p:cNvSpPr txBox="1"/>
          <p:nvPr/>
        </p:nvSpPr>
        <p:spPr>
          <a:xfrm>
            <a:off x="2417344" y="1797969"/>
            <a:ext cx="8788739" cy="1998047"/>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Chia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sẻ</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học</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với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người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thân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a:p>
            <a:pPr marL="457200" marR="0" lvl="0" indent="-457200" algn="just" defTabSz="914400" rtl="0" eaLnBrk="1" fontAlgn="auto" latinLnBrk="0" hangingPunct="1">
              <a:lnSpc>
                <a:spcPct val="150000"/>
              </a:lnSpc>
              <a:spcBef>
                <a:spcPts val="0"/>
              </a:spcBef>
              <a:spcAft>
                <a:spcPts val="0"/>
              </a:spcAft>
              <a:buClrTx/>
              <a:buSzTx/>
              <a:buFontTx/>
              <a:buChar char="-"/>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Chuẩn</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bị</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bài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cs typeface="+mn-cs"/>
              </a:rPr>
              <a:t>mới</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cs typeface="+mn-cs"/>
              </a:rPr>
              <a:t>.</a:t>
            </a:r>
          </a:p>
        </p:txBody>
      </p:sp>
      <p:pic>
        <p:nvPicPr>
          <p:cNvPr id="2" name="Picture 1">
            <a:extLst>
              <a:ext uri="{FF2B5EF4-FFF2-40B4-BE49-F238E27FC236}">
                <a16:creationId xmlns:a16="http://schemas.microsoft.com/office/drawing/2014/main" id="{8D2219B9-C35F-EEB1-F6E0-A803719E4C7C}"/>
              </a:ext>
            </a:extLst>
          </p:cNvPr>
          <p:cNvPicPr>
            <a:picLocks noChangeAspect="1"/>
          </p:cNvPicPr>
          <p:nvPr/>
        </p:nvPicPr>
        <p:blipFill>
          <a:blip r:embed="rId5"/>
          <a:stretch>
            <a:fillRect/>
          </a:stretch>
        </p:blipFill>
        <p:spPr>
          <a:xfrm>
            <a:off x="4607888" y="501516"/>
            <a:ext cx="4986960" cy="2353260"/>
          </a:xfrm>
          <a:prstGeom prst="rect">
            <a:avLst/>
          </a:prstGeom>
        </p:spPr>
      </p:pic>
    </p:spTree>
    <p:custDataLst>
      <p:tags r:id="rId1"/>
    </p:custDataLst>
    <p:extLst>
      <p:ext uri="{BB962C8B-B14F-4D97-AF65-F5344CB8AC3E}">
        <p14:creationId xmlns:p14="http://schemas.microsoft.com/office/powerpoint/2010/main" val="123900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1924329" y="960120"/>
            <a:ext cx="8404300" cy="492252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522156"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6" name="Picture 5">
            <a:extLst>
              <a:ext uri="{FF2B5EF4-FFF2-40B4-BE49-F238E27FC236}">
                <a16:creationId xmlns:a16="http://schemas.microsoft.com/office/drawing/2014/main" id="{8B0D99A4-F096-6F59-0912-A1215EF748F4}"/>
              </a:ext>
            </a:extLst>
          </p:cNvPr>
          <p:cNvPicPr>
            <a:picLocks noChangeAspect="1"/>
          </p:cNvPicPr>
          <p:nvPr/>
        </p:nvPicPr>
        <p:blipFill>
          <a:blip r:embed="rId6"/>
          <a:stretch>
            <a:fillRect/>
          </a:stretch>
        </p:blipFill>
        <p:spPr>
          <a:xfrm>
            <a:off x="1066361" y="2107955"/>
            <a:ext cx="10120237" cy="4432176"/>
          </a:xfrm>
          <a:prstGeom prst="rect">
            <a:avLst/>
          </a:prstGeom>
        </p:spPr>
      </p:pic>
    </p:spTree>
    <p:custDataLst>
      <p:tags r:id="rId1"/>
    </p:custDataLst>
    <p:extLst>
      <p:ext uri="{BB962C8B-B14F-4D97-AF65-F5344CB8AC3E}">
        <p14:creationId xmlns:p14="http://schemas.microsoft.com/office/powerpoint/2010/main" val="3940950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3" name="Picture 2">
            <a:extLst>
              <a:ext uri="{FF2B5EF4-FFF2-40B4-BE49-F238E27FC236}">
                <a16:creationId xmlns:a16="http://schemas.microsoft.com/office/drawing/2014/main" id="{83FD92F5-CFA4-2B7A-B875-B57B3EDEBDCF}"/>
              </a:ext>
            </a:extLst>
          </p:cNvPr>
          <p:cNvPicPr>
            <a:picLocks noChangeAspect="1"/>
          </p:cNvPicPr>
          <p:nvPr/>
        </p:nvPicPr>
        <p:blipFill>
          <a:blip r:embed="rId7"/>
          <a:stretch>
            <a:fillRect/>
          </a:stretch>
        </p:blipFill>
        <p:spPr>
          <a:xfrm>
            <a:off x="1747470" y="2399715"/>
            <a:ext cx="9912955" cy="2566638"/>
          </a:xfrm>
          <a:prstGeom prst="rect">
            <a:avLst/>
          </a:prstGeom>
        </p:spPr>
      </p:pic>
    </p:spTree>
    <p:custDataLst>
      <p:tags r:id="rId1"/>
    </p:custDataLst>
    <p:extLst>
      <p:ext uri="{BB962C8B-B14F-4D97-AF65-F5344CB8AC3E}">
        <p14:creationId xmlns:p14="http://schemas.microsoft.com/office/powerpoint/2010/main" val="3720710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5AFB57A-944E-B4C9-15BF-3B18F4B402DE}"/>
              </a:ext>
            </a:extLst>
          </p:cNvPr>
          <p:cNvGrpSpPr/>
          <p:nvPr/>
        </p:nvGrpSpPr>
        <p:grpSpPr>
          <a:xfrm>
            <a:off x="3921817" y="0"/>
            <a:ext cx="7070033" cy="3964883"/>
            <a:chOff x="4312101" y="545951"/>
            <a:chExt cx="5774633" cy="5774633"/>
          </a:xfrm>
        </p:grpSpPr>
        <p:pic>
          <p:nvPicPr>
            <p:cNvPr id="4" name="图片 5">
              <a:extLst>
                <a:ext uri="{FF2B5EF4-FFF2-40B4-BE49-F238E27FC236}">
                  <a16:creationId xmlns:a16="http://schemas.microsoft.com/office/drawing/2014/main" id="{60215D5D-F92C-3DF3-5DE8-B5314088E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6" name="TextBox 5">
              <a:extLst>
                <a:ext uri="{FF2B5EF4-FFF2-40B4-BE49-F238E27FC236}">
                  <a16:creationId xmlns:a16="http://schemas.microsoft.com/office/drawing/2014/main" id="{F803AD19-B78D-107B-1CC1-524E82DE985E}"/>
                </a:ext>
              </a:extLst>
            </p:cNvPr>
            <p:cNvSpPr txBox="1"/>
            <p:nvPr/>
          </p:nvSpPr>
          <p:spPr>
            <a:xfrm>
              <a:off x="5018014" y="2174428"/>
              <a:ext cx="4368538" cy="336194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latin typeface="Times New Roman" panose="02020603050405020304" pitchFamily="18" charset="0"/>
                  <a:ea typeface="Cambria" panose="02040503050406030204" pitchFamily="18" charset="0"/>
                  <a:cs typeface="Times New Roman" panose="02020603050405020304" pitchFamily="18" charset="0"/>
                </a:rPr>
                <a:t>T</a:t>
              </a:r>
              <a:r>
                <a:rPr lang="vi-VN" sz="4800" dirty="0">
                  <a:latin typeface="Times New Roman" panose="02020603050405020304" pitchFamily="18" charset="0"/>
                  <a:ea typeface="Cambria" panose="02040503050406030204" pitchFamily="18" charset="0"/>
                  <a:cs typeface="Times New Roman" panose="02020603050405020304" pitchFamily="18" charset="0"/>
                </a:rPr>
                <a:t>ừ nào được lặp lại nhiều lần trong bài hát?</a:t>
              </a:r>
              <a:endPar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2" name="Picture 1">
            <a:extLst>
              <a:ext uri="{FF2B5EF4-FFF2-40B4-BE49-F238E27FC236}">
                <a16:creationId xmlns:a16="http://schemas.microsoft.com/office/drawing/2014/main" id="{317814F2-2004-4C38-027F-C002E283BA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95300" y="687617"/>
            <a:ext cx="4191000" cy="5993603"/>
          </a:xfrm>
          <a:prstGeom prst="rect">
            <a:avLst/>
          </a:prstGeom>
        </p:spPr>
      </p:pic>
      <p:grpSp>
        <p:nvGrpSpPr>
          <p:cNvPr id="10" name="Group 9">
            <a:extLst>
              <a:ext uri="{FF2B5EF4-FFF2-40B4-BE49-F238E27FC236}">
                <a16:creationId xmlns:a16="http://schemas.microsoft.com/office/drawing/2014/main" id="{F0B0C8C2-3D0F-DA74-D3B4-00DEAC1E12C6}"/>
              </a:ext>
            </a:extLst>
          </p:cNvPr>
          <p:cNvGrpSpPr/>
          <p:nvPr/>
        </p:nvGrpSpPr>
        <p:grpSpPr>
          <a:xfrm>
            <a:off x="6534906" y="4084742"/>
            <a:ext cx="2694820" cy="785553"/>
            <a:chOff x="3829805" y="5503967"/>
            <a:chExt cx="4350808" cy="785553"/>
          </a:xfrm>
        </p:grpSpPr>
        <p:sp>
          <p:nvSpPr>
            <p:cNvPr id="11" name="矩形: 圆角 7">
              <a:extLst>
                <a:ext uri="{FF2B5EF4-FFF2-40B4-BE49-F238E27FC236}">
                  <a16:creationId xmlns:a16="http://schemas.microsoft.com/office/drawing/2014/main" id="{5B0AEF56-C116-5330-D5F8-5A4FB83B7A8C}"/>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a:extLst>
                <a:ext uri="{FF2B5EF4-FFF2-40B4-BE49-F238E27FC236}">
                  <a16:creationId xmlns:a16="http://schemas.microsoft.com/office/drawing/2014/main" id="{1C16A50E-8102-1843-6C2F-30E1192B1FCB}"/>
                </a:ext>
              </a:extLst>
            </p:cNvPr>
            <p:cNvSpPr txBox="1"/>
            <p:nvPr/>
          </p:nvSpPr>
          <p:spPr>
            <a:xfrm>
              <a:off x="4253570" y="5558101"/>
              <a:ext cx="3788698"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D840B"/>
                  </a:solidFill>
                  <a:effectLst/>
                  <a:uLnTx/>
                  <a:uFillTx/>
                  <a:latin typeface="Times New Roman" panose="02020603050405020304" pitchFamily="18" charset="0"/>
                  <a:cs typeface="Times New Roman" panose="02020603050405020304" pitchFamily="18" charset="0"/>
                </a:rPr>
                <a:t>Quê</a:t>
              </a:r>
              <a:r>
                <a:rPr kumimoji="0" lang="en-US" sz="3200" b="1" i="0" u="none" strike="noStrike" kern="1200" cap="none" spc="0" normalizeH="0" baseline="0" noProof="0" dirty="0">
                  <a:ln>
                    <a:noFill/>
                  </a:ln>
                  <a:solidFill>
                    <a:srgbClr val="FD840B"/>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D840B"/>
                  </a:solidFill>
                  <a:effectLst/>
                  <a:uLnTx/>
                  <a:uFillTx/>
                  <a:latin typeface="Times New Roman" panose="02020603050405020304" pitchFamily="18" charset="0"/>
                  <a:cs typeface="Times New Roman" panose="02020603050405020304" pitchFamily="18" charset="0"/>
                </a:rPr>
                <a:t>hương</a:t>
              </a:r>
              <a:endParaRPr kumimoji="0" lang="en-US" sz="3200" b="1" i="0" u="none" strike="noStrike" kern="1200" cap="none" spc="0" normalizeH="0" baseline="0" noProof="0" dirty="0">
                <a:ln>
                  <a:noFill/>
                </a:ln>
                <a:solidFill>
                  <a:srgbClr val="FD840B"/>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1118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pic>
        <p:nvPicPr>
          <p:cNvPr id="36" name="图片 35">
            <a:extLst>
              <a:ext uri="{FF2B5EF4-FFF2-40B4-BE49-F238E27FC236}">
                <a16:creationId xmlns:a16="http://schemas.microsoft.com/office/drawing/2014/main" id="{96AAD07A-F75B-6B59-18BD-13DC7547E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a:extLst>
              <a:ext uri="{FF2B5EF4-FFF2-40B4-BE49-F238E27FC236}">
                <a16:creationId xmlns:a16="http://schemas.microsoft.com/office/drawing/2014/main" id="{64839120-64DA-3CB7-7266-B7DD45CAA8BC}"/>
              </a:ext>
            </a:extLst>
          </p:cNvPr>
          <p:cNvGrpSpPr/>
          <p:nvPr/>
        </p:nvGrpSpPr>
        <p:grpSpPr>
          <a:xfrm>
            <a:off x="1823463" y="705455"/>
            <a:ext cx="9652351" cy="4702766"/>
            <a:chOff x="1055370" y="960120"/>
            <a:chExt cx="10211753" cy="46939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055370" y="2133600"/>
              <a:ext cx="10211753" cy="35204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3614379" y="960120"/>
              <a:ext cx="5085945" cy="1489249"/>
              <a:chOff x="3614379" y="1112520"/>
              <a:chExt cx="50859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Times New Roman" panose="02020603050405020304" pitchFamily="18" charset="0"/>
                    <a:ea typeface="Vogue-ExtraBold" panose="020B0500000000000000" pitchFamily="34" charset="0"/>
                    <a:cs typeface="Times New Roman" panose="02020603050405020304" pitchFamily="18" charset="0"/>
                  </a:rPr>
                  <a:t>TIẾNG VIỆT</a:t>
                </a: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a:extLst>
              <a:ext uri="{FF2B5EF4-FFF2-40B4-BE49-F238E27FC236}">
                <a16:creationId xmlns:a16="http://schemas.microsoft.com/office/drawing/2014/main" id="{FDFF2CD9-6DD3-9D9E-93F6-CA3BEC6671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2623" y="1710587"/>
            <a:ext cx="3799305" cy="3799305"/>
          </a:xfrm>
          <a:prstGeom prst="rect">
            <a:avLst/>
          </a:prstGeom>
        </p:spPr>
      </p:pic>
      <p:pic>
        <p:nvPicPr>
          <p:cNvPr id="25" name="图片 24">
            <a:extLst>
              <a:ext uri="{FF2B5EF4-FFF2-40B4-BE49-F238E27FC236}">
                <a16:creationId xmlns:a16="http://schemas.microsoft.com/office/drawing/2014/main" id="{572264A0-9DBF-10FA-C1FB-01238ECAF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6" name="Picture 5" descr="A white text with pink and yellow border&#10;&#10;Description automatically generated">
            <a:extLst>
              <a:ext uri="{FF2B5EF4-FFF2-40B4-BE49-F238E27FC236}">
                <a16:creationId xmlns:a16="http://schemas.microsoft.com/office/drawing/2014/main" id="{0058F069-9BEE-B8EA-05B4-E2DC721911A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84532" y="2376715"/>
            <a:ext cx="7723948" cy="2609850"/>
          </a:xfrm>
          <a:prstGeom prst="rect">
            <a:avLst/>
          </a:prstGeom>
        </p:spPr>
      </p:pic>
      <p:pic>
        <p:nvPicPr>
          <p:cNvPr id="11" name="Picture 10">
            <a:extLst>
              <a:ext uri="{FF2B5EF4-FFF2-40B4-BE49-F238E27FC236}">
                <a16:creationId xmlns:a16="http://schemas.microsoft.com/office/drawing/2014/main" id="{94CF175A-860B-4354-2D20-2EA169B9FA09}"/>
              </a:ext>
            </a:extLst>
          </p:cNvPr>
          <p:cNvPicPr>
            <a:picLocks noChangeAspect="1"/>
          </p:cNvPicPr>
          <p:nvPr/>
        </p:nvPicPr>
        <p:blipFill>
          <a:blip r:embed="rId9"/>
          <a:stretch>
            <a:fillRect/>
          </a:stretch>
        </p:blipFill>
        <p:spPr>
          <a:xfrm>
            <a:off x="-3845564" y="137086"/>
            <a:ext cx="3023878" cy="1707028"/>
          </a:xfrm>
          <a:prstGeom prst="rect">
            <a:avLst/>
          </a:prstGeom>
        </p:spPr>
      </p:pic>
    </p:spTree>
    <p:custDataLst>
      <p:tags r:id="rId1"/>
    </p:custDataLst>
    <p:extLst>
      <p:ext uri="{BB962C8B-B14F-4D97-AF65-F5344CB8AC3E}">
        <p14:creationId xmlns:p14="http://schemas.microsoft.com/office/powerpoint/2010/main" val="84376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75E-6 -4.44444E-6 L 0.40352 0.00047 " pathEditMode="relative" rAng="0" ptsTypes="AA">
                                      <p:cBhvr>
                                        <p:cTn id="28" dur="2000" fill="hold"/>
                                        <p:tgtEl>
                                          <p:spTgt spid="11"/>
                                        </p:tgtEl>
                                        <p:attrNameLst>
                                          <p:attrName>ppt_x</p:attrName>
                                          <p:attrName>ppt_y</p:attrName>
                                        </p:attrNameLst>
                                      </p:cBhvr>
                                      <p:rCtr x="20169" y="23"/>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3BFE084-50C7-EC83-CCAB-3BBF1B9EBC5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5710"/>
          <a:stretch/>
        </p:blipFill>
        <p:spPr>
          <a:xfrm>
            <a:off x="0" y="-29754"/>
            <a:ext cx="12192000" cy="6887754"/>
          </a:xfrm>
          <a:prstGeom prst="rect">
            <a:avLst/>
          </a:prstGeom>
        </p:spPr>
      </p:pic>
      <p:grpSp>
        <p:nvGrpSpPr>
          <p:cNvPr id="2" name="组合 1">
            <a:extLst>
              <a:ext uri="{FF2B5EF4-FFF2-40B4-BE49-F238E27FC236}">
                <a16:creationId xmlns:a16="http://schemas.microsoft.com/office/drawing/2014/main" id="{DF128EA7-A07B-D5F5-A5C9-2F9706B837F6}"/>
              </a:ext>
            </a:extLst>
          </p:cNvPr>
          <p:cNvGrpSpPr/>
          <p:nvPr/>
        </p:nvGrpSpPr>
        <p:grpSpPr>
          <a:xfrm>
            <a:off x="640373" y="35315"/>
            <a:ext cx="9512703" cy="5882640"/>
            <a:chOff x="1924329" y="960120"/>
            <a:chExt cx="8404300" cy="4922520"/>
          </a:xfrm>
        </p:grpSpPr>
        <p:grpSp>
          <p:nvGrpSpPr>
            <p:cNvPr id="20" name="组合 19">
              <a:extLst>
                <a:ext uri="{FF2B5EF4-FFF2-40B4-BE49-F238E27FC236}">
                  <a16:creationId xmlns:a16="http://schemas.microsoft.com/office/drawing/2014/main" id="{02A2F109-18B2-3079-6A25-B6C6AF625E81}"/>
                </a:ext>
              </a:extLst>
            </p:cNvPr>
            <p:cNvGrpSpPr/>
            <p:nvPr/>
          </p:nvGrpSpPr>
          <p:grpSpPr>
            <a:xfrm>
              <a:off x="1924329" y="2133600"/>
              <a:ext cx="8404300" cy="3749040"/>
              <a:chOff x="924877" y="2255520"/>
              <a:chExt cx="10211753" cy="3520440"/>
            </a:xfrm>
          </p:grpSpPr>
          <p:sp>
            <p:nvSpPr>
              <p:cNvPr id="10" name="矩形: 圆角 9">
                <a:extLst>
                  <a:ext uri="{FF2B5EF4-FFF2-40B4-BE49-F238E27FC236}">
                    <a16:creationId xmlns:a16="http://schemas.microsoft.com/office/drawing/2014/main" id="{C7255D0C-C060-2E54-5603-6DD824900FDB}"/>
                  </a:ext>
                </a:extLst>
              </p:cNvPr>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a:extLst>
                  <a:ext uri="{FF2B5EF4-FFF2-40B4-BE49-F238E27FC236}">
                    <a16:creationId xmlns:a16="http://schemas.microsoft.com/office/drawing/2014/main" id="{622ADDA8-D98A-2CD9-A41B-07DE2B9460D8}"/>
                  </a:ext>
                </a:extLst>
              </p:cNvPr>
              <p:cNvSpPr/>
              <p:nvPr/>
            </p:nvSpPr>
            <p:spPr>
              <a:xfrm>
                <a:off x="924877" y="2255520"/>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a:extLst>
                <a:ext uri="{FF2B5EF4-FFF2-40B4-BE49-F238E27FC236}">
                  <a16:creationId xmlns:a16="http://schemas.microsoft.com/office/drawing/2014/main" id="{FF270CC3-E0C5-1053-C853-DD883795E600}"/>
                </a:ext>
              </a:extLst>
            </p:cNvPr>
            <p:cNvGrpSpPr/>
            <p:nvPr/>
          </p:nvGrpSpPr>
          <p:grpSpPr>
            <a:xfrm>
              <a:off x="2558185" y="960120"/>
              <a:ext cx="7071845" cy="1489249"/>
              <a:chOff x="2650408" y="1112520"/>
              <a:chExt cx="7071845" cy="1489249"/>
            </a:xfrm>
          </p:grpSpPr>
          <p:sp>
            <p:nvSpPr>
              <p:cNvPr id="56" name="矩形: 圆角 55">
                <a:extLst>
                  <a:ext uri="{FF2B5EF4-FFF2-40B4-BE49-F238E27FC236}">
                    <a16:creationId xmlns:a16="http://schemas.microsoft.com/office/drawing/2014/main" id="{32BA3EA3-3F33-41B4-8BDE-F26B65E69E00}"/>
                  </a:ext>
                </a:extLst>
              </p:cNvPr>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a:extLst>
                  <a:ext uri="{FF2B5EF4-FFF2-40B4-BE49-F238E27FC236}">
                    <a16:creationId xmlns:a16="http://schemas.microsoft.com/office/drawing/2014/main" id="{F109CC2C-841A-A7A8-9377-9F1DB9AE450D}"/>
                  </a:ext>
                </a:extLst>
              </p:cNvPr>
              <p:cNvSpPr/>
              <p:nvPr/>
            </p:nvSpPr>
            <p:spPr>
              <a:xfrm>
                <a:off x="2650408" y="1112520"/>
                <a:ext cx="7071845"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38" name="椭圆 37">
                <a:extLst>
                  <a:ext uri="{FF2B5EF4-FFF2-40B4-BE49-F238E27FC236}">
                    <a16:creationId xmlns:a16="http://schemas.microsoft.com/office/drawing/2014/main" id="{FFD64F01-7EEF-CC17-DF96-BE05C2520B88}"/>
                  </a:ext>
                </a:extLst>
              </p:cNvPr>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a:extLst>
                  <a:ext uri="{FF2B5EF4-FFF2-40B4-BE49-F238E27FC236}">
                    <a16:creationId xmlns:a16="http://schemas.microsoft.com/office/drawing/2014/main" id="{9AA63381-6A9C-A01D-0FC9-82C4B7052E7F}"/>
                  </a:ext>
                </a:extLst>
              </p:cNvPr>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a:extLst>
                  <a:ext uri="{FF2B5EF4-FFF2-40B4-BE49-F238E27FC236}">
                    <a16:creationId xmlns:a16="http://schemas.microsoft.com/office/drawing/2014/main" id="{934C264E-8124-6778-A1B9-6B4ECBCC6AE6}"/>
                  </a:ext>
                </a:extLst>
              </p:cNvPr>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4A9C92C3-4FCC-46CD-65EA-670148ADEF7D}"/>
                  </a:ext>
                </a:extLst>
              </p:cNvPr>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a:extLst>
                  <a:ext uri="{FF2B5EF4-FFF2-40B4-BE49-F238E27FC236}">
                    <a16:creationId xmlns:a16="http://schemas.microsoft.com/office/drawing/2014/main" id="{313D3C8B-99C8-35E9-1D29-FD39C7BE5596}"/>
                  </a:ext>
                </a:extLst>
              </p:cNvPr>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a:extLst>
                  <a:ext uri="{FF2B5EF4-FFF2-40B4-BE49-F238E27FC236}">
                    <a16:creationId xmlns:a16="http://schemas.microsoft.com/office/drawing/2014/main" id="{2C81A2AD-1631-7EF4-3511-ED402A5C7EB5}"/>
                  </a:ext>
                </a:extLst>
              </p:cNvPr>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16" name="图片 15">
            <a:extLst>
              <a:ext uri="{FF2B5EF4-FFF2-40B4-BE49-F238E27FC236}">
                <a16:creationId xmlns:a16="http://schemas.microsoft.com/office/drawing/2014/main" id="{78AC07EB-3ECC-6D49-AFC6-E39B2BEE7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1398" y="2839400"/>
            <a:ext cx="5237573" cy="5237573"/>
          </a:xfrm>
          <a:prstGeom prst="rect">
            <a:avLst/>
          </a:prstGeom>
        </p:spPr>
      </p:pic>
      <p:pic>
        <p:nvPicPr>
          <p:cNvPr id="18" name="图片 17">
            <a:extLst>
              <a:ext uri="{FF2B5EF4-FFF2-40B4-BE49-F238E27FC236}">
                <a16:creationId xmlns:a16="http://schemas.microsoft.com/office/drawing/2014/main" id="{1FFC82A8-6C3C-3A46-1407-D6923232FF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572" y="4411212"/>
            <a:ext cx="4139802" cy="2568510"/>
          </a:xfrm>
          <a:prstGeom prst="rect">
            <a:avLst/>
          </a:prstGeom>
        </p:spPr>
      </p:pic>
      <p:pic>
        <p:nvPicPr>
          <p:cNvPr id="4" name="Picture 3" descr="A red and green text on a black background&#10;&#10;Description automatically generated">
            <a:extLst>
              <a:ext uri="{FF2B5EF4-FFF2-40B4-BE49-F238E27FC236}">
                <a16:creationId xmlns:a16="http://schemas.microsoft.com/office/drawing/2014/main" id="{57F38C4C-1BF0-8E52-74F1-2321709D36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5864" y="2119992"/>
            <a:ext cx="5840605" cy="4374485"/>
          </a:xfrm>
          <a:prstGeom prst="rect">
            <a:avLst/>
          </a:prstGeom>
        </p:spPr>
      </p:pic>
    </p:spTree>
    <p:custDataLst>
      <p:tags r:id="rId1"/>
    </p:custDataLst>
    <p:extLst>
      <p:ext uri="{BB962C8B-B14F-4D97-AF65-F5344CB8AC3E}">
        <p14:creationId xmlns:p14="http://schemas.microsoft.com/office/powerpoint/2010/main" val="15018604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941380" y="1724111"/>
            <a:ext cx="7452397" cy="2677656"/>
          </a:xfrm>
          <a:prstGeom prst="rect">
            <a:avLst/>
          </a:prstGeom>
          <a:noFill/>
        </p:spPr>
        <p:txBody>
          <a:bodyPr wrap="square">
            <a:spAutoFit/>
          </a:bodyPr>
          <a:lstStyle/>
          <a:p>
            <a:pPr lvl="0" algn="ctr"/>
            <a:r>
              <a:rPr lang="vi-VN" sz="2800" dirty="0">
                <a:solidFill>
                  <a:prstClr val="black"/>
                </a:solidFill>
                <a:latin typeface="Cambria" panose="02040503050406030204" pitchFamily="18" charset="0"/>
              </a:rPr>
              <a:t>Người ta đi cấy lấy công</a:t>
            </a:r>
          </a:p>
          <a:p>
            <a:pPr lvl="0" algn="ctr"/>
            <a:r>
              <a:rPr lang="vi-VN" sz="2800" dirty="0">
                <a:solidFill>
                  <a:prstClr val="black"/>
                </a:solidFill>
                <a:latin typeface="Cambria" panose="02040503050406030204" pitchFamily="18" charset="0"/>
              </a:rPr>
              <a:t>Tôi nay đi cấy còn trông nhiều bề</a:t>
            </a:r>
          </a:p>
          <a:p>
            <a:pPr lvl="0" algn="ctr"/>
            <a:r>
              <a:rPr lang="vi-VN" sz="2800" dirty="0">
                <a:solidFill>
                  <a:prstClr val="black"/>
                </a:solidFill>
                <a:latin typeface="Cambria" panose="02040503050406030204" pitchFamily="18" charset="0"/>
              </a:rPr>
              <a:t>Trông trời, trông đất,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mây</a:t>
            </a:r>
          </a:p>
          <a:p>
            <a:pPr lvl="0" algn="ctr"/>
            <a:r>
              <a:rPr lang="vi-VN" sz="2800" dirty="0">
                <a:solidFill>
                  <a:prstClr val="black"/>
                </a:solidFill>
                <a:latin typeface="Cambria" panose="02040503050406030204" pitchFamily="18" charset="0"/>
              </a:rPr>
              <a:t>Trông mưa, trông nắng, tr</a:t>
            </a:r>
            <a:r>
              <a:rPr lang="en-US" sz="2800" dirty="0">
                <a:solidFill>
                  <a:prstClr val="black"/>
                </a:solidFill>
                <a:latin typeface="Cambria" panose="02040503050406030204" pitchFamily="18" charset="0"/>
              </a:rPr>
              <a:t>ô</a:t>
            </a:r>
            <a:r>
              <a:rPr lang="vi-VN" sz="2800" dirty="0">
                <a:solidFill>
                  <a:prstClr val="black"/>
                </a:solidFill>
                <a:latin typeface="Cambria" panose="02040503050406030204" pitchFamily="18" charset="0"/>
              </a:rPr>
              <a:t>ng ngày, </a:t>
            </a:r>
            <a:r>
              <a:rPr lang="en-US" sz="2800" dirty="0" err="1">
                <a:solidFill>
                  <a:prstClr val="black"/>
                </a:solidFill>
                <a:latin typeface="Cambria" panose="02040503050406030204" pitchFamily="18" charset="0"/>
              </a:rPr>
              <a:t>trông</a:t>
            </a:r>
            <a:r>
              <a:rPr lang="vi-VN" sz="2800" dirty="0">
                <a:solidFill>
                  <a:prstClr val="black"/>
                </a:solidFill>
                <a:latin typeface="Cambria" panose="02040503050406030204" pitchFamily="18" charset="0"/>
              </a:rPr>
              <a:t> đêm</a:t>
            </a:r>
          </a:p>
          <a:p>
            <a:pPr lvl="0" algn="ctr"/>
            <a:r>
              <a:rPr lang="vi-VN" sz="2800" dirty="0">
                <a:solidFill>
                  <a:prstClr val="black"/>
                </a:solidFill>
                <a:latin typeface="Cambria" panose="02040503050406030204" pitchFamily="18" charset="0"/>
              </a:rPr>
              <a:t>Trông cho chân cứng đá mềm</a:t>
            </a:r>
          </a:p>
          <a:p>
            <a:pPr lvl="0" algn="ctr"/>
            <a:r>
              <a:rPr lang="vi-VN" sz="2800" dirty="0">
                <a:solidFill>
                  <a:prstClr val="black"/>
                </a:solidFill>
                <a:latin typeface="Cambria" panose="02040503050406030204" pitchFamily="18" charset="0"/>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4218688" y="4778755"/>
            <a:ext cx="7290140" cy="785553"/>
            <a:chOff x="3829805" y="5503967"/>
            <a:chExt cx="4350808" cy="785553"/>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0" i="0" dirty="0">
                  <a:solidFill>
                    <a:srgbClr val="FF0000"/>
                  </a:solidFill>
                  <a:effectLst/>
                  <a:latin typeface="Cambria" panose="02040503050406030204" pitchFamily="18" charset="0"/>
                  <a:ea typeface="Cambria" panose="02040503050406030204" pitchFamily="18" charset="0"/>
                </a:rPr>
                <a:t>a. Từ </a:t>
              </a:r>
              <a:r>
                <a:rPr lang="vi-VN" sz="3600" b="0" i="1" dirty="0">
                  <a:solidFill>
                    <a:srgbClr val="FF0000"/>
                  </a:solidFill>
                  <a:effectLst/>
                  <a:latin typeface="Cambria" panose="02040503050406030204" pitchFamily="18" charset="0"/>
                  <a:ea typeface="Cambria" panose="02040503050406030204" pitchFamily="18" charset="0"/>
                </a:rPr>
                <a:t>trông</a:t>
              </a:r>
              <a:r>
                <a:rPr lang="vi-VN" sz="3600" b="0" i="0" dirty="0">
                  <a:solidFill>
                    <a:srgbClr val="FF0000"/>
                  </a:solidFill>
                  <a:effectLst/>
                  <a:latin typeface="Cambria" panose="02040503050406030204" pitchFamily="18" charset="0"/>
                  <a:ea typeface="Cambria" panose="02040503050406030204" pitchFamily="18" charset="0"/>
                </a:rPr>
                <a:t> được lặp lại mấy lần?</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2" name="Straight Connector 41">
            <a:extLst>
              <a:ext uri="{FF2B5EF4-FFF2-40B4-BE49-F238E27FC236}">
                <a16:creationId xmlns:a16="http://schemas.microsoft.com/office/drawing/2014/main" id="{0D356FB9-1B52-C0DF-6A16-7F0643672A8B}"/>
              </a:ext>
            </a:extLst>
          </p:cNvPr>
          <p:cNvCxnSpPr/>
          <p:nvPr/>
        </p:nvCxnSpPr>
        <p:spPr>
          <a:xfrm>
            <a:off x="7903779" y="2606565"/>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53980A-B4E3-DBEE-E8F3-1C166D19FEFB}"/>
              </a:ext>
            </a:extLst>
          </p:cNvPr>
          <p:cNvCxnSpPr/>
          <p:nvPr/>
        </p:nvCxnSpPr>
        <p:spPr>
          <a:xfrm>
            <a:off x="5307724"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F01EF5F-2964-2FB2-056C-C51577321B7B}"/>
              </a:ext>
            </a:extLst>
          </p:cNvPr>
          <p:cNvCxnSpPr/>
          <p:nvPr/>
        </p:nvCxnSpPr>
        <p:spPr>
          <a:xfrm>
            <a:off x="6978868" y="301646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8A5FB2-A7F1-5830-7784-B3418641C8A9}"/>
              </a:ext>
            </a:extLst>
          </p:cNvPr>
          <p:cNvCxnSpPr/>
          <p:nvPr/>
        </p:nvCxnSpPr>
        <p:spPr>
          <a:xfrm>
            <a:off x="8513378" y="3037489"/>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163B45E-F543-E741-CB89-1982D46C33C8}"/>
              </a:ext>
            </a:extLst>
          </p:cNvPr>
          <p:cNvCxnSpPr/>
          <p:nvPr/>
        </p:nvCxnSpPr>
        <p:spPr>
          <a:xfrm>
            <a:off x="4193626"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0339F3F-D9F3-E7C4-7AD2-E13146370A76}"/>
              </a:ext>
            </a:extLst>
          </p:cNvPr>
          <p:cNvCxnSpPr/>
          <p:nvPr/>
        </p:nvCxnSpPr>
        <p:spPr>
          <a:xfrm>
            <a:off x="6022426" y="347892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EEEEED3-5841-E18E-1FC2-6BBDBD36E863}"/>
              </a:ext>
            </a:extLst>
          </p:cNvPr>
          <p:cNvCxnSpPr/>
          <p:nvPr/>
        </p:nvCxnSpPr>
        <p:spPr>
          <a:xfrm>
            <a:off x="7798674" y="3447392"/>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F4F01C1-E34E-3A97-1A2E-92FFCEFB98B8}"/>
              </a:ext>
            </a:extLst>
          </p:cNvPr>
          <p:cNvCxnSpPr/>
          <p:nvPr/>
        </p:nvCxnSpPr>
        <p:spPr>
          <a:xfrm>
            <a:off x="9564412" y="3468413"/>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8736BA-3FAE-6790-764C-E856D31FD2BD}"/>
              </a:ext>
            </a:extLst>
          </p:cNvPr>
          <p:cNvCxnSpPr/>
          <p:nvPr/>
        </p:nvCxnSpPr>
        <p:spPr>
          <a:xfrm>
            <a:off x="5486398" y="3867806"/>
            <a:ext cx="86184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3BFFCE-670A-B2AF-437F-EBF62FA061CF}"/>
              </a:ext>
            </a:extLst>
          </p:cNvPr>
          <p:cNvSpPr txBox="1"/>
          <p:nvPr/>
        </p:nvSpPr>
        <p:spPr>
          <a:xfrm>
            <a:off x="3846786" y="5644055"/>
            <a:ext cx="7315200" cy="646331"/>
          </a:xfrm>
          <a:prstGeom prst="rect">
            <a:avLst/>
          </a:prstGeom>
          <a:noFill/>
        </p:spPr>
        <p:txBody>
          <a:bodyPr wrap="square" rtlCol="0">
            <a:spAutoFit/>
          </a:bodyPr>
          <a:lstStyle/>
          <a:p>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Từ</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a:t>
            </a:r>
            <a:r>
              <a:rPr lang="en-US" sz="3600" b="1" i="1" dirty="0" err="1">
                <a:solidFill>
                  <a:srgbClr val="0070C0"/>
                </a:solidFill>
                <a:latin typeface="Cambria" panose="02040503050406030204" pitchFamily="18" charset="0"/>
                <a:ea typeface="Cambria" panose="02040503050406030204" pitchFamily="18" charset="0"/>
                <a:sym typeface="Wingdings" panose="05000000000000000000" pitchFamily="2" charset="2"/>
              </a:rPr>
              <a:t>trông</a:t>
            </a:r>
            <a:r>
              <a:rPr lang="en-US" sz="3600" b="1" i="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được</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lặp</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lại</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 9 </a:t>
            </a:r>
            <a:r>
              <a:rPr lang="en-US" sz="3600" b="1" dirty="0" err="1">
                <a:solidFill>
                  <a:srgbClr val="0070C0"/>
                </a:solidFill>
                <a:latin typeface="Cambria" panose="02040503050406030204" pitchFamily="18" charset="0"/>
                <a:ea typeface="Cambria" panose="02040503050406030204" pitchFamily="18" charset="0"/>
                <a:sym typeface="Wingdings" panose="05000000000000000000" pitchFamily="2" charset="2"/>
              </a:rPr>
              <a:t>lần</a:t>
            </a:r>
            <a:r>
              <a:rPr lang="en-US" sz="3600" b="1" dirty="0">
                <a:solidFill>
                  <a:srgbClr val="0070C0"/>
                </a:solidFill>
                <a:latin typeface="Cambria" panose="02040503050406030204" pitchFamily="18" charset="0"/>
                <a:ea typeface="Cambria" panose="02040503050406030204" pitchFamily="18" charset="0"/>
                <a:sym typeface="Wingdings" panose="05000000000000000000" pitchFamily="2" charset="2"/>
              </a:rPr>
              <a:t>.</a:t>
            </a:r>
            <a:endParaRPr lang="en-US" sz="3600" b="1" dirty="0">
              <a:solidFill>
                <a:srgbClr val="0070C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419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down)">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down)">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wipe(down)">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down)">
                                      <p:cBhvr>
                                        <p:cTn id="66" dur="500"/>
                                        <p:tgtEl>
                                          <p:spTgt spid="4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barn(inVertical)">
                                      <p:cBhvr>
                                        <p:cTn id="7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2C6920-E4A3-5EA8-BE34-B14A53134CEE}"/>
              </a:ext>
            </a:extLst>
          </p:cNvPr>
          <p:cNvSpPr txBox="1"/>
          <p:nvPr/>
        </p:nvSpPr>
        <p:spPr>
          <a:xfrm>
            <a:off x="2477975" y="332148"/>
            <a:ext cx="8178939"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cs typeface="+mn-cs"/>
              </a:rPr>
              <a:t>Đọc bài ca dao dưới đây và trả lời câu hỏi.</a:t>
            </a:r>
          </a:p>
        </p:txBody>
      </p:sp>
      <p:sp>
        <p:nvSpPr>
          <p:cNvPr id="5" name="TextBox 4">
            <a:extLst>
              <a:ext uri="{FF2B5EF4-FFF2-40B4-BE49-F238E27FC236}">
                <a16:creationId xmlns:a16="http://schemas.microsoft.com/office/drawing/2014/main" id="{F5414934-3C7F-83A2-6D49-FE3C0A9F8391}"/>
              </a:ext>
            </a:extLst>
          </p:cNvPr>
          <p:cNvSpPr txBox="1"/>
          <p:nvPr/>
        </p:nvSpPr>
        <p:spPr>
          <a:xfrm>
            <a:off x="3899339" y="1009408"/>
            <a:ext cx="745239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Người ta đi cấy lấy công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Tôi nay đi cấy còn trông nhiều bề</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trời, trông đất,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mây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mưa, trông nắng, tr</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rPr>
              <a:t>ô</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ng ngày, </a:t>
            </a:r>
            <a:r>
              <a:rPr kumimoji="0" lang="en-US" sz="2800" b="0" i="0" u="none" strike="noStrike" kern="1200" cap="none" spc="0" normalizeH="0" baseline="0" noProof="0" dirty="0" err="1">
                <a:ln>
                  <a:noFill/>
                </a:ln>
                <a:solidFill>
                  <a:prstClr val="black"/>
                </a:solidFill>
                <a:effectLst/>
                <a:uLnTx/>
                <a:uFillTx/>
                <a:latin typeface="Cambria" panose="02040503050406030204" pitchFamily="18" charset="0"/>
                <a:cs typeface="+mn-cs"/>
              </a:rPr>
              <a:t>trông</a:t>
            </a: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 đêm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Trông cho chân cứng đá mềm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cs typeface="+mn-cs"/>
              </a:rPr>
              <a:t>Trời yên, biển lặng mới yên tấm lòng.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3C781CCF-F489-850F-F895-B6B2EF3CA345}"/>
              </a:ext>
            </a:extLst>
          </p:cNvPr>
          <p:cNvPicPr>
            <a:picLocks noChangeAspect="1"/>
          </p:cNvPicPr>
          <p:nvPr/>
        </p:nvPicPr>
        <p:blipFill>
          <a:blip r:embed="rId3"/>
          <a:stretch>
            <a:fillRect/>
          </a:stretch>
        </p:blipFill>
        <p:spPr>
          <a:xfrm>
            <a:off x="524751" y="389131"/>
            <a:ext cx="1658256" cy="963251"/>
          </a:xfrm>
          <a:prstGeom prst="rect">
            <a:avLst/>
          </a:prstGeom>
        </p:spPr>
      </p:pic>
      <p:pic>
        <p:nvPicPr>
          <p:cNvPr id="17" name="Picture 16">
            <a:extLst>
              <a:ext uri="{FF2B5EF4-FFF2-40B4-BE49-F238E27FC236}">
                <a16:creationId xmlns:a16="http://schemas.microsoft.com/office/drawing/2014/main" id="{2AE8E1C7-926B-5F56-9106-FB2287AA531A}"/>
              </a:ext>
            </a:extLst>
          </p:cNvPr>
          <p:cNvPicPr>
            <a:picLocks noChangeAspect="1"/>
          </p:cNvPicPr>
          <p:nvPr/>
        </p:nvPicPr>
        <p:blipFill>
          <a:blip r:embed="rId4"/>
          <a:stretch>
            <a:fillRect/>
          </a:stretch>
        </p:blipFill>
        <p:spPr>
          <a:xfrm>
            <a:off x="1165169" y="1376855"/>
            <a:ext cx="2756272" cy="3778961"/>
          </a:xfrm>
          <a:prstGeom prst="rect">
            <a:avLst/>
          </a:prstGeom>
        </p:spPr>
      </p:pic>
      <p:grpSp>
        <p:nvGrpSpPr>
          <p:cNvPr id="18" name="Group 17">
            <a:extLst>
              <a:ext uri="{FF2B5EF4-FFF2-40B4-BE49-F238E27FC236}">
                <a16:creationId xmlns:a16="http://schemas.microsoft.com/office/drawing/2014/main" id="{1034DCD1-F7E1-453D-505F-8FD4A0EE089E}"/>
              </a:ext>
            </a:extLst>
          </p:cNvPr>
          <p:cNvGrpSpPr/>
          <p:nvPr/>
        </p:nvGrpSpPr>
        <p:grpSpPr>
          <a:xfrm>
            <a:off x="3951889" y="3906396"/>
            <a:ext cx="7851228" cy="1131352"/>
            <a:chOff x="3829805" y="5503967"/>
            <a:chExt cx="4350808" cy="1131352"/>
          </a:xfrm>
        </p:grpSpPr>
        <p:sp>
          <p:nvSpPr>
            <p:cNvPr id="33" name="矩形: 圆角 7">
              <a:extLst>
                <a:ext uri="{FF2B5EF4-FFF2-40B4-BE49-F238E27FC236}">
                  <a16:creationId xmlns:a16="http://schemas.microsoft.com/office/drawing/2014/main" id="{CA32D372-B697-C4B8-4A6E-D00BAF2379E1}"/>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34" name="TextBox 33">
              <a:extLst>
                <a:ext uri="{FF2B5EF4-FFF2-40B4-BE49-F238E27FC236}">
                  <a16:creationId xmlns:a16="http://schemas.microsoft.com/office/drawing/2014/main" id="{D9D6AE60-955F-2EB5-33D9-019EF89D2C27}"/>
                </a:ext>
              </a:extLst>
            </p:cNvPr>
            <p:cNvSpPr txBox="1"/>
            <p:nvPr/>
          </p:nvSpPr>
          <p:spPr>
            <a:xfrm>
              <a:off x="3976763" y="5558101"/>
              <a:ext cx="4089641"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 Theo em, việc lặp lại đó có tác dụng gì?</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C35BFC72-551C-6DDE-621F-F47FE4C1C97C}"/>
              </a:ext>
            </a:extLst>
          </p:cNvPr>
          <p:cNvPicPr>
            <a:picLocks noChangeAspect="1"/>
          </p:cNvPicPr>
          <p:nvPr/>
        </p:nvPicPr>
        <p:blipFill>
          <a:blip r:embed="rId5"/>
          <a:stretch>
            <a:fillRect/>
          </a:stretch>
        </p:blipFill>
        <p:spPr>
          <a:xfrm>
            <a:off x="4504831" y="4946594"/>
            <a:ext cx="4086225" cy="1400175"/>
          </a:xfrm>
          <a:prstGeom prst="rect">
            <a:avLst/>
          </a:prstGeom>
        </p:spPr>
      </p:pic>
    </p:spTree>
    <p:extLst>
      <p:ext uri="{BB962C8B-B14F-4D97-AF65-F5344CB8AC3E}">
        <p14:creationId xmlns:p14="http://schemas.microsoft.com/office/powerpoint/2010/main" val="621774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F9BD18-048A-E577-0920-84038E209046}"/>
              </a:ext>
            </a:extLst>
          </p:cNvPr>
          <p:cNvGrpSpPr/>
          <p:nvPr/>
        </p:nvGrpSpPr>
        <p:grpSpPr>
          <a:xfrm>
            <a:off x="386137" y="487680"/>
            <a:ext cx="5587943" cy="3964883"/>
            <a:chOff x="4312101" y="545951"/>
            <a:chExt cx="5774633" cy="5774633"/>
          </a:xfrm>
        </p:grpSpPr>
        <p:pic>
          <p:nvPicPr>
            <p:cNvPr id="14" name="图片 5">
              <a:extLst>
                <a:ext uri="{FF2B5EF4-FFF2-40B4-BE49-F238E27FC236}">
                  <a16:creationId xmlns:a16="http://schemas.microsoft.com/office/drawing/2014/main" id="{6E9D6442-2F67-8521-E83F-065F3F894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5" name="TextBox 14">
              <a:extLst>
                <a:ext uri="{FF2B5EF4-FFF2-40B4-BE49-F238E27FC236}">
                  <a16:creationId xmlns:a16="http://schemas.microsoft.com/office/drawing/2014/main" id="{0B5260E1-3889-0DD0-BE58-AFDFAB846B29}"/>
                </a:ext>
              </a:extLst>
            </p:cNvPr>
            <p:cNvSpPr txBox="1"/>
            <p:nvPr/>
          </p:nvSpPr>
          <p:spPr>
            <a:xfrm>
              <a:off x="5084402" y="1922871"/>
              <a:ext cx="4368538" cy="3720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ea typeface="Cambria" panose="02040503050406030204" pitchFamily="18" charset="0"/>
                </a:rPr>
                <a:t>N</a:t>
              </a:r>
              <a:r>
                <a:rPr lang="vi-VN" sz="3200" dirty="0">
                  <a:latin typeface="Cambria" panose="02040503050406030204" pitchFamily="18" charset="0"/>
                  <a:ea typeface="Cambria" panose="02040503050406030204" pitchFamily="18" charset="0"/>
                </a:rPr>
                <a:t>hấn mạnh niềm ước mong có được sự thuận lợi trong công việc đồng áng của người nông dân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CDC3ECE7-D3ED-9AC9-1AF1-3389F0B6CE95}"/>
              </a:ext>
            </a:extLst>
          </p:cNvPr>
          <p:cNvGrpSpPr/>
          <p:nvPr/>
        </p:nvGrpSpPr>
        <p:grpSpPr>
          <a:xfrm>
            <a:off x="6096057" y="1838960"/>
            <a:ext cx="5587943" cy="4663440"/>
            <a:chOff x="4312101" y="545951"/>
            <a:chExt cx="5774633" cy="5774633"/>
          </a:xfrm>
        </p:grpSpPr>
        <p:pic>
          <p:nvPicPr>
            <p:cNvPr id="17" name="图片 5">
              <a:extLst>
                <a:ext uri="{FF2B5EF4-FFF2-40B4-BE49-F238E27FC236}">
                  <a16:creationId xmlns:a16="http://schemas.microsoft.com/office/drawing/2014/main" id="{E3C4CBA2-D09C-4228-E9BD-20105EFEC5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8" name="TextBox 17">
              <a:extLst>
                <a:ext uri="{FF2B5EF4-FFF2-40B4-BE49-F238E27FC236}">
                  <a16:creationId xmlns:a16="http://schemas.microsoft.com/office/drawing/2014/main" id="{68A68C32-74FD-90CF-4AEA-DF0D3AAE1E04}"/>
                </a:ext>
              </a:extLst>
            </p:cNvPr>
            <p:cNvSpPr txBox="1"/>
            <p:nvPr/>
          </p:nvSpPr>
          <p:spPr>
            <a:xfrm>
              <a:off x="5084402" y="1922871"/>
              <a:ext cx="4368538" cy="2625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Nhấn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mạnh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hi </a:t>
              </a:r>
              <a:r>
                <a:rPr lang="en-US" sz="3200" dirty="0" err="1">
                  <a:latin typeface="Cambria" panose="02040503050406030204" pitchFamily="18" charset="0"/>
                  <a:ea typeface="Cambria" panose="02040503050406030204" pitchFamily="18" charset="0"/>
                </a:rPr>
                <a:t>vọng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một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niềm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mỏi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cuộc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yên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ấm</a:t>
              </a:r>
              <a:r>
                <a:rPr lang="en-US" sz="3200" dirty="0">
                  <a:latin typeface="Cambria" panose="02040503050406030204" pitchFamily="18" charset="0"/>
                  <a:ea typeface="Cambria" panose="02040503050406030204" pitchFamily="18" charset="0"/>
                </a:rPr>
                <a:t> no;...</a:t>
              </a:r>
            </a:p>
          </p:txBody>
        </p:sp>
      </p:grpSp>
    </p:spTree>
    <p:extLst>
      <p:ext uri="{BB962C8B-B14F-4D97-AF65-F5344CB8AC3E}">
        <p14:creationId xmlns:p14="http://schemas.microsoft.com/office/powerpoint/2010/main" val="2114073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C0CB29-849E-4E8F-ED15-F5E889A32AA5}"/>
              </a:ext>
            </a:extLst>
          </p:cNvPr>
          <p:cNvSpPr txBox="1"/>
          <p:nvPr/>
        </p:nvSpPr>
        <p:spPr>
          <a:xfrm>
            <a:off x="2526235" y="459961"/>
            <a:ext cx="8178939" cy="1077218"/>
          </a:xfrm>
          <a:prstGeom prst="rect">
            <a:avLst/>
          </a:prstGeom>
          <a:noFill/>
        </p:spPr>
        <p:txBody>
          <a:bodyPr wrap="square" rtlCol="0">
            <a:spAutoFit/>
          </a:bodyPr>
          <a:lstStyle/>
          <a:p>
            <a:pPr lvl="0" algn="ctr"/>
            <a:r>
              <a:rPr lang="vi-VN" sz="3200" b="1" dirty="0">
                <a:solidFill>
                  <a:prstClr val="black"/>
                </a:solidFill>
                <a:latin typeface="Cambria" panose="02040503050406030204" pitchFamily="18" charset="0"/>
              </a:rPr>
              <a:t> Từ nào được lặp lại trong câu tục ngữ dưới đây? Việc lặp lại từ đó có tác dụng gì?</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cs typeface="+mn-cs"/>
            </a:endParaRPr>
          </a:p>
        </p:txBody>
      </p:sp>
      <p:pic>
        <p:nvPicPr>
          <p:cNvPr id="4" name="Picture 3">
            <a:extLst>
              <a:ext uri="{FF2B5EF4-FFF2-40B4-BE49-F238E27FC236}">
                <a16:creationId xmlns:a16="http://schemas.microsoft.com/office/drawing/2014/main" id="{D955D269-6723-63B1-DE78-ED1AADDB54B9}"/>
              </a:ext>
            </a:extLst>
          </p:cNvPr>
          <p:cNvPicPr>
            <a:picLocks noChangeAspect="1"/>
          </p:cNvPicPr>
          <p:nvPr/>
        </p:nvPicPr>
        <p:blipFill>
          <a:blip r:embed="rId2"/>
          <a:stretch>
            <a:fillRect/>
          </a:stretch>
        </p:blipFill>
        <p:spPr>
          <a:xfrm>
            <a:off x="576354" y="554536"/>
            <a:ext cx="1682642" cy="969348"/>
          </a:xfrm>
          <a:prstGeom prst="rect">
            <a:avLst/>
          </a:prstGeom>
        </p:spPr>
      </p:pic>
      <p:pic>
        <p:nvPicPr>
          <p:cNvPr id="6" name="Picture 5">
            <a:extLst>
              <a:ext uri="{FF2B5EF4-FFF2-40B4-BE49-F238E27FC236}">
                <a16:creationId xmlns:a16="http://schemas.microsoft.com/office/drawing/2014/main" id="{933BAC61-BD81-61C9-BA39-778C58E10C52}"/>
              </a:ext>
            </a:extLst>
          </p:cNvPr>
          <p:cNvPicPr>
            <a:picLocks noChangeAspect="1"/>
          </p:cNvPicPr>
          <p:nvPr/>
        </p:nvPicPr>
        <p:blipFill>
          <a:blip r:embed="rId3"/>
          <a:stretch>
            <a:fillRect/>
          </a:stretch>
        </p:blipFill>
        <p:spPr>
          <a:xfrm>
            <a:off x="3663632" y="1740535"/>
            <a:ext cx="5409248" cy="1463256"/>
          </a:xfrm>
          <a:prstGeom prst="rect">
            <a:avLst/>
          </a:prstGeom>
        </p:spPr>
      </p:pic>
      <p:cxnSp>
        <p:nvCxnSpPr>
          <p:cNvPr id="7" name="Straight Connector 6">
            <a:extLst>
              <a:ext uri="{FF2B5EF4-FFF2-40B4-BE49-F238E27FC236}">
                <a16:creationId xmlns:a16="http://schemas.microsoft.com/office/drawing/2014/main" id="{D58AE420-D285-2410-3B79-B5DFA2580C7B}"/>
              </a:ext>
            </a:extLst>
          </p:cNvPr>
          <p:cNvCxnSpPr>
            <a:cxnSpLocks/>
          </p:cNvCxnSpPr>
          <p:nvPr/>
        </p:nvCxnSpPr>
        <p:spPr>
          <a:xfrm>
            <a:off x="4224106" y="262513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68F0282-1C4B-038E-862B-E0E6289ED700}"/>
              </a:ext>
            </a:extLst>
          </p:cNvPr>
          <p:cNvCxnSpPr>
            <a:cxnSpLocks/>
          </p:cNvCxnSpPr>
          <p:nvPr/>
        </p:nvCxnSpPr>
        <p:spPr>
          <a:xfrm>
            <a:off x="532138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5BF2DB-F586-73AA-08FD-45E69D8A29B4}"/>
              </a:ext>
            </a:extLst>
          </p:cNvPr>
          <p:cNvCxnSpPr>
            <a:cxnSpLocks/>
          </p:cNvCxnSpPr>
          <p:nvPr/>
        </p:nvCxnSpPr>
        <p:spPr>
          <a:xfrm>
            <a:off x="6428826" y="260481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B6788CC-BAC5-5E2A-98E7-B3ABB4686078}"/>
              </a:ext>
            </a:extLst>
          </p:cNvPr>
          <p:cNvCxnSpPr>
            <a:cxnSpLocks/>
          </p:cNvCxnSpPr>
          <p:nvPr/>
        </p:nvCxnSpPr>
        <p:spPr>
          <a:xfrm>
            <a:off x="7587066" y="2614973"/>
            <a:ext cx="54093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4DD2770-EEEF-2100-8CFB-A1111FC1CEC6}"/>
              </a:ext>
            </a:extLst>
          </p:cNvPr>
          <p:cNvGrpSpPr/>
          <p:nvPr/>
        </p:nvGrpSpPr>
        <p:grpSpPr>
          <a:xfrm>
            <a:off x="1849120" y="3510156"/>
            <a:ext cx="8623037" cy="1762884"/>
            <a:chOff x="3829805" y="5503967"/>
            <a:chExt cx="4350808" cy="785553"/>
          </a:xfrm>
        </p:grpSpPr>
        <p:sp>
          <p:nvSpPr>
            <p:cNvPr id="15" name="矩形: 圆角 7">
              <a:extLst>
                <a:ext uri="{FF2B5EF4-FFF2-40B4-BE49-F238E27FC236}">
                  <a16:creationId xmlns:a16="http://schemas.microsoft.com/office/drawing/2014/main" id="{B84E12E5-3ACF-D36F-B844-5E34640B0CDA}"/>
                </a:ext>
              </a:extLst>
            </p:cNvPr>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6" name="TextBox 15">
              <a:extLst>
                <a:ext uri="{FF2B5EF4-FFF2-40B4-BE49-F238E27FC236}">
                  <a16:creationId xmlns:a16="http://schemas.microsoft.com/office/drawing/2014/main" id="{7FAE0D12-C69C-1DE9-C3E0-4A64DB17CFD1}"/>
                </a:ext>
              </a:extLst>
            </p:cNvPr>
            <p:cNvSpPr txBox="1"/>
            <p:nvPr/>
          </p:nvSpPr>
          <p:spPr>
            <a:xfrm>
              <a:off x="3976763" y="5558101"/>
              <a:ext cx="4089641" cy="6994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Từ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học</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được lặp lại.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Việc lặp lại từ học nhằm nhấn mạnh rằng con người có nhiều thứ cần phải học hỏi.</a:t>
              </a:r>
            </a:p>
          </p:txBody>
        </p:sp>
      </p:grpSp>
    </p:spTree>
    <p:extLst>
      <p:ext uri="{BB962C8B-B14F-4D97-AF65-F5344CB8AC3E}">
        <p14:creationId xmlns:p14="http://schemas.microsoft.com/office/powerpoint/2010/main" val="142666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2.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3.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4.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5.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6.xml><?xml version="1.0" encoding="utf-8"?>
<p:tagLst xmlns:a="http://schemas.openxmlformats.org/drawingml/2006/main" xmlns:r="http://schemas.openxmlformats.org/officeDocument/2006/relationships" xmlns:p="http://schemas.openxmlformats.org/presentationml/2006/main">
  <p:tag name="ISLIDE.ICON" val="#176907;#407080;"/>
</p:tagLst>
</file>

<file path=ppt/tags/tag7.xml><?xml version="1.0" encoding="utf-8"?>
<p:tagLst xmlns:a="http://schemas.openxmlformats.org/drawingml/2006/main" xmlns:r="http://schemas.openxmlformats.org/officeDocument/2006/relationships" xmlns:p="http://schemas.openxmlformats.org/presentationml/2006/main">
  <p:tag name="ISLIDE.ICON" val="#176907;#40708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904</Words>
  <Application>Microsoft Office PowerPoint</Application>
  <PresentationFormat>Widescreen</PresentationFormat>
  <Paragraphs>85</Paragraphs>
  <Slides>20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#9Slide07 Cadena</vt:lpstr>
      <vt:lpstr>Arial</vt:lpstr>
      <vt:lpstr>Calibri</vt:lpstr>
      <vt:lpstr>Cambria</vt:lpstr>
      <vt:lpstr>Times New Roman</vt:lpstr>
      <vt:lpstr>Vogue-ExtraBold</vt:lpstr>
      <vt:lpstr>阿里妈妈刀隶体</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Minh Ngọc Bùi</cp:lastModifiedBy>
  <cp:revision>41</cp:revision>
  <dcterms:created xsi:type="dcterms:W3CDTF">2024-07-29T06:54:03Z</dcterms:created>
  <dcterms:modified xsi:type="dcterms:W3CDTF">2024-12-12T08:34:47Z</dcterms:modified>
</cp:coreProperties>
</file>