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73" r:id="rId3"/>
  </p:sldMasterIdLst>
  <p:notesMasterIdLst>
    <p:notesMasterId r:id="rId21"/>
  </p:notesMasterIdLst>
  <p:sldIdLst>
    <p:sldId id="256" r:id="rId4"/>
    <p:sldId id="261" r:id="rId5"/>
    <p:sldId id="263" r:id="rId6"/>
    <p:sldId id="268" r:id="rId7"/>
    <p:sldId id="264" r:id="rId8"/>
    <p:sldId id="265" r:id="rId9"/>
    <p:sldId id="266" r:id="rId10"/>
    <p:sldId id="267" r:id="rId11"/>
    <p:sldId id="269" r:id="rId12"/>
    <p:sldId id="270" r:id="rId13"/>
    <p:sldId id="271" r:id="rId14"/>
    <p:sldId id="272" r:id="rId15"/>
    <p:sldId id="273" r:id="rId16"/>
    <p:sldId id="274" r:id="rId17"/>
    <p:sldId id="275" r:id="rId18"/>
    <p:sldId id="276" r:id="rId19"/>
    <p:sldId id="289"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3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9C826-02F9-4D45-8512-CBB1975AFED0}" type="datetimeFigureOut">
              <a:rPr lang="en-US" smtClean="0"/>
              <a:t>12/19/2024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2FB90-BAF0-40DE-8F69-BF89183FE986}" type="slidenum">
              <a:rPr lang="en-US" smtClean="0"/>
              <a:t>‹#›</a:t>
            </a:fld>
            <a:endParaRPr lang="en-US"/>
          </a:p>
        </p:txBody>
      </p:sp>
    </p:spTree>
    <p:extLst>
      <p:ext uri="{BB962C8B-B14F-4D97-AF65-F5344CB8AC3E}">
        <p14:creationId xmlns:p14="http://schemas.microsoft.com/office/powerpoint/2010/main" val="1427243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1</a:t>
            </a:fld>
            <a:endParaRPr lang="en-US"/>
          </a:p>
        </p:txBody>
      </p:sp>
    </p:spTree>
    <p:extLst>
      <p:ext uri="{BB962C8B-B14F-4D97-AF65-F5344CB8AC3E}">
        <p14:creationId xmlns:p14="http://schemas.microsoft.com/office/powerpoint/2010/main" val="1422871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49A2FB90-BAF0-40DE-8F69-BF89183FE986}" type="slidenum">
              <a:rPr lang="en-US" smtClean="0"/>
              <a:t>10</a:t>
            </a:fld>
            <a:endParaRPr lang="en-US"/>
          </a:p>
        </p:txBody>
      </p:sp>
    </p:spTree>
    <p:extLst>
      <p:ext uri="{BB962C8B-B14F-4D97-AF65-F5344CB8AC3E}">
        <p14:creationId xmlns:p14="http://schemas.microsoft.com/office/powerpoint/2010/main" val="2123787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49A2FB90-BAF0-40DE-8F69-BF89183FE986}" type="slidenum">
              <a:rPr lang="en-US" smtClean="0"/>
              <a:t>11</a:t>
            </a:fld>
            <a:endParaRPr lang="en-US"/>
          </a:p>
        </p:txBody>
      </p:sp>
    </p:spTree>
    <p:extLst>
      <p:ext uri="{BB962C8B-B14F-4D97-AF65-F5344CB8AC3E}">
        <p14:creationId xmlns:p14="http://schemas.microsoft.com/office/powerpoint/2010/main" val="3987276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49A2FB90-BAF0-40DE-8F69-BF89183FE986}" type="slidenum">
              <a:rPr lang="en-US" smtClean="0"/>
              <a:t>12</a:t>
            </a:fld>
            <a:endParaRPr lang="en-US"/>
          </a:p>
        </p:txBody>
      </p:sp>
    </p:spTree>
    <p:extLst>
      <p:ext uri="{BB962C8B-B14F-4D97-AF65-F5344CB8AC3E}">
        <p14:creationId xmlns:p14="http://schemas.microsoft.com/office/powerpoint/2010/main" val="4050407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49A2FB90-BAF0-40DE-8F69-BF89183FE986}" type="slidenum">
              <a:rPr lang="en-US" smtClean="0"/>
              <a:t>13</a:t>
            </a:fld>
            <a:endParaRPr lang="en-US"/>
          </a:p>
        </p:txBody>
      </p:sp>
    </p:spTree>
    <p:extLst>
      <p:ext uri="{BB962C8B-B14F-4D97-AF65-F5344CB8AC3E}">
        <p14:creationId xmlns:p14="http://schemas.microsoft.com/office/powerpoint/2010/main" val="3116231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49A2FB90-BAF0-40DE-8F69-BF89183FE986}" type="slidenum">
              <a:rPr lang="en-US" smtClean="0"/>
              <a:t>14</a:t>
            </a:fld>
            <a:endParaRPr lang="en-US"/>
          </a:p>
        </p:txBody>
      </p:sp>
    </p:spTree>
    <p:extLst>
      <p:ext uri="{BB962C8B-B14F-4D97-AF65-F5344CB8AC3E}">
        <p14:creationId xmlns:p14="http://schemas.microsoft.com/office/powerpoint/2010/main" val="2316727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49A2FB90-BAF0-40DE-8F69-BF89183FE986}" type="slidenum">
              <a:rPr lang="en-US" smtClean="0"/>
              <a:t>15</a:t>
            </a:fld>
            <a:endParaRPr lang="en-US"/>
          </a:p>
        </p:txBody>
      </p:sp>
    </p:spTree>
    <p:extLst>
      <p:ext uri="{BB962C8B-B14F-4D97-AF65-F5344CB8AC3E}">
        <p14:creationId xmlns:p14="http://schemas.microsoft.com/office/powerpoint/2010/main" val="1108999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49A2FB90-BAF0-40DE-8F69-BF89183FE986}" type="slidenum">
              <a:rPr lang="en-US" smtClean="0"/>
              <a:t>16</a:t>
            </a:fld>
            <a:endParaRPr lang="en-US"/>
          </a:p>
        </p:txBody>
      </p:sp>
    </p:spTree>
    <p:extLst>
      <p:ext uri="{BB962C8B-B14F-4D97-AF65-F5344CB8AC3E}">
        <p14:creationId xmlns:p14="http://schemas.microsoft.com/office/powerpoint/2010/main" val="3048698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17</a:t>
            </a:fld>
            <a:endParaRPr lang="en-US"/>
          </a:p>
        </p:txBody>
      </p:sp>
    </p:spTree>
    <p:extLst>
      <p:ext uri="{BB962C8B-B14F-4D97-AF65-F5344CB8AC3E}">
        <p14:creationId xmlns:p14="http://schemas.microsoft.com/office/powerpoint/2010/main" val="245145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49A2FB90-BAF0-40DE-8F69-BF89183FE986}" type="slidenum">
              <a:rPr lang="en-US" smtClean="0"/>
              <a:t>2</a:t>
            </a:fld>
            <a:endParaRPr lang="en-US"/>
          </a:p>
        </p:txBody>
      </p:sp>
    </p:spTree>
    <p:extLst>
      <p:ext uri="{BB962C8B-B14F-4D97-AF65-F5344CB8AC3E}">
        <p14:creationId xmlns:p14="http://schemas.microsoft.com/office/powerpoint/2010/main" val="2024063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49A2FB90-BAF0-40DE-8F69-BF89183FE986}" type="slidenum">
              <a:rPr lang="en-US" smtClean="0"/>
              <a:t>3</a:t>
            </a:fld>
            <a:endParaRPr lang="en-US"/>
          </a:p>
        </p:txBody>
      </p:sp>
    </p:spTree>
    <p:extLst>
      <p:ext uri="{BB962C8B-B14F-4D97-AF65-F5344CB8AC3E}">
        <p14:creationId xmlns:p14="http://schemas.microsoft.com/office/powerpoint/2010/main" val="13379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4</a:t>
            </a:fld>
            <a:endParaRPr lang="en-US"/>
          </a:p>
        </p:txBody>
      </p:sp>
    </p:spTree>
    <p:extLst>
      <p:ext uri="{BB962C8B-B14F-4D97-AF65-F5344CB8AC3E}">
        <p14:creationId xmlns:p14="http://schemas.microsoft.com/office/powerpoint/2010/main" val="164710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49A2FB90-BAF0-40DE-8F69-BF89183FE986}" type="slidenum">
              <a:rPr lang="en-US" smtClean="0"/>
              <a:t>5</a:t>
            </a:fld>
            <a:endParaRPr lang="en-US"/>
          </a:p>
        </p:txBody>
      </p:sp>
    </p:spTree>
    <p:extLst>
      <p:ext uri="{BB962C8B-B14F-4D97-AF65-F5344CB8AC3E}">
        <p14:creationId xmlns:p14="http://schemas.microsoft.com/office/powerpoint/2010/main" val="3405912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49A2FB90-BAF0-40DE-8F69-BF89183FE986}" type="slidenum">
              <a:rPr lang="en-US" smtClean="0"/>
              <a:t>6</a:t>
            </a:fld>
            <a:endParaRPr lang="en-US"/>
          </a:p>
        </p:txBody>
      </p:sp>
    </p:spTree>
    <p:extLst>
      <p:ext uri="{BB962C8B-B14F-4D97-AF65-F5344CB8AC3E}">
        <p14:creationId xmlns:p14="http://schemas.microsoft.com/office/powerpoint/2010/main" val="3541516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49A2FB90-BAF0-40DE-8F69-BF89183FE986}" type="slidenum">
              <a:rPr lang="en-US" smtClean="0"/>
              <a:t>7</a:t>
            </a:fld>
            <a:endParaRPr lang="en-US"/>
          </a:p>
        </p:txBody>
      </p:sp>
    </p:spTree>
    <p:extLst>
      <p:ext uri="{BB962C8B-B14F-4D97-AF65-F5344CB8AC3E}">
        <p14:creationId xmlns:p14="http://schemas.microsoft.com/office/powerpoint/2010/main" val="653546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8</a:t>
            </a:fld>
            <a:endParaRPr lang="en-US"/>
          </a:p>
        </p:txBody>
      </p:sp>
    </p:spTree>
    <p:extLst>
      <p:ext uri="{BB962C8B-B14F-4D97-AF65-F5344CB8AC3E}">
        <p14:creationId xmlns:p14="http://schemas.microsoft.com/office/powerpoint/2010/main" val="2274571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49A2FB90-BAF0-40DE-8F69-BF89183FE986}" type="slidenum">
              <a:rPr lang="en-US" smtClean="0"/>
              <a:t>9</a:t>
            </a:fld>
            <a:endParaRPr lang="en-US"/>
          </a:p>
        </p:txBody>
      </p:sp>
    </p:spTree>
    <p:extLst>
      <p:ext uri="{BB962C8B-B14F-4D97-AF65-F5344CB8AC3E}">
        <p14:creationId xmlns:p14="http://schemas.microsoft.com/office/powerpoint/2010/main" val="1265814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E109D8-7FA9-236A-763F-B4794390F0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2C617A73-2A3E-F3BC-11DC-615D117D43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85E546E-4DA9-8587-33B4-D4C83E150B66}"/>
              </a:ext>
            </a:extLst>
          </p:cNvPr>
          <p:cNvSpPr>
            <a:spLocks noGrp="1"/>
          </p:cNvSpPr>
          <p:nvPr>
            <p:ph type="dt" sz="half" idx="10"/>
          </p:nvPr>
        </p:nvSpPr>
        <p:spPr/>
        <p:txBody>
          <a:bodyPr/>
          <a:lstStyle/>
          <a:p>
            <a:fld id="{68C0A70B-2083-40B8-8CCF-8BD1ADD80EA9}" type="datetimeFigureOut">
              <a:rPr lang="en-US" smtClean="0"/>
              <a:t>12/19/2024</a:t>
            </a:fld>
            <a:endParaRPr lang="en-US"/>
          </a:p>
        </p:txBody>
      </p:sp>
      <p:sp>
        <p:nvSpPr>
          <p:cNvPr id="5" name="Footer Placeholder 4">
            <a:extLst>
              <a:ext uri="{FF2B5EF4-FFF2-40B4-BE49-F238E27FC236}">
                <a16:creationId xmlns="" xmlns:a16="http://schemas.microsoft.com/office/drawing/2014/main" id="{EE32A04B-CEED-6AE1-017E-739564030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6416792-F161-8199-3DB5-146002126731}"/>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348700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733E74-DBAA-7B54-F0C5-0F7A838989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555ED41-8C67-9AD6-6975-66857BD704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880E93-F92B-CFE2-1B9F-52C28C35658B}"/>
              </a:ext>
            </a:extLst>
          </p:cNvPr>
          <p:cNvSpPr>
            <a:spLocks noGrp="1"/>
          </p:cNvSpPr>
          <p:nvPr>
            <p:ph type="dt" sz="half" idx="10"/>
          </p:nvPr>
        </p:nvSpPr>
        <p:spPr/>
        <p:txBody>
          <a:bodyPr/>
          <a:lstStyle/>
          <a:p>
            <a:fld id="{68C0A70B-2083-40B8-8CCF-8BD1ADD80EA9}" type="datetimeFigureOut">
              <a:rPr lang="en-US" smtClean="0"/>
              <a:t>12/19/2024</a:t>
            </a:fld>
            <a:endParaRPr lang="en-US"/>
          </a:p>
        </p:txBody>
      </p:sp>
      <p:sp>
        <p:nvSpPr>
          <p:cNvPr id="5" name="Footer Placeholder 4">
            <a:extLst>
              <a:ext uri="{FF2B5EF4-FFF2-40B4-BE49-F238E27FC236}">
                <a16:creationId xmlns="" xmlns:a16="http://schemas.microsoft.com/office/drawing/2014/main" id="{C19D7B94-97C5-7D22-7A32-2D5EE8703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DC8F93F-560B-8DB9-F00D-6CBA200407DD}"/>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3720102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BB0C1CA-D0CA-005D-5FDB-2149DBEF10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B9715F5-43E9-6C1D-EEBF-BE27B77BC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5E76E88-D264-6146-7048-939CDEE03004}"/>
              </a:ext>
            </a:extLst>
          </p:cNvPr>
          <p:cNvSpPr>
            <a:spLocks noGrp="1"/>
          </p:cNvSpPr>
          <p:nvPr>
            <p:ph type="dt" sz="half" idx="10"/>
          </p:nvPr>
        </p:nvSpPr>
        <p:spPr/>
        <p:txBody>
          <a:bodyPr/>
          <a:lstStyle/>
          <a:p>
            <a:fld id="{68C0A70B-2083-40B8-8CCF-8BD1ADD80EA9}" type="datetimeFigureOut">
              <a:rPr lang="en-US" smtClean="0"/>
              <a:t>12/19/2024</a:t>
            </a:fld>
            <a:endParaRPr lang="en-US"/>
          </a:p>
        </p:txBody>
      </p:sp>
      <p:sp>
        <p:nvSpPr>
          <p:cNvPr id="5" name="Footer Placeholder 4">
            <a:extLst>
              <a:ext uri="{FF2B5EF4-FFF2-40B4-BE49-F238E27FC236}">
                <a16:creationId xmlns="" xmlns:a16="http://schemas.microsoft.com/office/drawing/2014/main" id="{F13686C4-D53D-C12A-BD51-B5C686A5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2645C9B-7D3E-F47A-D869-E8758C113179}"/>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2780030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19/12/2024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881617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343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19/12/2024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81548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CB16C0-AA23-43ED-B5E0-E240E507E69D}" type="datetimeFigureOut">
              <a:rPr lang="vi-VN" smtClean="0"/>
              <a:t>19/12/2024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110903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CB16C0-AA23-43ED-B5E0-E240E507E69D}" type="datetimeFigureOut">
              <a:rPr lang="vi-VN" smtClean="0"/>
              <a:t>19/12/2024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657001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CB16C0-AA23-43ED-B5E0-E240E507E69D}" type="datetimeFigureOut">
              <a:rPr lang="vi-VN" smtClean="0"/>
              <a:t>19/12/2024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876655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CB16C0-AA23-43ED-B5E0-E240E507E69D}" type="datetimeFigureOut">
              <a:rPr lang="vi-VN" smtClean="0"/>
              <a:t>19/12/2024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962742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B16C0-AA23-43ED-B5E0-E240E507E69D}" type="datetimeFigureOut">
              <a:rPr lang="vi-VN" smtClean="0"/>
              <a:t>19/12/2024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427104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150FC1-A12B-A3A5-5EEC-EAD83DD671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8A93B6B-B1BF-58C2-C340-C5B4FCA20D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E80024B-0951-B910-75B3-E1325CC648E5}"/>
              </a:ext>
            </a:extLst>
          </p:cNvPr>
          <p:cNvSpPr>
            <a:spLocks noGrp="1"/>
          </p:cNvSpPr>
          <p:nvPr>
            <p:ph type="dt" sz="half" idx="10"/>
          </p:nvPr>
        </p:nvSpPr>
        <p:spPr/>
        <p:txBody>
          <a:bodyPr/>
          <a:lstStyle/>
          <a:p>
            <a:fld id="{68C0A70B-2083-40B8-8CCF-8BD1ADD80EA9}" type="datetimeFigureOut">
              <a:rPr lang="en-US" smtClean="0"/>
              <a:t>12/19/2024</a:t>
            </a:fld>
            <a:endParaRPr lang="en-US"/>
          </a:p>
        </p:txBody>
      </p:sp>
      <p:sp>
        <p:nvSpPr>
          <p:cNvPr id="5" name="Footer Placeholder 4">
            <a:extLst>
              <a:ext uri="{FF2B5EF4-FFF2-40B4-BE49-F238E27FC236}">
                <a16:creationId xmlns="" xmlns:a16="http://schemas.microsoft.com/office/drawing/2014/main" id="{AA2FB639-C3B9-5898-E1AE-D12B38DC4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001463B-66DE-C6BC-AAA4-8F85E1527B95}"/>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3991410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19/12/2024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504188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19/12/2024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4201019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19/12/2024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19380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19/12/2024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592383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19/12/2024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
        <p:nvSpPr>
          <p:cNvPr id="8" name="Rectangle 7"/>
          <p:cNvSpPr/>
          <p:nvPr userDrawn="1"/>
        </p:nvSpPr>
        <p:spPr>
          <a:xfrm>
            <a:off x="2" y="6488668"/>
            <a:ext cx="1888659" cy="369332"/>
          </a:xfrm>
          <a:prstGeom prst="rect">
            <a:avLst/>
          </a:prstGeom>
        </p:spPr>
        <p:txBody>
          <a:bodyPr wrap="none">
            <a:spAutoFit/>
          </a:bodyPr>
          <a:lstStyle/>
          <a:p>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By: </a:t>
            </a:r>
            <a:r>
              <a:rPr kumimoji="0" lang="en-US" sz="1800" b="0" i="0" u="none" strike="noStrike" kern="1200" cap="none" spc="0" normalizeH="0" baseline="0" noProof="0" dirty="0" err="1">
                <a:ln>
                  <a:noFill/>
                </a:ln>
                <a:solidFill>
                  <a:schemeClr val="accent1"/>
                </a:solidFill>
                <a:effectLst/>
                <a:uLnTx/>
                <a:uFillTx/>
                <a:latin typeface="#9Slide07 HoneyCream" pitchFamily="2" charset="0"/>
                <a:ea typeface="+mn-ea"/>
                <a:cs typeface="+mn-cs"/>
              </a:rPr>
              <a:t>Măng</a:t>
            </a:r>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 Non </a:t>
            </a:r>
            <a:endParaRPr lang="en-US" sz="1800" dirty="0">
              <a:solidFill>
                <a:schemeClr val="accent1"/>
              </a:solidFill>
            </a:endParaRPr>
          </a:p>
        </p:txBody>
      </p:sp>
      <p:sp>
        <p:nvSpPr>
          <p:cNvPr id="9" name="Rectangle 8"/>
          <p:cNvSpPr/>
          <p:nvPr userDrawn="1"/>
        </p:nvSpPr>
        <p:spPr>
          <a:xfrm>
            <a:off x="10821114" y="6488668"/>
            <a:ext cx="1888659" cy="369332"/>
          </a:xfrm>
          <a:prstGeom prst="rect">
            <a:avLst/>
          </a:prstGeom>
        </p:spPr>
        <p:txBody>
          <a:bodyPr wrap="none">
            <a:spAutoFit/>
          </a:bodyPr>
          <a:lstStyle/>
          <a:p>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By: </a:t>
            </a:r>
            <a:r>
              <a:rPr kumimoji="0" lang="en-US" sz="1800" b="0" i="0" u="none" strike="noStrike" kern="1200" cap="none" spc="0" normalizeH="0" baseline="0" noProof="0" dirty="0" err="1">
                <a:ln>
                  <a:noFill/>
                </a:ln>
                <a:solidFill>
                  <a:schemeClr val="accent1"/>
                </a:solidFill>
                <a:effectLst/>
                <a:uLnTx/>
                <a:uFillTx/>
                <a:latin typeface="#9Slide07 HoneyCream" pitchFamily="2" charset="0"/>
                <a:ea typeface="+mn-ea"/>
                <a:cs typeface="+mn-cs"/>
              </a:rPr>
              <a:t>Măng</a:t>
            </a:r>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 Non </a:t>
            </a:r>
            <a:endParaRPr lang="en-US" sz="1800" dirty="0">
              <a:solidFill>
                <a:schemeClr val="accent1"/>
              </a:solidFill>
            </a:endParaRPr>
          </a:p>
        </p:txBody>
      </p:sp>
    </p:spTree>
    <p:extLst>
      <p:ext uri="{BB962C8B-B14F-4D97-AF65-F5344CB8AC3E}">
        <p14:creationId xmlns:p14="http://schemas.microsoft.com/office/powerpoint/2010/main" val="2601711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19/12/2024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594524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19/12/2024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831751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19/12/2024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408699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19/12/2024</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463096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19/12/2024</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277132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2EF357-8584-5C5B-9B03-39D9C79DE4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4690767-0212-0087-A785-CD9FC35ACF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D24ADDA-20D4-332D-A58E-CDC6BED1037E}"/>
              </a:ext>
            </a:extLst>
          </p:cNvPr>
          <p:cNvSpPr>
            <a:spLocks noGrp="1"/>
          </p:cNvSpPr>
          <p:nvPr>
            <p:ph type="dt" sz="half" idx="10"/>
          </p:nvPr>
        </p:nvSpPr>
        <p:spPr/>
        <p:txBody>
          <a:bodyPr/>
          <a:lstStyle/>
          <a:p>
            <a:fld id="{68C0A70B-2083-40B8-8CCF-8BD1ADD80EA9}" type="datetimeFigureOut">
              <a:rPr lang="en-US" smtClean="0"/>
              <a:t>12/19/2024</a:t>
            </a:fld>
            <a:endParaRPr lang="en-US"/>
          </a:p>
        </p:txBody>
      </p:sp>
      <p:sp>
        <p:nvSpPr>
          <p:cNvPr id="5" name="Footer Placeholder 4">
            <a:extLst>
              <a:ext uri="{FF2B5EF4-FFF2-40B4-BE49-F238E27FC236}">
                <a16:creationId xmlns="" xmlns:a16="http://schemas.microsoft.com/office/drawing/2014/main" id="{8684BC26-D8FC-25D6-3468-C90EA21B2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0D74BDC-7A67-6E06-A959-47514E2F7B77}"/>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248892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19/12/2024</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4108833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19/12/2024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2718968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19/12/2024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505303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19/12/2024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1585498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19/12/2024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4082543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C6DEB3-D375-8D32-7E99-D4D34EB632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797B3B6-2848-0DE6-27D8-B30FEBE8F3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F6B2B68-86E5-4434-DC11-2A005C14DE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9B5A458-98F6-36C3-9B48-30C3BCB614E3}"/>
              </a:ext>
            </a:extLst>
          </p:cNvPr>
          <p:cNvSpPr>
            <a:spLocks noGrp="1"/>
          </p:cNvSpPr>
          <p:nvPr>
            <p:ph type="dt" sz="half" idx="10"/>
          </p:nvPr>
        </p:nvSpPr>
        <p:spPr/>
        <p:txBody>
          <a:bodyPr/>
          <a:lstStyle/>
          <a:p>
            <a:fld id="{68C0A70B-2083-40B8-8CCF-8BD1ADD80EA9}" type="datetimeFigureOut">
              <a:rPr lang="en-US" smtClean="0"/>
              <a:t>12/19/2024</a:t>
            </a:fld>
            <a:endParaRPr lang="en-US"/>
          </a:p>
        </p:txBody>
      </p:sp>
      <p:sp>
        <p:nvSpPr>
          <p:cNvPr id="6" name="Footer Placeholder 5">
            <a:extLst>
              <a:ext uri="{FF2B5EF4-FFF2-40B4-BE49-F238E27FC236}">
                <a16:creationId xmlns="" xmlns:a16="http://schemas.microsoft.com/office/drawing/2014/main" id="{79BDB30E-4DDF-5396-B86E-612FD1889F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04FF470-28B7-3C9E-2B1D-9E8F4863F9CC}"/>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73775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E183CA-E939-3211-A008-22BE24102E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846C488-14B9-2108-1BA8-151CF5B173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D8B3F1B-8CD6-C69E-709A-56237E6801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41A6FE2-BE50-8883-2E4F-1F29DD411B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88A3343-7A02-C95F-C640-491DC2DCB2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13D20176-89CA-5592-FA12-161FBE6B89C5}"/>
              </a:ext>
            </a:extLst>
          </p:cNvPr>
          <p:cNvSpPr>
            <a:spLocks noGrp="1"/>
          </p:cNvSpPr>
          <p:nvPr>
            <p:ph type="dt" sz="half" idx="10"/>
          </p:nvPr>
        </p:nvSpPr>
        <p:spPr/>
        <p:txBody>
          <a:bodyPr/>
          <a:lstStyle/>
          <a:p>
            <a:fld id="{68C0A70B-2083-40B8-8CCF-8BD1ADD80EA9}" type="datetimeFigureOut">
              <a:rPr lang="en-US" smtClean="0"/>
              <a:t>12/19/2024</a:t>
            </a:fld>
            <a:endParaRPr lang="en-US"/>
          </a:p>
        </p:txBody>
      </p:sp>
      <p:sp>
        <p:nvSpPr>
          <p:cNvPr id="8" name="Footer Placeholder 7">
            <a:extLst>
              <a:ext uri="{FF2B5EF4-FFF2-40B4-BE49-F238E27FC236}">
                <a16:creationId xmlns="" xmlns:a16="http://schemas.microsoft.com/office/drawing/2014/main" id="{94980735-9EC7-5BB1-5968-3D2930FECD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4F85DE02-05DE-0EED-9C17-14AE9AF65AA5}"/>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70066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2812D5-428A-4D78-FC2B-6F3C02B7E3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D32729CE-EF54-E21A-CDD8-585AF6A48B7F}"/>
              </a:ext>
            </a:extLst>
          </p:cNvPr>
          <p:cNvSpPr>
            <a:spLocks noGrp="1"/>
          </p:cNvSpPr>
          <p:nvPr>
            <p:ph type="dt" sz="half" idx="10"/>
          </p:nvPr>
        </p:nvSpPr>
        <p:spPr/>
        <p:txBody>
          <a:bodyPr/>
          <a:lstStyle/>
          <a:p>
            <a:fld id="{68C0A70B-2083-40B8-8CCF-8BD1ADD80EA9}" type="datetimeFigureOut">
              <a:rPr lang="en-US" smtClean="0"/>
              <a:t>12/19/2024</a:t>
            </a:fld>
            <a:endParaRPr lang="en-US"/>
          </a:p>
        </p:txBody>
      </p:sp>
      <p:sp>
        <p:nvSpPr>
          <p:cNvPr id="4" name="Footer Placeholder 3">
            <a:extLst>
              <a:ext uri="{FF2B5EF4-FFF2-40B4-BE49-F238E27FC236}">
                <a16:creationId xmlns="" xmlns:a16="http://schemas.microsoft.com/office/drawing/2014/main" id="{E7BF7313-9798-D02E-592B-2D6728F12F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F4230D9-4D66-A7AA-DFFB-7F9A4181270E}"/>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257579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650FCEE-4DFB-3D84-1E32-E5EE87EF0FDD}"/>
              </a:ext>
            </a:extLst>
          </p:cNvPr>
          <p:cNvSpPr>
            <a:spLocks noGrp="1"/>
          </p:cNvSpPr>
          <p:nvPr>
            <p:ph type="dt" sz="half" idx="10"/>
          </p:nvPr>
        </p:nvSpPr>
        <p:spPr/>
        <p:txBody>
          <a:bodyPr/>
          <a:lstStyle/>
          <a:p>
            <a:fld id="{68C0A70B-2083-40B8-8CCF-8BD1ADD80EA9}" type="datetimeFigureOut">
              <a:rPr lang="en-US" smtClean="0"/>
              <a:t>12/19/2024</a:t>
            </a:fld>
            <a:endParaRPr lang="en-US"/>
          </a:p>
        </p:txBody>
      </p:sp>
      <p:sp>
        <p:nvSpPr>
          <p:cNvPr id="3" name="Footer Placeholder 2">
            <a:extLst>
              <a:ext uri="{FF2B5EF4-FFF2-40B4-BE49-F238E27FC236}">
                <a16:creationId xmlns="" xmlns:a16="http://schemas.microsoft.com/office/drawing/2014/main" id="{9D3EFE29-1E0A-9CBE-0A5B-3657491129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C97172EC-F71D-3B95-867C-E7740882B273}"/>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3426345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5BD401-0E65-D17E-880C-41CE777C94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0225861-BC0A-7DD9-EEE7-5AD63CE345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CAD9B7F-124F-982C-BA0F-B36088C91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2392C00-E08A-B588-9C37-9E4D786BF20B}"/>
              </a:ext>
            </a:extLst>
          </p:cNvPr>
          <p:cNvSpPr>
            <a:spLocks noGrp="1"/>
          </p:cNvSpPr>
          <p:nvPr>
            <p:ph type="dt" sz="half" idx="10"/>
          </p:nvPr>
        </p:nvSpPr>
        <p:spPr/>
        <p:txBody>
          <a:bodyPr/>
          <a:lstStyle/>
          <a:p>
            <a:fld id="{68C0A70B-2083-40B8-8CCF-8BD1ADD80EA9}" type="datetimeFigureOut">
              <a:rPr lang="en-US" smtClean="0"/>
              <a:t>12/19/2024</a:t>
            </a:fld>
            <a:endParaRPr lang="en-US"/>
          </a:p>
        </p:txBody>
      </p:sp>
      <p:sp>
        <p:nvSpPr>
          <p:cNvPr id="6" name="Footer Placeholder 5">
            <a:extLst>
              <a:ext uri="{FF2B5EF4-FFF2-40B4-BE49-F238E27FC236}">
                <a16:creationId xmlns="" xmlns:a16="http://schemas.microsoft.com/office/drawing/2014/main" id="{AFDEFCE3-1E8A-606F-65AD-D870988AD7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E12570C-99A1-2673-A294-B6C473ADE294}"/>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149100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022AC4-666B-44A3-97EA-9CEE938B3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4E42393-F987-B554-5BDC-284630DD78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A7C8F32-03A7-2510-967C-CAAC636ED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D49AFE7-7C1F-3D33-B2F1-078E1BB55B14}"/>
              </a:ext>
            </a:extLst>
          </p:cNvPr>
          <p:cNvSpPr>
            <a:spLocks noGrp="1"/>
          </p:cNvSpPr>
          <p:nvPr>
            <p:ph type="dt" sz="half" idx="10"/>
          </p:nvPr>
        </p:nvSpPr>
        <p:spPr/>
        <p:txBody>
          <a:bodyPr/>
          <a:lstStyle/>
          <a:p>
            <a:fld id="{68C0A70B-2083-40B8-8CCF-8BD1ADD80EA9}" type="datetimeFigureOut">
              <a:rPr lang="en-US" smtClean="0"/>
              <a:t>12/19/2024</a:t>
            </a:fld>
            <a:endParaRPr lang="en-US"/>
          </a:p>
        </p:txBody>
      </p:sp>
      <p:sp>
        <p:nvSpPr>
          <p:cNvPr id="6" name="Footer Placeholder 5">
            <a:extLst>
              <a:ext uri="{FF2B5EF4-FFF2-40B4-BE49-F238E27FC236}">
                <a16:creationId xmlns="" xmlns:a16="http://schemas.microsoft.com/office/drawing/2014/main" id="{6DFC67D4-D893-3230-07F8-E1241A8F67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21A1E8C-8511-A3F0-2D0E-6B9038DDF244}"/>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670132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F20ADF4-5034-1009-A601-134AC08BE4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9BD68BD-3908-5044-7354-2B26A3C25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7D0948C-81BD-1BD1-162F-14DA5E4DE1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0A70B-2083-40B8-8CCF-8BD1ADD80EA9}" type="datetimeFigureOut">
              <a:rPr lang="en-US" smtClean="0"/>
              <a:t>12/19/2024</a:t>
            </a:fld>
            <a:endParaRPr lang="en-US"/>
          </a:p>
        </p:txBody>
      </p:sp>
      <p:sp>
        <p:nvSpPr>
          <p:cNvPr id="5" name="Footer Placeholder 4">
            <a:extLst>
              <a:ext uri="{FF2B5EF4-FFF2-40B4-BE49-F238E27FC236}">
                <a16:creationId xmlns="" xmlns:a16="http://schemas.microsoft.com/office/drawing/2014/main" id="{D54B3DAF-EFDA-D121-2EB2-C1D65E078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C9A3648-712D-9F81-1580-FC42F7E7BE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A1E27-78F0-44E9-8EC3-F70B39BB72DB}" type="slidenum">
              <a:rPr lang="en-US" smtClean="0"/>
              <a:t>‹#›</a:t>
            </a:fld>
            <a:endParaRPr lang="en-US"/>
          </a:p>
        </p:txBody>
      </p:sp>
      <p:pic>
        <p:nvPicPr>
          <p:cNvPr id="8" name="Picture 7" descr="A white circle with leaves and blue text&#10;&#10;Description automatically generated">
            <a:extLst>
              <a:ext uri="{FF2B5EF4-FFF2-40B4-BE49-F238E27FC236}">
                <a16:creationId xmlns="" xmlns:a16="http://schemas.microsoft.com/office/drawing/2014/main" id="{019B11A6-5351-10F7-B16A-85A912C6F56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pic>
        <p:nvPicPr>
          <p:cNvPr id="9" name="Picture 8" descr="A white circle with leaves and blue text&#10;&#10;Description automatically generated">
            <a:extLst>
              <a:ext uri="{FF2B5EF4-FFF2-40B4-BE49-F238E27FC236}">
                <a16:creationId xmlns="" xmlns:a16="http://schemas.microsoft.com/office/drawing/2014/main" id="{DB7FD025-7B71-FD82-22DC-FEE097FF8C5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689934" y="8919410"/>
            <a:ext cx="1257299" cy="1257299"/>
          </a:xfrm>
          <a:prstGeom prst="rect">
            <a:avLst/>
          </a:prstGeom>
        </p:spPr>
      </p:pic>
    </p:spTree>
    <p:extLst>
      <p:ext uri="{BB962C8B-B14F-4D97-AF65-F5344CB8AC3E}">
        <p14:creationId xmlns:p14="http://schemas.microsoft.com/office/powerpoint/2010/main" val="622146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12/19/2024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064166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78764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2.xml"/><Relationship Id="rId5" Type="http://schemas.openxmlformats.org/officeDocument/2006/relationships/image" Target="../media/image1.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3.xml"/><Relationship Id="rId5" Type="http://schemas.openxmlformats.org/officeDocument/2006/relationships/image" Target="../media/image28.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4.xml"/><Relationship Id="rId5" Type="http://schemas.openxmlformats.org/officeDocument/2006/relationships/image" Target="../media/image21.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1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17.xml"/><Relationship Id="rId5" Type="http://schemas.openxmlformats.org/officeDocument/2006/relationships/image" Target="../media/image22.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png"/><Relationship Id="rId3" Type="http://schemas.openxmlformats.org/officeDocument/2006/relationships/notesSlide" Target="../notesSlides/notesSlide17.xml"/><Relationship Id="rId7" Type="http://schemas.microsoft.com/office/2007/relationships/hdphoto" Target="../media/hdphoto4.wdp"/><Relationship Id="rId12" Type="http://schemas.openxmlformats.org/officeDocument/2006/relationships/image" Target="../media/image27.png"/><Relationship Id="rId2" Type="http://schemas.openxmlformats.org/officeDocument/2006/relationships/slideLayout" Target="../slideLayouts/slideLayout25.xml"/><Relationship Id="rId1" Type="http://schemas.openxmlformats.org/officeDocument/2006/relationships/tags" Target="../tags/tag18.xml"/><Relationship Id="rId6" Type="http://schemas.openxmlformats.org/officeDocument/2006/relationships/image" Target="../media/image24.pn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26.png"/><Relationship Id="rId4" Type="http://schemas.openxmlformats.org/officeDocument/2006/relationships/image" Target="../media/image23.png"/><Relationship Id="rId9"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4.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7.xml"/><Relationship Id="rId7" Type="http://schemas.microsoft.com/office/2007/relationships/hdphoto" Target="../media/hdphoto2.wdp"/><Relationship Id="rId2" Type="http://schemas.openxmlformats.org/officeDocument/2006/relationships/slideLayout" Target="../slideLayouts/slideLayout14.xml"/><Relationship Id="rId1" Type="http://schemas.openxmlformats.org/officeDocument/2006/relationships/tags" Target="../tags/tag8.xml"/><Relationship Id="rId6" Type="http://schemas.openxmlformats.org/officeDocument/2006/relationships/image" Target="../media/image15.png"/><Relationship Id="rId5" Type="http://schemas.openxmlformats.org/officeDocument/2006/relationships/image" Target="../media/image21.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21.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artoon of a person holding a flower&#10;&#10;Description automatically generated">
            <a:extLst>
              <a:ext uri="{FF2B5EF4-FFF2-40B4-BE49-F238E27FC236}">
                <a16:creationId xmlns="" xmlns:a16="http://schemas.microsoft.com/office/drawing/2014/main" id="{AA64FB68-A354-4AFF-C7BE-B92E477062FD}"/>
              </a:ext>
            </a:extLst>
          </p:cNvPr>
          <p:cNvPicPr>
            <a:picLocks noChangeAspect="1"/>
          </p:cNvPicPr>
          <p:nvPr/>
        </p:nvPicPr>
        <p:blipFill rotWithShape="1">
          <a:blip r:embed="rId4">
            <a:extLst>
              <a:ext uri="{28A0092B-C50C-407E-A947-70E740481C1C}">
                <a14:useLocalDpi xmlns:a14="http://schemas.microsoft.com/office/drawing/2010/main" val="0"/>
              </a:ext>
            </a:extLst>
          </a:blip>
          <a:srcRect t="8529" b="35232"/>
          <a:stretch/>
        </p:blipFill>
        <p:spPr>
          <a:xfrm>
            <a:off x="20" y="1282"/>
            <a:ext cx="12191980" cy="6856718"/>
          </a:xfrm>
          <a:prstGeom prst="rect">
            <a:avLst/>
          </a:prstGeom>
        </p:spPr>
      </p:pic>
      <p:sp>
        <p:nvSpPr>
          <p:cNvPr id="6" name="矩形: 圆角 6">
            <a:extLst>
              <a:ext uri="{FF2B5EF4-FFF2-40B4-BE49-F238E27FC236}">
                <a16:creationId xmlns="" xmlns:a16="http://schemas.microsoft.com/office/drawing/2014/main" id="{080A56F4-AD3D-19CF-5384-22B8FE4DD2C8}"/>
              </a:ext>
            </a:extLst>
          </p:cNvPr>
          <p:cNvSpPr/>
          <p:nvPr/>
        </p:nvSpPr>
        <p:spPr>
          <a:xfrm>
            <a:off x="5429250" y="390525"/>
            <a:ext cx="6254371" cy="4686300"/>
          </a:xfrm>
          <a:prstGeom prst="round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Picture 8">
            <a:extLst>
              <a:ext uri="{FF2B5EF4-FFF2-40B4-BE49-F238E27FC236}">
                <a16:creationId xmlns="" xmlns:a16="http://schemas.microsoft.com/office/drawing/2014/main" id="{1ECB0FE1-7907-D9C1-6F18-2B41BDE0FF3D}"/>
              </a:ext>
            </a:extLst>
          </p:cNvPr>
          <p:cNvPicPr>
            <a:picLocks noChangeAspect="1"/>
          </p:cNvPicPr>
          <p:nvPr/>
        </p:nvPicPr>
        <p:blipFill>
          <a:blip r:embed="rId5"/>
          <a:stretch>
            <a:fillRect/>
          </a:stretch>
        </p:blipFill>
        <p:spPr>
          <a:xfrm>
            <a:off x="5419828" y="576390"/>
            <a:ext cx="6419644" cy="1457070"/>
          </a:xfrm>
          <a:prstGeom prst="rect">
            <a:avLst/>
          </a:prstGeom>
        </p:spPr>
      </p:pic>
      <p:pic>
        <p:nvPicPr>
          <p:cNvPr id="11" name="Picture 10">
            <a:extLst>
              <a:ext uri="{FF2B5EF4-FFF2-40B4-BE49-F238E27FC236}">
                <a16:creationId xmlns="" xmlns:a16="http://schemas.microsoft.com/office/drawing/2014/main" id="{62B39368-DC15-D03D-E7A8-8C885293372F}"/>
              </a:ext>
            </a:extLst>
          </p:cNvPr>
          <p:cNvPicPr>
            <a:picLocks noChangeAspect="1"/>
          </p:cNvPicPr>
          <p:nvPr/>
        </p:nvPicPr>
        <p:blipFill>
          <a:blip r:embed="rId6"/>
          <a:stretch>
            <a:fillRect/>
          </a:stretch>
        </p:blipFill>
        <p:spPr>
          <a:xfrm>
            <a:off x="5363045" y="1584793"/>
            <a:ext cx="6742760" cy="3840813"/>
          </a:xfrm>
          <a:prstGeom prst="rect">
            <a:avLst/>
          </a:prstGeom>
        </p:spPr>
      </p:pic>
    </p:spTree>
    <p:custDataLst>
      <p:tags r:id="rId1"/>
    </p:custDataLst>
    <p:extLst>
      <p:ext uri="{BB962C8B-B14F-4D97-AF65-F5344CB8AC3E}">
        <p14:creationId xmlns:p14="http://schemas.microsoft.com/office/powerpoint/2010/main" val="423687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圆角矩形 5">
            <a:extLst>
              <a:ext uri="{FF2B5EF4-FFF2-40B4-BE49-F238E27FC236}">
                <a16:creationId xmlns="" xmlns:a16="http://schemas.microsoft.com/office/drawing/2014/main" id="{937A24BD-5EBF-2465-CC92-0BC3EDAE3B09}"/>
              </a:ext>
            </a:extLst>
          </p:cNvPr>
          <p:cNvSpPr/>
          <p:nvPr/>
        </p:nvSpPr>
        <p:spPr>
          <a:xfrm>
            <a:off x="6153150" y="1304925"/>
            <a:ext cx="5358765" cy="449579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srgbClr val="002060"/>
                </a:solidFill>
                <a:latin typeface="Calibri" panose="020F0502020204030204" pitchFamily="34" charset="0"/>
                <a:ea typeface="Cambria" panose="02040503050406030204" pitchFamily="18" charset="0"/>
                <a:cs typeface="Calibri" panose="020F0502020204030204" pitchFamily="34" charset="0"/>
              </a:rPr>
              <a:t>Quốc Tử Giám ở phía sau Văn Miếu, là khu Thái Học gồm nhà Tiền Đường và nhà Hậu Đường. Đây là nơi học tập của các hoàng tử, con gia đình quý tộc, quan lại và những người giỏi trong nước. </a:t>
            </a:r>
            <a:endParaRPr kumimoji="0" lang="zh-CN" altLang="en-US" sz="32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3074" name="Picture 2" descr="Văn Miếu Quốc Tử Giám - Trường đại học đầu tiên của Việt Nam">
            <a:extLst>
              <a:ext uri="{FF2B5EF4-FFF2-40B4-BE49-F238E27FC236}">
                <a16:creationId xmlns="" xmlns:a16="http://schemas.microsoft.com/office/drawing/2014/main" id="{DF42E235-6976-BDAB-BFC7-37272759BB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550" y="1826418"/>
            <a:ext cx="5276850" cy="3298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31323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圆角矩形 5">
            <a:extLst>
              <a:ext uri="{FF2B5EF4-FFF2-40B4-BE49-F238E27FC236}">
                <a16:creationId xmlns="" xmlns:a16="http://schemas.microsoft.com/office/drawing/2014/main" id="{937A24BD-5EBF-2465-CC92-0BC3EDAE3B09}"/>
              </a:ext>
            </a:extLst>
          </p:cNvPr>
          <p:cNvSpPr/>
          <p:nvPr/>
        </p:nvSpPr>
        <p:spPr>
          <a:xfrm>
            <a:off x="6181725" y="1714500"/>
            <a:ext cx="5358765" cy="329564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4000" b="1" dirty="0">
                <a:solidFill>
                  <a:srgbClr val="002060"/>
                </a:solidFill>
                <a:latin typeface="Calibri" panose="020F0502020204030204" pitchFamily="34" charset="0"/>
                <a:ea typeface="Cambria" panose="02040503050406030204" pitchFamily="18" charset="0"/>
                <a:cs typeface="Calibri" panose="020F0502020204030204" pitchFamily="34" charset="0"/>
              </a:rPr>
              <a:t>Nhà bia Tiến sĩ là nơi khắc tên những người đỗ tiến sĩ thời Hậu Lê và thời Mạc. </a:t>
            </a:r>
            <a:endParaRPr kumimoji="0" lang="zh-CN" altLang="en-US" sz="40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4098" name="Picture 2" descr="82 BIA TIẾN SĨ – NGUỒN SỬ LIỆU QUÍ GIÁ VỀ LỊCH SỬ GIÁO DỤC VIỆT NAM THỜI  QUÂN CHỦ | Văn Miếu Quốc Tử Giám">
            <a:extLst>
              <a:ext uri="{FF2B5EF4-FFF2-40B4-BE49-F238E27FC236}">
                <a16:creationId xmlns="" xmlns:a16="http://schemas.microsoft.com/office/drawing/2014/main" id="{B04107DA-85D8-421F-1D58-DA68793351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899" y="1730367"/>
            <a:ext cx="5159375" cy="3441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A white circle with leaves and blue text&#10;&#10;Description automatically generated">
            <a:extLst>
              <a:ext uri="{FF2B5EF4-FFF2-40B4-BE49-F238E27FC236}">
                <a16:creationId xmlns="" xmlns:a16="http://schemas.microsoft.com/office/drawing/2014/main" id="{80BF4804-615F-1707-0585-993EB2F887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spTree>
    <p:custDataLst>
      <p:tags r:id="rId1"/>
    </p:custDataLst>
    <p:extLst>
      <p:ext uri="{BB962C8B-B14F-4D97-AF65-F5344CB8AC3E}">
        <p14:creationId xmlns:p14="http://schemas.microsoft.com/office/powerpoint/2010/main" val="42623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Graphic 6">
            <a:extLst>
              <a:ext uri="{FF2B5EF4-FFF2-40B4-BE49-F238E27FC236}">
                <a16:creationId xmlns="" xmlns:a16="http://schemas.microsoft.com/office/drawing/2014/main" id="{7ED736AC-70CD-36B5-B706-4B1BD763F16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223736" y="3095625"/>
            <a:ext cx="3110486" cy="3324225"/>
          </a:xfrm>
          <a:prstGeom prst="rect">
            <a:avLst/>
          </a:prstGeom>
        </p:spPr>
      </p:pic>
      <p:sp>
        <p:nvSpPr>
          <p:cNvPr id="9" name="Rectangle: Rounded Corners 8">
            <a:extLst>
              <a:ext uri="{FF2B5EF4-FFF2-40B4-BE49-F238E27FC236}">
                <a16:creationId xmlns="" xmlns:a16="http://schemas.microsoft.com/office/drawing/2014/main" id="{0C2A0314-9C76-9957-514A-5652B949E8AE}"/>
              </a:ext>
            </a:extLst>
          </p:cNvPr>
          <p:cNvSpPr/>
          <p:nvPr/>
        </p:nvSpPr>
        <p:spPr>
          <a:xfrm>
            <a:off x="3046340" y="752475"/>
            <a:ext cx="8039891" cy="2514600"/>
          </a:xfrm>
          <a:prstGeom prst="roundRect">
            <a:avLst>
              <a:gd name="adj" fmla="val 50000"/>
            </a:avLst>
          </a:prstGeom>
          <a:solidFill>
            <a:schemeClr val="accent6">
              <a:lumMod val="20000"/>
              <a:lumOff val="80000"/>
            </a:schemeClr>
          </a:solidFill>
          <a:ln w="38100">
            <a:solidFill>
              <a:schemeClr val="accent4">
                <a:lumMod val="50000"/>
              </a:schemeClr>
            </a:solidFill>
            <a:prstDash val="dash"/>
            <a:extLst>
              <a:ext uri="{C807C97D-BFC1-408E-A445-0C87EB9F89A2}">
                <ask:lineSketchStyleProps xmln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prstClr val="black"/>
                </a:solidFill>
                <a:latin typeface="Calibri" panose="020F0502020204030204" pitchFamily="34" charset="0"/>
                <a:cs typeface="Calibri" panose="020F0502020204030204" pitchFamily="34" charset="0"/>
              </a:rPr>
              <a:t>Ý nghĩa của việc ghi danh những người đỗ tiến sĩ ở Văn Miếu – Quốc Tử Giám nhằm khuyến khích tinh thần hiếu học trong nhân dân.</a:t>
            </a:r>
            <a:endParaRPr lang="en-US" sz="3600" b="1" dirty="0">
              <a:solidFill>
                <a:prstClr val="black"/>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31672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6" name="图片 15">
              <a:extLst>
                <a:ext uri="{FF2B5EF4-FFF2-40B4-BE49-F238E27FC236}">
                  <a16:creationId xmlns="" xmlns:a16="http://schemas.microsoft.com/office/drawing/2014/main" id="{134C545C-ADA1-F15D-6468-9B19CE752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 xmlns:a16="http://schemas.microsoft.com/office/drawing/2014/main" id="{1C781575-DF3C-E20C-1984-5C2DE37C6DEA}"/>
              </a:ext>
            </a:extLst>
          </p:cNvPr>
          <p:cNvPicPr>
            <a:picLocks noChangeAspect="1"/>
          </p:cNvPicPr>
          <p:nvPr/>
        </p:nvPicPr>
        <p:blipFill>
          <a:blip r:embed="rId5"/>
          <a:stretch>
            <a:fillRect/>
          </a:stretch>
        </p:blipFill>
        <p:spPr>
          <a:xfrm>
            <a:off x="2649147" y="2168179"/>
            <a:ext cx="7541406" cy="2121592"/>
          </a:xfrm>
          <a:prstGeom prst="rect">
            <a:avLst/>
          </a:prstGeom>
        </p:spPr>
      </p:pic>
    </p:spTree>
    <p:custDataLst>
      <p:tags r:id="rId1"/>
    </p:custDataLst>
    <p:extLst>
      <p:ext uri="{BB962C8B-B14F-4D97-AF65-F5344CB8AC3E}">
        <p14:creationId xmlns:p14="http://schemas.microsoft.com/office/powerpoint/2010/main" val="269250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descr="A picture containing diagram&#10;&#10;Description automatically generated">
            <a:extLst>
              <a:ext uri="{FF2B5EF4-FFF2-40B4-BE49-F238E27FC236}">
                <a16:creationId xmlns="" xmlns:a16="http://schemas.microsoft.com/office/drawing/2014/main" id="{3428BB05-1AC4-342A-EBCE-0DF1BDC6F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0526" y="1226427"/>
            <a:ext cx="7347892" cy="3846786"/>
          </a:xfrm>
          <a:prstGeom prst="rect">
            <a:avLst/>
          </a:prstGeom>
        </p:spPr>
      </p:pic>
      <p:sp>
        <p:nvSpPr>
          <p:cNvPr id="10" name="Rectangle 9">
            <a:extLst>
              <a:ext uri="{FF2B5EF4-FFF2-40B4-BE49-F238E27FC236}">
                <a16:creationId xmlns="" xmlns:a16="http://schemas.microsoft.com/office/drawing/2014/main" id="{249206AD-D136-C781-6B77-BE81868158CB}"/>
              </a:ext>
            </a:extLst>
          </p:cNvPr>
          <p:cNvSpPr/>
          <p:nvPr/>
        </p:nvSpPr>
        <p:spPr>
          <a:xfrm>
            <a:off x="5310118" y="1901942"/>
            <a:ext cx="6015107" cy="2554545"/>
          </a:xfrm>
          <a:prstGeom prst="rect">
            <a:avLst/>
          </a:prstGeom>
        </p:spPr>
        <p:txBody>
          <a:bodyPr wrap="square">
            <a:spAutoFit/>
          </a:bodyPr>
          <a:lstStyle/>
          <a:p>
            <a:pPr lvl="0" algn="ctr"/>
            <a:r>
              <a:rPr lang="en-US" sz="4000" b="1" dirty="0" err="1">
                <a:solidFill>
                  <a:srgbClr val="0070C0"/>
                </a:solidFill>
              </a:rPr>
              <a:t>Hoạt</a:t>
            </a:r>
            <a:r>
              <a:rPr lang="en-US" sz="4000" b="1" dirty="0">
                <a:solidFill>
                  <a:srgbClr val="0070C0"/>
                </a:solidFill>
              </a:rPr>
              <a:t> </a:t>
            </a:r>
            <a:r>
              <a:rPr lang="en-US" sz="4000" b="1" dirty="0" err="1">
                <a:solidFill>
                  <a:srgbClr val="0070C0"/>
                </a:solidFill>
              </a:rPr>
              <a:t>động</a:t>
            </a:r>
            <a:r>
              <a:rPr lang="en-US" sz="4000" b="1" dirty="0">
                <a:solidFill>
                  <a:srgbClr val="0070C0"/>
                </a:solidFill>
              </a:rPr>
              <a:t> 2: </a:t>
            </a:r>
            <a:r>
              <a:rPr lang="en-US" sz="4000" b="1" dirty="0" err="1">
                <a:solidFill>
                  <a:srgbClr val="0070C0"/>
                </a:solidFill>
              </a:rPr>
              <a:t>Lập</a:t>
            </a:r>
            <a:r>
              <a:rPr lang="en-US" sz="4000" b="1" dirty="0">
                <a:solidFill>
                  <a:srgbClr val="0070C0"/>
                </a:solidFill>
              </a:rPr>
              <a:t> </a:t>
            </a:r>
            <a:r>
              <a:rPr lang="en-US" sz="4000" b="1" dirty="0" err="1">
                <a:solidFill>
                  <a:srgbClr val="0070C0"/>
                </a:solidFill>
              </a:rPr>
              <a:t>bảng</a:t>
            </a:r>
            <a:r>
              <a:rPr lang="en-US" sz="4000" b="1" dirty="0">
                <a:solidFill>
                  <a:srgbClr val="0070C0"/>
                </a:solidFill>
              </a:rPr>
              <a:t> </a:t>
            </a:r>
            <a:r>
              <a:rPr lang="en-US" sz="4000" b="1" dirty="0" err="1">
                <a:solidFill>
                  <a:srgbClr val="0070C0"/>
                </a:solidFill>
              </a:rPr>
              <a:t>về</a:t>
            </a:r>
            <a:r>
              <a:rPr lang="en-US" sz="4000" b="1" dirty="0">
                <a:solidFill>
                  <a:srgbClr val="0070C0"/>
                </a:solidFill>
              </a:rPr>
              <a:t> </a:t>
            </a:r>
            <a:r>
              <a:rPr lang="en-US" sz="4000" b="1" dirty="0" err="1">
                <a:solidFill>
                  <a:srgbClr val="0070C0"/>
                </a:solidFill>
              </a:rPr>
              <a:t>các</a:t>
            </a:r>
            <a:r>
              <a:rPr lang="en-US" sz="4000" b="1" dirty="0">
                <a:solidFill>
                  <a:srgbClr val="0070C0"/>
                </a:solidFill>
              </a:rPr>
              <a:t> </a:t>
            </a:r>
            <a:r>
              <a:rPr lang="en-US" sz="4000" b="1" dirty="0" err="1">
                <a:solidFill>
                  <a:srgbClr val="0070C0"/>
                </a:solidFill>
              </a:rPr>
              <a:t>công</a:t>
            </a:r>
            <a:r>
              <a:rPr lang="en-US" sz="4000" b="1" dirty="0">
                <a:solidFill>
                  <a:srgbClr val="0070C0"/>
                </a:solidFill>
              </a:rPr>
              <a:t> </a:t>
            </a:r>
            <a:r>
              <a:rPr lang="en-US" sz="4000" b="1" dirty="0" err="1">
                <a:solidFill>
                  <a:srgbClr val="0070C0"/>
                </a:solidFill>
              </a:rPr>
              <a:t>trình</a:t>
            </a:r>
            <a:r>
              <a:rPr lang="en-US" sz="4000" b="1" dirty="0">
                <a:solidFill>
                  <a:srgbClr val="0070C0"/>
                </a:solidFill>
              </a:rPr>
              <a:t> </a:t>
            </a:r>
            <a:r>
              <a:rPr lang="en-US" sz="4000" b="1" dirty="0" err="1">
                <a:solidFill>
                  <a:srgbClr val="0070C0"/>
                </a:solidFill>
              </a:rPr>
              <a:t>kiến</a:t>
            </a:r>
            <a:r>
              <a:rPr lang="en-US" sz="4000" b="1" dirty="0">
                <a:solidFill>
                  <a:srgbClr val="0070C0"/>
                </a:solidFill>
              </a:rPr>
              <a:t> </a:t>
            </a:r>
            <a:r>
              <a:rPr lang="en-US" sz="4000" b="1" dirty="0" err="1">
                <a:solidFill>
                  <a:srgbClr val="0070C0"/>
                </a:solidFill>
              </a:rPr>
              <a:t>trúc</a:t>
            </a:r>
            <a:r>
              <a:rPr lang="en-US" sz="4000" b="1" dirty="0">
                <a:solidFill>
                  <a:srgbClr val="0070C0"/>
                </a:solidFill>
              </a:rPr>
              <a:t> </a:t>
            </a:r>
            <a:r>
              <a:rPr lang="en-US" sz="4000" b="1" dirty="0" err="1">
                <a:solidFill>
                  <a:srgbClr val="0070C0"/>
                </a:solidFill>
              </a:rPr>
              <a:t>tiêu</a:t>
            </a:r>
            <a:r>
              <a:rPr lang="en-US" sz="4000" b="1" dirty="0">
                <a:solidFill>
                  <a:srgbClr val="0070C0"/>
                </a:solidFill>
              </a:rPr>
              <a:t> </a:t>
            </a:r>
            <a:r>
              <a:rPr lang="en-US" sz="4000" b="1" dirty="0" err="1">
                <a:solidFill>
                  <a:srgbClr val="0070C0"/>
                </a:solidFill>
              </a:rPr>
              <a:t>biểu</a:t>
            </a:r>
            <a:r>
              <a:rPr lang="en-US" sz="4000" b="1" dirty="0">
                <a:solidFill>
                  <a:srgbClr val="0070C0"/>
                </a:solidFill>
              </a:rPr>
              <a:t> </a:t>
            </a:r>
            <a:r>
              <a:rPr lang="en-US" sz="4000" b="1" dirty="0" err="1">
                <a:solidFill>
                  <a:srgbClr val="0070C0"/>
                </a:solidFill>
              </a:rPr>
              <a:t>trong</a:t>
            </a:r>
            <a:r>
              <a:rPr lang="en-US" sz="4000" b="1" dirty="0">
                <a:solidFill>
                  <a:srgbClr val="0070C0"/>
                </a:solidFill>
              </a:rPr>
              <a:t> </a:t>
            </a:r>
            <a:r>
              <a:rPr lang="en-US" sz="4000" b="1" dirty="0" err="1">
                <a:solidFill>
                  <a:srgbClr val="0070C0"/>
                </a:solidFill>
              </a:rPr>
              <a:t>khu</a:t>
            </a:r>
            <a:r>
              <a:rPr lang="en-US" sz="4000" b="1" dirty="0">
                <a:solidFill>
                  <a:srgbClr val="0070C0"/>
                </a:solidFill>
              </a:rPr>
              <a:t> di </a:t>
            </a:r>
            <a:r>
              <a:rPr lang="en-US" sz="4000" b="1" dirty="0" err="1">
                <a:solidFill>
                  <a:srgbClr val="0070C0"/>
                </a:solidFill>
              </a:rPr>
              <a:t>tích</a:t>
            </a:r>
            <a:r>
              <a:rPr lang="en-US" sz="4000" b="1" dirty="0">
                <a:solidFill>
                  <a:srgbClr val="0070C0"/>
                </a:solidFill>
              </a:rPr>
              <a:t> Văn </a:t>
            </a:r>
            <a:r>
              <a:rPr lang="en-US" sz="4000" b="1" dirty="0" err="1">
                <a:solidFill>
                  <a:srgbClr val="0070C0"/>
                </a:solidFill>
              </a:rPr>
              <a:t>Miếu</a:t>
            </a:r>
            <a:r>
              <a:rPr lang="en-US" sz="4000" b="1" dirty="0">
                <a:solidFill>
                  <a:srgbClr val="0070C0"/>
                </a:solidFill>
              </a:rPr>
              <a:t>- </a:t>
            </a:r>
            <a:r>
              <a:rPr lang="en-US" sz="4000" b="1" dirty="0" err="1">
                <a:solidFill>
                  <a:srgbClr val="0070C0"/>
                </a:solidFill>
              </a:rPr>
              <a:t>Quốc</a:t>
            </a:r>
            <a:r>
              <a:rPr lang="en-US" sz="4000" b="1" dirty="0">
                <a:solidFill>
                  <a:srgbClr val="0070C0"/>
                </a:solidFill>
              </a:rPr>
              <a:t> </a:t>
            </a:r>
            <a:r>
              <a:rPr lang="en-US" sz="4000" b="1" dirty="0" err="1">
                <a:solidFill>
                  <a:srgbClr val="0070C0"/>
                </a:solidFill>
              </a:rPr>
              <a:t>Tử</a:t>
            </a:r>
            <a:r>
              <a:rPr lang="en-US" sz="4000" b="1" dirty="0">
                <a:solidFill>
                  <a:srgbClr val="0070C0"/>
                </a:solidFill>
              </a:rPr>
              <a:t> </a:t>
            </a:r>
            <a:r>
              <a:rPr lang="en-US" sz="4000" b="1" dirty="0" err="1">
                <a:solidFill>
                  <a:srgbClr val="0070C0"/>
                </a:solidFill>
              </a:rPr>
              <a:t>Giám</a:t>
            </a:r>
            <a:r>
              <a:rPr lang="en-US" sz="4000" b="1" dirty="0">
                <a:solidFill>
                  <a:srgbClr val="0070C0"/>
                </a:solidFill>
              </a:rPr>
              <a:t>.</a:t>
            </a:r>
            <a:endParaRPr kumimoji="0" lang="en-US" sz="4000" b="1" i="0" u="none" strike="noStrike" kern="1200" cap="none" spc="0" normalizeH="0" baseline="0" noProof="0" dirty="0">
              <a:ln>
                <a:noFill/>
              </a:ln>
              <a:solidFill>
                <a:srgbClr val="0070C0"/>
              </a:solidFill>
              <a:effectLst/>
              <a:uLnTx/>
              <a:uFillTx/>
              <a:latin typeface="Calibri" panose="020F0502020204030204"/>
            </a:endParaRPr>
          </a:p>
        </p:txBody>
      </p:sp>
      <p:pic>
        <p:nvPicPr>
          <p:cNvPr id="12" name="Picture 11" descr="A red and grey structure with a green circle&#10;&#10;Description automatically generated">
            <a:extLst>
              <a:ext uri="{FF2B5EF4-FFF2-40B4-BE49-F238E27FC236}">
                <a16:creationId xmlns="" xmlns:a16="http://schemas.microsoft.com/office/drawing/2014/main" id="{CDC04C04-7566-66AC-AE8F-21BB166080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025" y="990725"/>
            <a:ext cx="5248150" cy="5248150"/>
          </a:xfrm>
          <a:prstGeom prst="rect">
            <a:avLst/>
          </a:prstGeom>
        </p:spPr>
      </p:pic>
    </p:spTree>
    <p:custDataLst>
      <p:tags r:id="rId1"/>
    </p:custDataLst>
    <p:extLst>
      <p:ext uri="{BB962C8B-B14F-4D97-AF65-F5344CB8AC3E}">
        <p14:creationId xmlns:p14="http://schemas.microsoft.com/office/powerpoint/2010/main" val="149561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E7586861-8272-4BD2-91ED-09B82E3051C4}"/>
              </a:ext>
            </a:extLst>
          </p:cNvPr>
          <p:cNvSpPr/>
          <p:nvPr/>
        </p:nvSpPr>
        <p:spPr>
          <a:xfrm>
            <a:off x="37377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aphicFrame>
        <p:nvGraphicFramePr>
          <p:cNvPr id="9" name="Table 8">
            <a:extLst>
              <a:ext uri="{FF2B5EF4-FFF2-40B4-BE49-F238E27FC236}">
                <a16:creationId xmlns="" xmlns:a16="http://schemas.microsoft.com/office/drawing/2014/main" id="{6511B6ED-84DC-1EDB-D208-6CE36F15C329}"/>
              </a:ext>
            </a:extLst>
          </p:cNvPr>
          <p:cNvGraphicFramePr>
            <a:graphicFrameLocks noGrp="1"/>
          </p:cNvGraphicFramePr>
          <p:nvPr>
            <p:extLst>
              <p:ext uri="{D42A27DB-BD31-4B8C-83A1-F6EECF244321}">
                <p14:modId xmlns:p14="http://schemas.microsoft.com/office/powerpoint/2010/main" val="845488491"/>
              </p:ext>
            </p:extLst>
          </p:nvPr>
        </p:nvGraphicFramePr>
        <p:xfrm>
          <a:off x="781050" y="933449"/>
          <a:ext cx="10648950" cy="5260737"/>
        </p:xfrm>
        <a:graphic>
          <a:graphicData uri="http://schemas.openxmlformats.org/drawingml/2006/table">
            <a:tbl>
              <a:tblPr/>
              <a:tblGrid>
                <a:gridCol w="3276600">
                  <a:extLst>
                    <a:ext uri="{9D8B030D-6E8A-4147-A177-3AD203B41FA5}">
                      <a16:colId xmlns="" xmlns:a16="http://schemas.microsoft.com/office/drawing/2014/main" val="1146971963"/>
                    </a:ext>
                  </a:extLst>
                </a:gridCol>
                <a:gridCol w="7372350">
                  <a:extLst>
                    <a:ext uri="{9D8B030D-6E8A-4147-A177-3AD203B41FA5}">
                      <a16:colId xmlns="" xmlns:a16="http://schemas.microsoft.com/office/drawing/2014/main" val="4255512352"/>
                    </a:ext>
                  </a:extLst>
                </a:gridCol>
              </a:tblGrid>
              <a:tr h="767120">
                <a:tc>
                  <a:txBody>
                    <a:bodyPr/>
                    <a:lstStyle/>
                    <a:p>
                      <a:pPr algn="ctr" fontAlgn="t"/>
                      <a:r>
                        <a:rPr lang="en-US" sz="3200" b="1" dirty="0" err="1">
                          <a:solidFill>
                            <a:srgbClr val="000000"/>
                          </a:solidFill>
                          <a:effectLst/>
                        </a:rPr>
                        <a:t>Tên</a:t>
                      </a:r>
                      <a:r>
                        <a:rPr lang="en-US" sz="3200" b="1" dirty="0">
                          <a:solidFill>
                            <a:srgbClr val="000000"/>
                          </a:solidFill>
                          <a:effectLst/>
                        </a:rPr>
                        <a:t> </a:t>
                      </a:r>
                      <a:r>
                        <a:rPr lang="en-US" sz="3200" b="1" dirty="0" err="1">
                          <a:solidFill>
                            <a:srgbClr val="000000"/>
                          </a:solidFill>
                          <a:effectLst/>
                        </a:rPr>
                        <a:t>công</a:t>
                      </a:r>
                      <a:r>
                        <a:rPr lang="en-US" sz="3200" b="1" dirty="0">
                          <a:solidFill>
                            <a:srgbClr val="000000"/>
                          </a:solidFill>
                          <a:effectLst/>
                        </a:rPr>
                        <a:t> </a:t>
                      </a:r>
                      <a:r>
                        <a:rPr lang="en-US" sz="3200" b="1" dirty="0" err="1">
                          <a:solidFill>
                            <a:srgbClr val="000000"/>
                          </a:solidFill>
                          <a:effectLst/>
                        </a:rPr>
                        <a:t>trình</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t"/>
                      <a:r>
                        <a:rPr lang="en-US" sz="3200" b="1" dirty="0" err="1">
                          <a:solidFill>
                            <a:srgbClr val="000000"/>
                          </a:solidFill>
                          <a:effectLst/>
                        </a:rPr>
                        <a:t>Chức</a:t>
                      </a:r>
                      <a:r>
                        <a:rPr lang="en-US" sz="3200" b="1" dirty="0">
                          <a:solidFill>
                            <a:srgbClr val="000000"/>
                          </a:solidFill>
                          <a:effectLst/>
                        </a:rPr>
                        <a:t> </a:t>
                      </a:r>
                      <a:r>
                        <a:rPr lang="en-US" sz="3200" b="1" dirty="0" err="1">
                          <a:solidFill>
                            <a:srgbClr val="000000"/>
                          </a:solidFill>
                          <a:effectLst/>
                        </a:rPr>
                        <a:t>năng</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514195073"/>
                  </a:ext>
                </a:extLst>
              </a:tr>
              <a:tr h="1326911">
                <a:tc>
                  <a:txBody>
                    <a:bodyPr/>
                    <a:lstStyle/>
                    <a:p>
                      <a:pPr algn="just" fontAlgn="t"/>
                      <a:r>
                        <a:rPr lang="en-US" sz="3200" dirty="0">
                          <a:solidFill>
                            <a:srgbClr val="000000"/>
                          </a:solidFill>
                          <a:effectLst/>
                        </a:rPr>
                        <a:t>Văn </a:t>
                      </a:r>
                      <a:r>
                        <a:rPr lang="en-US" sz="3200" dirty="0" err="1">
                          <a:solidFill>
                            <a:srgbClr val="000000"/>
                          </a:solidFill>
                          <a:effectLst/>
                        </a:rPr>
                        <a:t>Miếu</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dirty="0">
                          <a:solidFill>
                            <a:srgbClr val="000000"/>
                          </a:solidFill>
                          <a:effectLst/>
                        </a:rPr>
                        <a:t/>
                      </a:r>
                      <a:br>
                        <a:rPr lang="en-US" sz="3200" dirty="0">
                          <a:solidFill>
                            <a:srgbClr val="000000"/>
                          </a:solidFill>
                          <a:effectLst/>
                        </a:rPr>
                      </a:b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06379117"/>
                  </a:ext>
                </a:extLst>
              </a:tr>
              <a:tr h="1839795">
                <a:tc>
                  <a:txBody>
                    <a:bodyPr/>
                    <a:lstStyle/>
                    <a:p>
                      <a:pPr algn="just" fontAlgn="t"/>
                      <a:r>
                        <a:rPr lang="en-US" sz="3200" dirty="0" err="1">
                          <a:solidFill>
                            <a:srgbClr val="000000"/>
                          </a:solidFill>
                          <a:effectLst/>
                        </a:rPr>
                        <a:t>Quốc</a:t>
                      </a:r>
                      <a:r>
                        <a:rPr lang="en-US" sz="3200" dirty="0">
                          <a:solidFill>
                            <a:srgbClr val="000000"/>
                          </a:solidFill>
                          <a:effectLst/>
                        </a:rPr>
                        <a:t> </a:t>
                      </a:r>
                      <a:r>
                        <a:rPr lang="en-US" sz="3200" dirty="0" err="1">
                          <a:solidFill>
                            <a:srgbClr val="000000"/>
                          </a:solidFill>
                          <a:effectLst/>
                        </a:rPr>
                        <a:t>Tử</a:t>
                      </a:r>
                      <a:r>
                        <a:rPr lang="en-US" sz="3200" dirty="0">
                          <a:solidFill>
                            <a:srgbClr val="000000"/>
                          </a:solidFill>
                          <a:effectLst/>
                        </a:rPr>
                        <a:t> </a:t>
                      </a:r>
                      <a:r>
                        <a:rPr lang="en-US" sz="3200" dirty="0" err="1">
                          <a:solidFill>
                            <a:srgbClr val="000000"/>
                          </a:solidFill>
                          <a:effectLst/>
                        </a:rPr>
                        <a:t>Giám</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a:solidFill>
                            <a:srgbClr val="000000"/>
                          </a:solidFill>
                          <a:effectLst/>
                        </a:rPr>
                        <a:t/>
                      </a:r>
                      <a:br>
                        <a:rPr lang="en-US" sz="3200">
                          <a:solidFill>
                            <a:srgbClr val="000000"/>
                          </a:solidFill>
                          <a:effectLst/>
                        </a:rPr>
                      </a:br>
                      <a:endParaRPr lang="en-US" sz="320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24064157"/>
                  </a:ext>
                </a:extLst>
              </a:tr>
              <a:tr h="1326911">
                <a:tc>
                  <a:txBody>
                    <a:bodyPr/>
                    <a:lstStyle/>
                    <a:p>
                      <a:pPr algn="just" fontAlgn="t"/>
                      <a:r>
                        <a:rPr lang="en-US" sz="3200" dirty="0">
                          <a:solidFill>
                            <a:srgbClr val="000000"/>
                          </a:solidFill>
                          <a:effectLst/>
                        </a:rPr>
                        <a:t>Bia </a:t>
                      </a:r>
                      <a:r>
                        <a:rPr lang="en-US" sz="3200" dirty="0" err="1">
                          <a:solidFill>
                            <a:srgbClr val="000000"/>
                          </a:solidFill>
                          <a:effectLst/>
                        </a:rPr>
                        <a:t>Tiến</a:t>
                      </a:r>
                      <a:r>
                        <a:rPr lang="en-US" sz="3200" dirty="0">
                          <a:solidFill>
                            <a:srgbClr val="000000"/>
                          </a:solidFill>
                          <a:effectLst/>
                        </a:rPr>
                        <a:t> </a:t>
                      </a:r>
                      <a:r>
                        <a:rPr lang="en-US" sz="3200" dirty="0" err="1">
                          <a:solidFill>
                            <a:srgbClr val="000000"/>
                          </a:solidFill>
                          <a:effectLst/>
                        </a:rPr>
                        <a:t>sĩ</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dirty="0">
                          <a:solidFill>
                            <a:srgbClr val="000000"/>
                          </a:solidFill>
                          <a:effectLst/>
                        </a:rPr>
                        <a:t/>
                      </a:r>
                      <a:br>
                        <a:rPr lang="en-US" sz="3200" dirty="0">
                          <a:solidFill>
                            <a:srgbClr val="000000"/>
                          </a:solidFill>
                          <a:effectLst/>
                        </a:rPr>
                      </a:b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724453041"/>
                  </a:ext>
                </a:extLst>
              </a:tr>
            </a:tbl>
          </a:graphicData>
        </a:graphic>
      </p:graphicFrame>
      <p:sp>
        <p:nvSpPr>
          <p:cNvPr id="16" name="TextBox 15">
            <a:extLst>
              <a:ext uri="{FF2B5EF4-FFF2-40B4-BE49-F238E27FC236}">
                <a16:creationId xmlns="" xmlns:a16="http://schemas.microsoft.com/office/drawing/2014/main" id="{B1B16DFC-4443-CF13-E6F2-FC1F6A857BFF}"/>
              </a:ext>
            </a:extLst>
          </p:cNvPr>
          <p:cNvSpPr txBox="1"/>
          <p:nvPr/>
        </p:nvSpPr>
        <p:spPr>
          <a:xfrm>
            <a:off x="4371975" y="1809750"/>
            <a:ext cx="6934200" cy="1200329"/>
          </a:xfrm>
          <a:prstGeom prst="rect">
            <a:avLst/>
          </a:prstGeom>
          <a:noFill/>
        </p:spPr>
        <p:txBody>
          <a:bodyPr wrap="square" rtlCol="0">
            <a:spAutoFit/>
          </a:bodyPr>
          <a:lstStyle/>
          <a:p>
            <a:pPr algn="just"/>
            <a:r>
              <a:rPr lang="nl-NL" sz="3600" dirty="0">
                <a:solidFill>
                  <a:srgbClr val="002060"/>
                </a:solidFill>
                <a:effectLst/>
                <a:ea typeface="Times New Roman" panose="02020603050405020304" pitchFamily="18" charset="0"/>
                <a:cs typeface="Times New Roman" panose="02020603050405020304" pitchFamily="18" charset="0"/>
              </a:rPr>
              <a:t>Đây là nơi thờ Khổng Tử và các học trò của ông.</a:t>
            </a:r>
            <a:endParaRPr lang="en-US" sz="3600" dirty="0">
              <a:solidFill>
                <a:srgbClr val="002060"/>
              </a:solidFill>
              <a:cs typeface="Times New Roman" panose="02020603050405020304" pitchFamily="18" charset="0"/>
            </a:endParaRPr>
          </a:p>
        </p:txBody>
      </p:sp>
      <p:sp>
        <p:nvSpPr>
          <p:cNvPr id="17" name="TextBox 16">
            <a:extLst>
              <a:ext uri="{FF2B5EF4-FFF2-40B4-BE49-F238E27FC236}">
                <a16:creationId xmlns="" xmlns:a16="http://schemas.microsoft.com/office/drawing/2014/main" id="{946CB138-CA28-1C96-4F35-06320136827B}"/>
              </a:ext>
            </a:extLst>
          </p:cNvPr>
          <p:cNvSpPr txBox="1"/>
          <p:nvPr/>
        </p:nvSpPr>
        <p:spPr>
          <a:xfrm>
            <a:off x="4362450" y="3152775"/>
            <a:ext cx="6934200" cy="1569660"/>
          </a:xfrm>
          <a:prstGeom prst="rect">
            <a:avLst/>
          </a:prstGeom>
          <a:noFill/>
        </p:spPr>
        <p:txBody>
          <a:bodyPr wrap="square" rtlCol="0">
            <a:spAutoFit/>
          </a:bodyPr>
          <a:lstStyle/>
          <a:p>
            <a:pPr algn="just"/>
            <a:r>
              <a:rPr lang="vi-VN" sz="3200" dirty="0">
                <a:solidFill>
                  <a:srgbClr val="002060"/>
                </a:solidFill>
                <a:latin typeface="Calibri" panose="020F0502020204030204" pitchFamily="34" charset="0"/>
                <a:ea typeface="Times New Roman" panose="02020603050405020304" pitchFamily="18" charset="0"/>
                <a:cs typeface="Calibri" panose="020F0502020204030204" pitchFamily="34" charset="0"/>
              </a:rPr>
              <a:t>Đây là nơi học tập của các hoàng tử, con gia đình quý tộc, quan lại và những người giỏi trong nước.</a:t>
            </a:r>
            <a:endParaRPr lang="en-US" sz="3200" dirty="0">
              <a:solidFill>
                <a:srgbClr val="00206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 xmlns:a16="http://schemas.microsoft.com/office/drawing/2014/main" id="{E6D4E458-1189-6E0C-D151-9AA063D933B4}"/>
              </a:ext>
            </a:extLst>
          </p:cNvPr>
          <p:cNvSpPr txBox="1"/>
          <p:nvPr/>
        </p:nvSpPr>
        <p:spPr>
          <a:xfrm>
            <a:off x="4314825" y="4972050"/>
            <a:ext cx="6934200" cy="1077218"/>
          </a:xfrm>
          <a:prstGeom prst="rect">
            <a:avLst/>
          </a:prstGeom>
          <a:noFill/>
        </p:spPr>
        <p:txBody>
          <a:bodyPr wrap="square" rtlCol="0">
            <a:spAutoFit/>
          </a:bodyPr>
          <a:lstStyle/>
          <a:p>
            <a:pPr algn="just"/>
            <a:r>
              <a:rPr lang="vi-VN" sz="3200" dirty="0">
                <a:solidFill>
                  <a:srgbClr val="002060"/>
                </a:solidFill>
                <a:latin typeface="Calibri" panose="020F0502020204030204" pitchFamily="34" charset="0"/>
                <a:ea typeface="Times New Roman" panose="02020603050405020304" pitchFamily="18" charset="0"/>
                <a:cs typeface="Calibri" panose="020F0502020204030204" pitchFamily="34" charset="0"/>
              </a:rPr>
              <a:t>Khắc tên những người đỗ tiến sĩ thời Hậu Lê và thời Mạc.</a:t>
            </a:r>
            <a:endParaRPr lang="en-US" sz="3200" dirty="0">
              <a:solidFill>
                <a:srgbClr val="00206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59853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barn(inVertic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barn(inVertical)">
                                      <p:cBhvr>
                                        <p:cTn id="1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6" name="图片 15">
              <a:extLst>
                <a:ext uri="{FF2B5EF4-FFF2-40B4-BE49-F238E27FC236}">
                  <a16:creationId xmlns="" xmlns:a16="http://schemas.microsoft.com/office/drawing/2014/main" id="{134C545C-ADA1-F15D-6468-9B19CE752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 xmlns:a16="http://schemas.microsoft.com/office/drawing/2014/main" id="{92F6A32D-454B-7190-1FBA-14E9A3F59CC6}"/>
              </a:ext>
            </a:extLst>
          </p:cNvPr>
          <p:cNvPicPr>
            <a:picLocks noChangeAspect="1"/>
          </p:cNvPicPr>
          <p:nvPr/>
        </p:nvPicPr>
        <p:blipFill>
          <a:blip r:embed="rId5"/>
          <a:stretch>
            <a:fillRect/>
          </a:stretch>
        </p:blipFill>
        <p:spPr>
          <a:xfrm>
            <a:off x="2372922" y="1958629"/>
            <a:ext cx="7541406" cy="2121592"/>
          </a:xfrm>
          <a:prstGeom prst="rect">
            <a:avLst/>
          </a:prstGeom>
        </p:spPr>
      </p:pic>
    </p:spTree>
    <p:custDataLst>
      <p:tags r:id="rId1"/>
    </p:custDataLst>
    <p:extLst>
      <p:ext uri="{BB962C8B-B14F-4D97-AF65-F5344CB8AC3E}">
        <p14:creationId xmlns:p14="http://schemas.microsoft.com/office/powerpoint/2010/main" val="15586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1719" b="97344" l="19688" r="78750"/>
                    </a14:imgEffect>
                  </a14:imgLayer>
                </a14:imgProps>
              </a:ext>
              <a:ext uri="{28A0092B-C50C-407E-A947-70E740481C1C}">
                <a14:useLocalDpi xmlns:a14="http://schemas.microsoft.com/office/drawing/2010/main" val="0"/>
              </a:ext>
            </a:extLst>
          </a:blip>
          <a:srcRect l="20067" r="25061"/>
          <a:stretch/>
        </p:blipFill>
        <p:spPr>
          <a:xfrm>
            <a:off x="3165960" y="2541124"/>
            <a:ext cx="2780721" cy="4593101"/>
          </a:xfrm>
          <a:prstGeom prst="rect">
            <a:avLst/>
          </a:prstGeom>
        </p:spPr>
      </p:pic>
      <p:pic>
        <p:nvPicPr>
          <p:cNvPr id="12" name="Picture 11"/>
          <p:cNvPicPr>
            <a:picLocks noChangeAspect="1"/>
          </p:cNvPicPr>
          <p:nvPr/>
        </p:nvPicPr>
        <p:blipFill rotWithShape="1">
          <a:blip r:embed="rId6">
            <a:extLst>
              <a:ext uri="{BEBA8EAE-BF5A-486C-A8C5-ECC9F3942E4B}">
                <a14:imgProps xmlns:a14="http://schemas.microsoft.com/office/drawing/2010/main">
                  <a14:imgLayer r:embed="rId7">
                    <a14:imgEffect>
                      <a14:backgroundRemoval t="1875" b="98594" l="20313" r="75000"/>
                    </a14:imgEffect>
                  </a14:imgLayer>
                </a14:imgProps>
              </a:ext>
              <a:ext uri="{28A0092B-C50C-407E-A947-70E740481C1C}">
                <a14:useLocalDpi xmlns:a14="http://schemas.microsoft.com/office/drawing/2010/main" val="0"/>
              </a:ext>
            </a:extLst>
          </a:blip>
          <a:srcRect l="19177" r="21519"/>
          <a:stretch/>
        </p:blipFill>
        <p:spPr>
          <a:xfrm>
            <a:off x="1017720" y="2561420"/>
            <a:ext cx="2402006" cy="4376240"/>
          </a:xfrm>
          <a:prstGeom prst="rect">
            <a:avLst/>
          </a:prstGeom>
        </p:spPr>
      </p:pic>
      <p:pic>
        <p:nvPicPr>
          <p:cNvPr id="2" name="Picture 1"/>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1028" t="51816" r="-1028" b="30685"/>
          <a:stretch/>
        </p:blipFill>
        <p:spPr>
          <a:xfrm>
            <a:off x="6537866" y="5854964"/>
            <a:ext cx="6096000" cy="1036749"/>
          </a:xfrm>
          <a:prstGeom prst="rect">
            <a:avLst/>
          </a:prstGeom>
        </p:spPr>
      </p:pic>
      <p:pic>
        <p:nvPicPr>
          <p:cNvPr id="3" name="Picture 2"/>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0" r="100000"/>
                    </a14:imgEffect>
                  </a14:imgLayer>
                </a14:imgProps>
              </a:ext>
              <a:ext uri="{28A0092B-C50C-407E-A947-70E740481C1C}">
                <a14:useLocalDpi xmlns:a14="http://schemas.microsoft.com/office/drawing/2010/main" val="0"/>
              </a:ext>
            </a:extLst>
          </a:blip>
          <a:srcRect b="23006"/>
          <a:stretch/>
        </p:blipFill>
        <p:spPr>
          <a:xfrm flipH="1">
            <a:off x="7702442" y="3239593"/>
            <a:ext cx="3766847" cy="3134194"/>
          </a:xfrm>
          <a:prstGeom prst="rect">
            <a:avLst/>
          </a:prstGeom>
        </p:spPr>
      </p:pic>
      <p:pic>
        <p:nvPicPr>
          <p:cNvPr id="4" name="Picture 3">
            <a:extLst>
              <a:ext uri="{FF2B5EF4-FFF2-40B4-BE49-F238E27FC236}">
                <a16:creationId xmlns="" xmlns:a16="http://schemas.microsoft.com/office/drawing/2014/main" id="{37BF81D3-4E8A-F21D-9896-5E4E39E4DA05}"/>
              </a:ext>
            </a:extLst>
          </p:cNvPr>
          <p:cNvPicPr>
            <a:picLocks noChangeAspect="1"/>
          </p:cNvPicPr>
          <p:nvPr/>
        </p:nvPicPr>
        <p:blipFill>
          <a:blip r:embed="rId12"/>
          <a:stretch>
            <a:fillRect/>
          </a:stretch>
        </p:blipFill>
        <p:spPr>
          <a:xfrm>
            <a:off x="-350729" y="670833"/>
            <a:ext cx="4816257" cy="2487384"/>
          </a:xfrm>
          <a:prstGeom prst="rect">
            <a:avLst/>
          </a:prstGeom>
        </p:spPr>
      </p:pic>
      <p:pic>
        <p:nvPicPr>
          <p:cNvPr id="14" name="Picture 13">
            <a:extLst>
              <a:ext uri="{FF2B5EF4-FFF2-40B4-BE49-F238E27FC236}">
                <a16:creationId xmlns="" xmlns:a16="http://schemas.microsoft.com/office/drawing/2014/main" id="{FEF10386-9D84-F32D-1125-696C6DC0E60C}"/>
              </a:ext>
            </a:extLst>
          </p:cNvPr>
          <p:cNvPicPr>
            <a:picLocks noChangeAspect="1"/>
          </p:cNvPicPr>
          <p:nvPr/>
        </p:nvPicPr>
        <p:blipFill>
          <a:blip r:embed="rId13"/>
          <a:stretch>
            <a:fillRect/>
          </a:stretch>
        </p:blipFill>
        <p:spPr>
          <a:xfrm>
            <a:off x="3941099" y="492467"/>
            <a:ext cx="7986452" cy="3834716"/>
          </a:xfrm>
          <a:prstGeom prst="rect">
            <a:avLst/>
          </a:prstGeom>
        </p:spPr>
      </p:pic>
    </p:spTree>
    <p:custDataLst>
      <p:tags r:id="rId1"/>
    </p:custDataLst>
    <p:extLst>
      <p:ext uri="{BB962C8B-B14F-4D97-AF65-F5344CB8AC3E}">
        <p14:creationId xmlns:p14="http://schemas.microsoft.com/office/powerpoint/2010/main" val="169718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mj-lt"/>
              </a:endParaRPr>
            </a:p>
          </p:txBody>
        </p:sp>
        <p:pic>
          <p:nvPicPr>
            <p:cNvPr id="6" name="图片 15">
              <a:extLst>
                <a:ext uri="{FF2B5EF4-FFF2-40B4-BE49-F238E27FC236}">
                  <a16:creationId xmlns="" xmlns:a16="http://schemas.microsoft.com/office/drawing/2014/main" id="{134C545C-ADA1-F15D-6468-9B19CE752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 xmlns:a16="http://schemas.microsoft.com/office/drawing/2014/main" id="{CCC54541-C515-A211-0DF7-44043E0F7419}"/>
              </a:ext>
            </a:extLst>
          </p:cNvPr>
          <p:cNvPicPr>
            <a:picLocks noChangeAspect="1"/>
          </p:cNvPicPr>
          <p:nvPr/>
        </p:nvPicPr>
        <p:blipFill>
          <a:blip r:embed="rId5"/>
          <a:stretch>
            <a:fillRect/>
          </a:stretch>
        </p:blipFill>
        <p:spPr>
          <a:xfrm>
            <a:off x="2591997" y="2072929"/>
            <a:ext cx="7541406" cy="2121592"/>
          </a:xfrm>
          <a:prstGeom prst="rect">
            <a:avLst/>
          </a:prstGeom>
        </p:spPr>
      </p:pic>
    </p:spTree>
    <p:custDataLst>
      <p:tags r:id="rId1"/>
    </p:custDataLst>
    <p:extLst>
      <p:ext uri="{BB962C8B-B14F-4D97-AF65-F5344CB8AC3E}">
        <p14:creationId xmlns:p14="http://schemas.microsoft.com/office/powerpoint/2010/main" val="36829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6597DF5B-A7FE-40F8-8115-D17B286851A5}"/>
              </a:ext>
            </a:extLst>
          </p:cNvPr>
          <p:cNvGrpSpPr/>
          <p:nvPr/>
        </p:nvGrpSpPr>
        <p:grpSpPr>
          <a:xfrm>
            <a:off x="419100" y="333375"/>
            <a:ext cx="11449050" cy="6181725"/>
            <a:chOff x="1650124" y="2144110"/>
            <a:chExt cx="9727324" cy="2017987"/>
          </a:xfrm>
        </p:grpSpPr>
        <p:sp>
          <p:nvSpPr>
            <p:cNvPr id="9" name="Rectangle: Rounded Corners 8">
              <a:extLst>
                <a:ext uri="{FF2B5EF4-FFF2-40B4-BE49-F238E27FC236}">
                  <a16:creationId xmlns="" xmlns:a16="http://schemas.microsoft.com/office/drawing/2014/main" id="{319E0ADB-7BC5-4E3C-A9C9-F56A13B5687A}"/>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Rounded Corners 13">
              <a:extLst>
                <a:ext uri="{FF2B5EF4-FFF2-40B4-BE49-F238E27FC236}">
                  <a16:creationId xmlns="" xmlns:a16="http://schemas.microsoft.com/office/drawing/2014/main" id="{E26287E8-FD79-42B8-9302-B1A6E3C1348F}"/>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3" name="Picture 2">
            <a:extLst>
              <a:ext uri="{FF2B5EF4-FFF2-40B4-BE49-F238E27FC236}">
                <a16:creationId xmlns="" xmlns:a16="http://schemas.microsoft.com/office/drawing/2014/main" id="{A3EC6CAD-4853-599A-7A60-58C2917A8FCA}"/>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1235730" y="2452672"/>
            <a:ext cx="1983720" cy="3743280"/>
          </a:xfrm>
          <a:prstGeom prst="rect">
            <a:avLst/>
          </a:prstGeom>
        </p:spPr>
      </p:pic>
      <p:sp>
        <p:nvSpPr>
          <p:cNvPr id="5" name="Speech Bubble: Rectangle with Corners Rounded 4">
            <a:extLst>
              <a:ext uri="{FF2B5EF4-FFF2-40B4-BE49-F238E27FC236}">
                <a16:creationId xmlns="" xmlns:a16="http://schemas.microsoft.com/office/drawing/2014/main" id="{60961F00-D8BA-EECA-D41A-906D9F7D4875}"/>
              </a:ext>
            </a:extLst>
          </p:cNvPr>
          <p:cNvSpPr/>
          <p:nvPr/>
        </p:nvSpPr>
        <p:spPr>
          <a:xfrm>
            <a:off x="3121197" y="1009651"/>
            <a:ext cx="8518353" cy="2695574"/>
          </a:xfrm>
          <a:prstGeom prst="wedgeRoundRectCallout">
            <a:avLst>
              <a:gd name="adj1" fmla="val -55793"/>
              <a:gd name="adj2" fmla="val 19726"/>
              <a:gd name="adj3" fmla="val 16667"/>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FF0000"/>
                </a:solidFill>
                <a:latin typeface="Calibri" panose="020F0502020204030204" pitchFamily="34" charset="0"/>
                <a:cs typeface="Calibri" panose="020F0502020204030204" pitchFamily="34" charset="0"/>
              </a:rPr>
              <a:t>Năm 1999, Khuê Văn Các trong khu di tích Văn Miếu - Quốc Tử Giám được chọn là biểu tượng của Thủ đô Hà Nội. Chia sẻ hiểu biết của em về công trình kiến trúc này.</a:t>
            </a:r>
            <a:endParaRPr lang="en-US" sz="3600" dirty="0">
              <a:solidFill>
                <a:srgbClr val="FF0000"/>
              </a:solidFill>
              <a:latin typeface="Calibri" panose="020F0502020204030204" pitchFamily="34" charset="0"/>
              <a:cs typeface="Calibri" panose="020F0502020204030204" pitchFamily="34" charset="0"/>
            </a:endParaRPr>
          </a:p>
        </p:txBody>
      </p:sp>
      <p:pic>
        <p:nvPicPr>
          <p:cNvPr id="2" name="Picture 1" descr="A white circle with leaves and blue text&#10;&#10;Description automatically generated">
            <a:extLst>
              <a:ext uri="{FF2B5EF4-FFF2-40B4-BE49-F238E27FC236}">
                <a16:creationId xmlns="" xmlns:a16="http://schemas.microsoft.com/office/drawing/2014/main" id="{99B1C176-95C8-4E60-43EC-2DEEDDEF35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spTree>
    <p:custDataLst>
      <p:tags r:id="rId1"/>
    </p:custDataLst>
    <p:extLst>
      <p:ext uri="{BB962C8B-B14F-4D97-AF65-F5344CB8AC3E}">
        <p14:creationId xmlns:p14="http://schemas.microsoft.com/office/powerpoint/2010/main" val="284698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32" presetClass="emph" presetSubtype="0" repeatCount="2000" fill="hold" grpId="1" nodeType="withEffect">
                                  <p:stCondLst>
                                    <p:cond delay="0"/>
                                  </p:stCondLst>
                                  <p:childTnLst>
                                    <p:animRot by="120000">
                                      <p:cBhvr>
                                        <p:cTn id="19" dur="75" fill="hold">
                                          <p:stCondLst>
                                            <p:cond delay="0"/>
                                          </p:stCondLst>
                                        </p:cTn>
                                        <p:tgtEl>
                                          <p:spTgt spid="5"/>
                                        </p:tgtEl>
                                        <p:attrNameLst>
                                          <p:attrName>r</p:attrName>
                                        </p:attrNameLst>
                                      </p:cBhvr>
                                    </p:animRot>
                                    <p:animRot by="-240000">
                                      <p:cBhvr>
                                        <p:cTn id="20" dur="150" fill="hold">
                                          <p:stCondLst>
                                            <p:cond delay="150"/>
                                          </p:stCondLst>
                                        </p:cTn>
                                        <p:tgtEl>
                                          <p:spTgt spid="5"/>
                                        </p:tgtEl>
                                        <p:attrNameLst>
                                          <p:attrName>r</p:attrName>
                                        </p:attrNameLst>
                                      </p:cBhvr>
                                    </p:animRot>
                                    <p:animRot by="240000">
                                      <p:cBhvr>
                                        <p:cTn id="21" dur="150" fill="hold">
                                          <p:stCondLst>
                                            <p:cond delay="300"/>
                                          </p:stCondLst>
                                        </p:cTn>
                                        <p:tgtEl>
                                          <p:spTgt spid="5"/>
                                        </p:tgtEl>
                                        <p:attrNameLst>
                                          <p:attrName>r</p:attrName>
                                        </p:attrNameLst>
                                      </p:cBhvr>
                                    </p:animRot>
                                    <p:animRot by="-240000">
                                      <p:cBhvr>
                                        <p:cTn id="22" dur="150" fill="hold">
                                          <p:stCondLst>
                                            <p:cond delay="450"/>
                                          </p:stCondLst>
                                        </p:cTn>
                                        <p:tgtEl>
                                          <p:spTgt spid="5"/>
                                        </p:tgtEl>
                                        <p:attrNameLst>
                                          <p:attrName>r</p:attrName>
                                        </p:attrNameLst>
                                      </p:cBhvr>
                                    </p:animRot>
                                    <p:animRot by="120000">
                                      <p:cBhvr>
                                        <p:cTn id="23" dur="150" fill="hold">
                                          <p:stCondLst>
                                            <p:cond delay="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6597DF5B-A7FE-40F8-8115-D17B286851A5}"/>
              </a:ext>
            </a:extLst>
          </p:cNvPr>
          <p:cNvGrpSpPr/>
          <p:nvPr/>
        </p:nvGrpSpPr>
        <p:grpSpPr>
          <a:xfrm>
            <a:off x="419100" y="333375"/>
            <a:ext cx="11449050" cy="6181725"/>
            <a:chOff x="1650124" y="2144110"/>
            <a:chExt cx="9727324" cy="2017987"/>
          </a:xfrm>
        </p:grpSpPr>
        <p:sp>
          <p:nvSpPr>
            <p:cNvPr id="9" name="Rectangle: Rounded Corners 8">
              <a:extLst>
                <a:ext uri="{FF2B5EF4-FFF2-40B4-BE49-F238E27FC236}">
                  <a16:creationId xmlns="" xmlns:a16="http://schemas.microsoft.com/office/drawing/2014/main" id="{319E0ADB-7BC5-4E3C-A9C9-F56A13B5687A}"/>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Rounded Corners 13">
              <a:extLst>
                <a:ext uri="{FF2B5EF4-FFF2-40B4-BE49-F238E27FC236}">
                  <a16:creationId xmlns="" xmlns:a16="http://schemas.microsoft.com/office/drawing/2014/main" id="{E26287E8-FD79-42B8-9302-B1A6E3C1348F}"/>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026" name="Picture 2" descr="Văn Miếu Quốc Tử Giám – Hành trình khám phá văn hóa và lịch sử tại Thủ đô">
            <a:extLst>
              <a:ext uri="{FF2B5EF4-FFF2-40B4-BE49-F238E27FC236}">
                <a16:creationId xmlns="" xmlns:a16="http://schemas.microsoft.com/office/drawing/2014/main" id="{5F98602A-88A0-3AB7-6E44-4DC1709CE9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3449" y="2032000"/>
            <a:ext cx="4867275" cy="3244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圆角矩形 5">
            <a:extLst>
              <a:ext uri="{FF2B5EF4-FFF2-40B4-BE49-F238E27FC236}">
                <a16:creationId xmlns="" xmlns:a16="http://schemas.microsoft.com/office/drawing/2014/main" id="{CDF0773D-C736-2C65-A5F0-E1586D6F9113}"/>
              </a:ext>
            </a:extLst>
          </p:cNvPr>
          <p:cNvSpPr/>
          <p:nvPr/>
        </p:nvSpPr>
        <p:spPr>
          <a:xfrm>
            <a:off x="6029325" y="1190625"/>
            <a:ext cx="5492115" cy="474344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Văn </a:t>
            </a:r>
            <a:r>
              <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M</a:t>
            </a: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iếu </a:t>
            </a:r>
            <a:r>
              <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Quốc Tử Giám là công trình được xây dựng để dạy học và thờ kính Khổng Tử cùng những bậc hiền tài Nho học xưa.</a:t>
            </a:r>
            <a:endPar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lvl="0" algn="just">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Văn miếu được xây dựng vào năm 1070 dưới thời vua Lý Thánh Tông, còn Quốc Tử Giám được xây dựng năm 1076, dưới thời vua Lý Nhân Tông.</a:t>
            </a:r>
            <a:endParaRPr kumimoji="0" lang="zh-CN" altLang="en-US" sz="28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spTree>
    <p:custDataLst>
      <p:tags r:id="rId1"/>
    </p:custDataLst>
    <p:extLst>
      <p:ext uri="{BB962C8B-B14F-4D97-AF65-F5344CB8AC3E}">
        <p14:creationId xmlns:p14="http://schemas.microsoft.com/office/powerpoint/2010/main" val="414764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down)">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6" name="图片 15">
              <a:extLst>
                <a:ext uri="{FF2B5EF4-FFF2-40B4-BE49-F238E27FC236}">
                  <a16:creationId xmlns="" xmlns:a16="http://schemas.microsoft.com/office/drawing/2014/main" id="{134C545C-ADA1-F15D-6468-9B19CE752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 xmlns:a16="http://schemas.microsoft.com/office/drawing/2014/main" id="{E809F964-941B-EAA1-F9EF-B5151882A56B}"/>
              </a:ext>
            </a:extLst>
          </p:cNvPr>
          <p:cNvPicPr>
            <a:picLocks noChangeAspect="1"/>
          </p:cNvPicPr>
          <p:nvPr/>
        </p:nvPicPr>
        <p:blipFill>
          <a:blip r:embed="rId5"/>
          <a:stretch>
            <a:fillRect/>
          </a:stretch>
        </p:blipFill>
        <p:spPr>
          <a:xfrm>
            <a:off x="2715822" y="2187229"/>
            <a:ext cx="7541406" cy="2121592"/>
          </a:xfrm>
          <a:prstGeom prst="rect">
            <a:avLst/>
          </a:prstGeom>
        </p:spPr>
      </p:pic>
    </p:spTree>
    <p:custDataLst>
      <p:tags r:id="rId1"/>
    </p:custDataLst>
    <p:extLst>
      <p:ext uri="{BB962C8B-B14F-4D97-AF65-F5344CB8AC3E}">
        <p14:creationId xmlns:p14="http://schemas.microsoft.com/office/powerpoint/2010/main" val="173002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descr="A picture containing diagram&#10;&#10;Description automatically generated">
            <a:extLst>
              <a:ext uri="{FF2B5EF4-FFF2-40B4-BE49-F238E27FC236}">
                <a16:creationId xmlns="" xmlns:a16="http://schemas.microsoft.com/office/drawing/2014/main" id="{3428BB05-1AC4-342A-EBCE-0DF1BDC6F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0526" y="1226427"/>
            <a:ext cx="7347892" cy="3846786"/>
          </a:xfrm>
          <a:prstGeom prst="rect">
            <a:avLst/>
          </a:prstGeom>
        </p:spPr>
      </p:pic>
      <p:sp>
        <p:nvSpPr>
          <p:cNvPr id="10" name="Rectangle 9">
            <a:extLst>
              <a:ext uri="{FF2B5EF4-FFF2-40B4-BE49-F238E27FC236}">
                <a16:creationId xmlns="" xmlns:a16="http://schemas.microsoft.com/office/drawing/2014/main" id="{249206AD-D136-C781-6B77-BE81868158CB}"/>
              </a:ext>
            </a:extLst>
          </p:cNvPr>
          <p:cNvSpPr/>
          <p:nvPr/>
        </p:nvSpPr>
        <p:spPr>
          <a:xfrm>
            <a:off x="5500618" y="1987667"/>
            <a:ext cx="6015107" cy="2308324"/>
          </a:xfrm>
          <a:prstGeom prst="rect">
            <a:avLst/>
          </a:prstGeom>
        </p:spPr>
        <p:txBody>
          <a:bodyPr wrap="square">
            <a:spAutoFit/>
          </a:bodyPr>
          <a:lstStyle/>
          <a:p>
            <a:pPr algn="ctr"/>
            <a:r>
              <a:rPr lang="en-US" sz="4800" b="1" dirty="0" err="1">
                <a:solidFill>
                  <a:srgbClr val="0070C0"/>
                </a:solidFill>
              </a:rPr>
              <a:t>Hoạt</a:t>
            </a:r>
            <a:r>
              <a:rPr lang="en-US" sz="4800" b="1" dirty="0">
                <a:solidFill>
                  <a:srgbClr val="0070C0"/>
                </a:solidFill>
              </a:rPr>
              <a:t> </a:t>
            </a:r>
            <a:r>
              <a:rPr lang="en-US" sz="4800" b="1" dirty="0" err="1">
                <a:solidFill>
                  <a:srgbClr val="0070C0"/>
                </a:solidFill>
              </a:rPr>
              <a:t>động</a:t>
            </a:r>
            <a:r>
              <a:rPr lang="en-US" sz="4800" b="1" dirty="0">
                <a:solidFill>
                  <a:srgbClr val="0070C0"/>
                </a:solidFill>
              </a:rPr>
              <a:t> 1: </a:t>
            </a:r>
            <a:r>
              <a:rPr lang="en-US" sz="4800" b="1" dirty="0" err="1">
                <a:solidFill>
                  <a:srgbClr val="0070C0"/>
                </a:solidFill>
              </a:rPr>
              <a:t>Tìm</a:t>
            </a:r>
            <a:r>
              <a:rPr lang="en-US" sz="4800" b="1" dirty="0">
                <a:solidFill>
                  <a:srgbClr val="0070C0"/>
                </a:solidFill>
              </a:rPr>
              <a:t> </a:t>
            </a:r>
            <a:r>
              <a:rPr lang="en-US" sz="4800" b="1" dirty="0" err="1">
                <a:solidFill>
                  <a:srgbClr val="0070C0"/>
                </a:solidFill>
              </a:rPr>
              <a:t>hiểu</a:t>
            </a:r>
            <a:r>
              <a:rPr lang="en-US" sz="4800" b="1" dirty="0">
                <a:solidFill>
                  <a:srgbClr val="0070C0"/>
                </a:solidFill>
              </a:rPr>
              <a:t> </a:t>
            </a:r>
            <a:r>
              <a:rPr lang="en-US" sz="4800" b="1" dirty="0" err="1">
                <a:solidFill>
                  <a:srgbClr val="0070C0"/>
                </a:solidFill>
              </a:rPr>
              <a:t>về</a:t>
            </a:r>
            <a:r>
              <a:rPr lang="en-US" sz="4800" b="1" dirty="0">
                <a:solidFill>
                  <a:srgbClr val="0070C0"/>
                </a:solidFill>
              </a:rPr>
              <a:t> </a:t>
            </a:r>
            <a:r>
              <a:rPr lang="en-US" sz="4800" b="1" dirty="0" err="1">
                <a:solidFill>
                  <a:srgbClr val="0070C0"/>
                </a:solidFill>
              </a:rPr>
              <a:t>khu</a:t>
            </a:r>
            <a:r>
              <a:rPr lang="en-US" sz="4800" b="1" dirty="0">
                <a:solidFill>
                  <a:srgbClr val="0070C0"/>
                </a:solidFill>
              </a:rPr>
              <a:t> di </a:t>
            </a:r>
            <a:r>
              <a:rPr lang="en-US" sz="4800" b="1" dirty="0" err="1">
                <a:solidFill>
                  <a:srgbClr val="0070C0"/>
                </a:solidFill>
              </a:rPr>
              <a:t>tích</a:t>
            </a:r>
            <a:r>
              <a:rPr lang="en-US" sz="4800" b="1" dirty="0">
                <a:solidFill>
                  <a:srgbClr val="0070C0"/>
                </a:solidFill>
              </a:rPr>
              <a:t> Văn </a:t>
            </a:r>
            <a:r>
              <a:rPr lang="en-US" sz="4800" b="1" dirty="0" err="1">
                <a:solidFill>
                  <a:srgbClr val="0070C0"/>
                </a:solidFill>
              </a:rPr>
              <a:t>Miếu</a:t>
            </a:r>
            <a:r>
              <a:rPr lang="en-US" sz="4800" b="1" dirty="0">
                <a:solidFill>
                  <a:srgbClr val="0070C0"/>
                </a:solidFill>
              </a:rPr>
              <a:t> – </a:t>
            </a:r>
            <a:r>
              <a:rPr lang="en-US" sz="4800" b="1" dirty="0" err="1">
                <a:solidFill>
                  <a:srgbClr val="0070C0"/>
                </a:solidFill>
              </a:rPr>
              <a:t>Quốc</a:t>
            </a:r>
            <a:r>
              <a:rPr lang="en-US" sz="4800" b="1" dirty="0">
                <a:solidFill>
                  <a:srgbClr val="0070C0"/>
                </a:solidFill>
              </a:rPr>
              <a:t> </a:t>
            </a:r>
            <a:r>
              <a:rPr lang="en-US" sz="4800" b="1" dirty="0" err="1">
                <a:solidFill>
                  <a:srgbClr val="0070C0"/>
                </a:solidFill>
              </a:rPr>
              <a:t>Tử</a:t>
            </a:r>
            <a:r>
              <a:rPr lang="en-US" sz="4800" b="1" dirty="0">
                <a:solidFill>
                  <a:srgbClr val="0070C0"/>
                </a:solidFill>
              </a:rPr>
              <a:t> </a:t>
            </a:r>
            <a:r>
              <a:rPr lang="en-US" sz="4800" b="1" dirty="0" err="1">
                <a:solidFill>
                  <a:srgbClr val="0070C0"/>
                </a:solidFill>
              </a:rPr>
              <a:t>Giám</a:t>
            </a:r>
            <a:endParaRPr lang="en-US" sz="4800" b="1" dirty="0">
              <a:solidFill>
                <a:srgbClr val="0070C0"/>
              </a:solidFill>
            </a:endParaRPr>
          </a:p>
        </p:txBody>
      </p:sp>
      <p:pic>
        <p:nvPicPr>
          <p:cNvPr id="12" name="Picture 11" descr="A red and grey structure with a green circle&#10;&#10;Description automatically generated">
            <a:extLst>
              <a:ext uri="{FF2B5EF4-FFF2-40B4-BE49-F238E27FC236}">
                <a16:creationId xmlns="" xmlns:a16="http://schemas.microsoft.com/office/drawing/2014/main" id="{CDC04C04-7566-66AC-AE8F-21BB166080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025" y="990725"/>
            <a:ext cx="5248150" cy="5248150"/>
          </a:xfrm>
          <a:prstGeom prst="rect">
            <a:avLst/>
          </a:prstGeom>
        </p:spPr>
      </p:pic>
    </p:spTree>
    <p:custDataLst>
      <p:tags r:id="rId1"/>
    </p:custDataLst>
    <p:extLst>
      <p:ext uri="{BB962C8B-B14F-4D97-AF65-F5344CB8AC3E}">
        <p14:creationId xmlns:p14="http://schemas.microsoft.com/office/powerpoint/2010/main" val="235473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Graphic 1">
            <a:extLst>
              <a:ext uri="{FF2B5EF4-FFF2-40B4-BE49-F238E27FC236}">
                <a16:creationId xmlns="" xmlns:a16="http://schemas.microsoft.com/office/drawing/2014/main" id="{8F0EA565-9A02-A7B0-74D9-72431B5F321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12154" y="143220"/>
            <a:ext cx="11824133" cy="1380780"/>
          </a:xfrm>
          <a:prstGeom prst="rect">
            <a:avLst/>
          </a:prstGeom>
        </p:spPr>
      </p:pic>
      <p:sp>
        <p:nvSpPr>
          <p:cNvPr id="3" name="TextBox 2">
            <a:extLst>
              <a:ext uri="{FF2B5EF4-FFF2-40B4-BE49-F238E27FC236}">
                <a16:creationId xmlns="" xmlns:a16="http://schemas.microsoft.com/office/drawing/2014/main" id="{0E47CFC0-C466-5BB1-A0CB-B907D26D3EA4}"/>
              </a:ext>
            </a:extLst>
          </p:cNvPr>
          <p:cNvSpPr txBox="1"/>
          <p:nvPr/>
        </p:nvSpPr>
        <p:spPr>
          <a:xfrm>
            <a:off x="876300" y="342900"/>
            <a:ext cx="10258425" cy="1077218"/>
          </a:xfrm>
          <a:prstGeom prst="rect">
            <a:avLst/>
          </a:prstGeom>
          <a:noFill/>
        </p:spPr>
        <p:txBody>
          <a:bodyPr wrap="square" rtlCol="0">
            <a:spAutoFit/>
          </a:bodyPr>
          <a:lstStyle/>
          <a:p>
            <a:pPr algn="ctr"/>
            <a:r>
              <a:rPr lang="nl-NL" sz="3200" b="1" dirty="0">
                <a:solidFill>
                  <a:srgbClr val="002060"/>
                </a:solidFill>
                <a:effectLst/>
                <a:ea typeface="Times New Roman" panose="02020603050405020304" pitchFamily="18" charset="0"/>
                <a:cs typeface="Times New Roman" panose="02020603050405020304" pitchFamily="18" charset="0"/>
              </a:rPr>
              <a:t>1. Xác định vị trí của một số công trình kiến trúc tiêu biểu trong khu di tích Văn Miếu - Quốc Tử Giám.</a:t>
            </a:r>
            <a:endParaRPr lang="en-US" sz="3200" b="1" dirty="0">
              <a:solidFill>
                <a:srgbClr val="002060"/>
              </a:solidFill>
              <a:effectLs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 xmlns:a16="http://schemas.microsoft.com/office/drawing/2014/main" id="{4CC7A7AC-18DE-E140-9749-4DBFF481A1FB}"/>
              </a:ext>
            </a:extLst>
          </p:cNvPr>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2576512" y="1928812"/>
            <a:ext cx="7391878" cy="4300538"/>
          </a:xfrm>
          <a:prstGeom prst="rect">
            <a:avLst/>
          </a:prstGeom>
        </p:spPr>
      </p:pic>
      <p:sp>
        <p:nvSpPr>
          <p:cNvPr id="9" name="TextBox 8">
            <a:extLst>
              <a:ext uri="{FF2B5EF4-FFF2-40B4-BE49-F238E27FC236}">
                <a16:creationId xmlns="" xmlns:a16="http://schemas.microsoft.com/office/drawing/2014/main" id="{B43FE550-E6C2-E16D-0EE9-E91B8A59525B}"/>
              </a:ext>
            </a:extLst>
          </p:cNvPr>
          <p:cNvSpPr txBox="1"/>
          <p:nvPr/>
        </p:nvSpPr>
        <p:spPr>
          <a:xfrm>
            <a:off x="4219575" y="4010025"/>
            <a:ext cx="1733550" cy="338554"/>
          </a:xfrm>
          <a:prstGeom prst="rect">
            <a:avLst/>
          </a:prstGeom>
          <a:noFill/>
        </p:spPr>
        <p:txBody>
          <a:bodyPr wrap="square" rtlCol="0">
            <a:spAutoFit/>
          </a:bodyPr>
          <a:lstStyle/>
          <a:p>
            <a:r>
              <a:rPr lang="en-US" sz="1600" dirty="0" err="1">
                <a:highlight>
                  <a:srgbClr val="FFFF00"/>
                </a:highlight>
              </a:rPr>
              <a:t>Cổng</a:t>
            </a:r>
            <a:r>
              <a:rPr lang="en-US" sz="1600" dirty="0">
                <a:highlight>
                  <a:srgbClr val="FFFF00"/>
                </a:highlight>
              </a:rPr>
              <a:t> Văn </a:t>
            </a:r>
            <a:r>
              <a:rPr lang="en-US" sz="1600" dirty="0" err="1">
                <a:highlight>
                  <a:srgbClr val="FFFF00"/>
                </a:highlight>
              </a:rPr>
              <a:t>Miếu</a:t>
            </a:r>
            <a:endParaRPr lang="en-US" sz="1600" dirty="0">
              <a:highlight>
                <a:srgbClr val="FFFF00"/>
              </a:highlight>
            </a:endParaRPr>
          </a:p>
        </p:txBody>
      </p:sp>
      <p:sp>
        <p:nvSpPr>
          <p:cNvPr id="11" name="TextBox 10">
            <a:extLst>
              <a:ext uri="{FF2B5EF4-FFF2-40B4-BE49-F238E27FC236}">
                <a16:creationId xmlns="" xmlns:a16="http://schemas.microsoft.com/office/drawing/2014/main" id="{642C1E7C-A7E1-B64A-5913-6E2752C92474}"/>
              </a:ext>
            </a:extLst>
          </p:cNvPr>
          <p:cNvSpPr txBox="1"/>
          <p:nvPr/>
        </p:nvSpPr>
        <p:spPr>
          <a:xfrm>
            <a:off x="6105525" y="4019550"/>
            <a:ext cx="1733550" cy="338554"/>
          </a:xfrm>
          <a:prstGeom prst="rect">
            <a:avLst/>
          </a:prstGeom>
          <a:noFill/>
        </p:spPr>
        <p:txBody>
          <a:bodyPr wrap="square" rtlCol="0">
            <a:spAutoFit/>
          </a:bodyPr>
          <a:lstStyle/>
          <a:p>
            <a:r>
              <a:rPr lang="en-US" sz="1600" dirty="0" err="1">
                <a:highlight>
                  <a:srgbClr val="FFFF00"/>
                </a:highlight>
              </a:rPr>
              <a:t>Khuê</a:t>
            </a:r>
            <a:r>
              <a:rPr lang="en-US" sz="1600" dirty="0">
                <a:highlight>
                  <a:srgbClr val="FFFF00"/>
                </a:highlight>
              </a:rPr>
              <a:t> Văn </a:t>
            </a:r>
            <a:r>
              <a:rPr lang="en-US" sz="1600" dirty="0" err="1">
                <a:highlight>
                  <a:srgbClr val="FFFF00"/>
                </a:highlight>
              </a:rPr>
              <a:t>Các</a:t>
            </a:r>
            <a:endParaRPr lang="en-US" sz="1600" dirty="0">
              <a:highlight>
                <a:srgbClr val="FFFF00"/>
              </a:highlight>
            </a:endParaRPr>
          </a:p>
        </p:txBody>
      </p:sp>
      <p:sp>
        <p:nvSpPr>
          <p:cNvPr id="13" name="TextBox 12">
            <a:extLst>
              <a:ext uri="{FF2B5EF4-FFF2-40B4-BE49-F238E27FC236}">
                <a16:creationId xmlns="" xmlns:a16="http://schemas.microsoft.com/office/drawing/2014/main" id="{F5581F77-DFE4-9609-D4D7-592AE86E32AB}"/>
              </a:ext>
            </a:extLst>
          </p:cNvPr>
          <p:cNvSpPr txBox="1"/>
          <p:nvPr/>
        </p:nvSpPr>
        <p:spPr>
          <a:xfrm>
            <a:off x="6067425" y="3305175"/>
            <a:ext cx="1733550" cy="338554"/>
          </a:xfrm>
          <a:prstGeom prst="rect">
            <a:avLst/>
          </a:prstGeom>
          <a:noFill/>
        </p:spPr>
        <p:txBody>
          <a:bodyPr wrap="square" rtlCol="0">
            <a:spAutoFit/>
          </a:bodyPr>
          <a:lstStyle/>
          <a:p>
            <a:r>
              <a:rPr lang="en-US" sz="1600" dirty="0" err="1">
                <a:highlight>
                  <a:srgbClr val="FFFF00"/>
                </a:highlight>
              </a:rPr>
              <a:t>Nhà</a:t>
            </a:r>
            <a:r>
              <a:rPr lang="en-US" sz="1600" dirty="0">
                <a:highlight>
                  <a:srgbClr val="FFFF00"/>
                </a:highlight>
              </a:rPr>
              <a:t> </a:t>
            </a:r>
            <a:r>
              <a:rPr lang="en-US" sz="1600" dirty="0" err="1">
                <a:highlight>
                  <a:srgbClr val="FFFF00"/>
                </a:highlight>
              </a:rPr>
              <a:t>bia</a:t>
            </a:r>
            <a:r>
              <a:rPr lang="en-US" sz="1600" dirty="0">
                <a:highlight>
                  <a:srgbClr val="FFFF00"/>
                </a:highlight>
              </a:rPr>
              <a:t> </a:t>
            </a:r>
            <a:r>
              <a:rPr lang="en-US" sz="1600" dirty="0" err="1">
                <a:highlight>
                  <a:srgbClr val="FFFF00"/>
                </a:highlight>
              </a:rPr>
              <a:t>tiến</a:t>
            </a:r>
            <a:r>
              <a:rPr lang="en-US" sz="1600" dirty="0">
                <a:highlight>
                  <a:srgbClr val="FFFF00"/>
                </a:highlight>
              </a:rPr>
              <a:t> </a:t>
            </a:r>
            <a:r>
              <a:rPr lang="en-US" sz="1600" dirty="0" err="1">
                <a:highlight>
                  <a:srgbClr val="FFFF00"/>
                </a:highlight>
              </a:rPr>
              <a:t>sĩ</a:t>
            </a:r>
            <a:endParaRPr lang="en-US" sz="1600" dirty="0">
              <a:highlight>
                <a:srgbClr val="FFFF00"/>
              </a:highlight>
            </a:endParaRPr>
          </a:p>
        </p:txBody>
      </p:sp>
      <p:sp>
        <p:nvSpPr>
          <p:cNvPr id="14" name="TextBox 13">
            <a:extLst>
              <a:ext uri="{FF2B5EF4-FFF2-40B4-BE49-F238E27FC236}">
                <a16:creationId xmlns="" xmlns:a16="http://schemas.microsoft.com/office/drawing/2014/main" id="{317B3F23-CBA1-B0A4-F61E-C893474259B0}"/>
              </a:ext>
            </a:extLst>
          </p:cNvPr>
          <p:cNvSpPr txBox="1"/>
          <p:nvPr/>
        </p:nvSpPr>
        <p:spPr>
          <a:xfrm>
            <a:off x="6096000" y="4705350"/>
            <a:ext cx="1733550" cy="338554"/>
          </a:xfrm>
          <a:prstGeom prst="rect">
            <a:avLst/>
          </a:prstGeom>
          <a:noFill/>
        </p:spPr>
        <p:txBody>
          <a:bodyPr wrap="square" rtlCol="0">
            <a:spAutoFit/>
          </a:bodyPr>
          <a:lstStyle/>
          <a:p>
            <a:r>
              <a:rPr lang="en-US" sz="1600" dirty="0" err="1">
                <a:highlight>
                  <a:srgbClr val="FFFF00"/>
                </a:highlight>
              </a:rPr>
              <a:t>Nhà</a:t>
            </a:r>
            <a:r>
              <a:rPr lang="en-US" sz="1600" dirty="0">
                <a:highlight>
                  <a:srgbClr val="FFFF00"/>
                </a:highlight>
              </a:rPr>
              <a:t> </a:t>
            </a:r>
            <a:r>
              <a:rPr lang="en-US" sz="1600" dirty="0" err="1">
                <a:highlight>
                  <a:srgbClr val="FFFF00"/>
                </a:highlight>
              </a:rPr>
              <a:t>bia</a:t>
            </a:r>
            <a:r>
              <a:rPr lang="en-US" sz="1600" dirty="0">
                <a:highlight>
                  <a:srgbClr val="FFFF00"/>
                </a:highlight>
              </a:rPr>
              <a:t> </a:t>
            </a:r>
            <a:r>
              <a:rPr lang="en-US" sz="1600" dirty="0" err="1">
                <a:highlight>
                  <a:srgbClr val="FFFF00"/>
                </a:highlight>
              </a:rPr>
              <a:t>tiến</a:t>
            </a:r>
            <a:r>
              <a:rPr lang="en-US" sz="1600" dirty="0">
                <a:highlight>
                  <a:srgbClr val="FFFF00"/>
                </a:highlight>
              </a:rPr>
              <a:t> </a:t>
            </a:r>
            <a:r>
              <a:rPr lang="en-US" sz="1600" dirty="0" err="1">
                <a:highlight>
                  <a:srgbClr val="FFFF00"/>
                </a:highlight>
              </a:rPr>
              <a:t>sĩ</a:t>
            </a:r>
            <a:endParaRPr lang="en-US" sz="1600" dirty="0">
              <a:highlight>
                <a:srgbClr val="FFFF00"/>
              </a:highlight>
            </a:endParaRPr>
          </a:p>
        </p:txBody>
      </p:sp>
      <p:sp>
        <p:nvSpPr>
          <p:cNvPr id="15" name="TextBox 14">
            <a:extLst>
              <a:ext uri="{FF2B5EF4-FFF2-40B4-BE49-F238E27FC236}">
                <a16:creationId xmlns="" xmlns:a16="http://schemas.microsoft.com/office/drawing/2014/main" id="{5EF226A7-30E4-36EB-52D9-36CBAEC40E05}"/>
              </a:ext>
            </a:extLst>
          </p:cNvPr>
          <p:cNvSpPr txBox="1"/>
          <p:nvPr/>
        </p:nvSpPr>
        <p:spPr>
          <a:xfrm>
            <a:off x="7429500" y="3657600"/>
            <a:ext cx="1733550" cy="338554"/>
          </a:xfrm>
          <a:prstGeom prst="rect">
            <a:avLst/>
          </a:prstGeom>
          <a:noFill/>
        </p:spPr>
        <p:txBody>
          <a:bodyPr wrap="square" rtlCol="0">
            <a:spAutoFit/>
          </a:bodyPr>
          <a:lstStyle/>
          <a:p>
            <a:r>
              <a:rPr lang="en-US" sz="1600" dirty="0" err="1">
                <a:highlight>
                  <a:srgbClr val="FFFF00"/>
                </a:highlight>
              </a:rPr>
              <a:t>Khu</a:t>
            </a:r>
            <a:r>
              <a:rPr lang="en-US" sz="1600" dirty="0">
                <a:highlight>
                  <a:srgbClr val="FFFF00"/>
                </a:highlight>
              </a:rPr>
              <a:t> </a:t>
            </a:r>
            <a:r>
              <a:rPr lang="en-US" sz="1600" dirty="0" err="1">
                <a:highlight>
                  <a:srgbClr val="FFFF00"/>
                </a:highlight>
              </a:rPr>
              <a:t>Đại</a:t>
            </a:r>
            <a:r>
              <a:rPr lang="en-US" sz="1600" dirty="0">
                <a:highlight>
                  <a:srgbClr val="FFFF00"/>
                </a:highlight>
              </a:rPr>
              <a:t> Thành</a:t>
            </a:r>
          </a:p>
        </p:txBody>
      </p:sp>
      <p:sp>
        <p:nvSpPr>
          <p:cNvPr id="16" name="TextBox 15">
            <a:extLst>
              <a:ext uri="{FF2B5EF4-FFF2-40B4-BE49-F238E27FC236}">
                <a16:creationId xmlns="" xmlns:a16="http://schemas.microsoft.com/office/drawing/2014/main" id="{D061181F-76BD-B1AE-2EC9-286259EC9688}"/>
              </a:ext>
            </a:extLst>
          </p:cNvPr>
          <p:cNvSpPr txBox="1"/>
          <p:nvPr/>
        </p:nvSpPr>
        <p:spPr>
          <a:xfrm>
            <a:off x="8658225" y="4248150"/>
            <a:ext cx="1733550" cy="338554"/>
          </a:xfrm>
          <a:prstGeom prst="rect">
            <a:avLst/>
          </a:prstGeom>
          <a:noFill/>
        </p:spPr>
        <p:txBody>
          <a:bodyPr wrap="square" rtlCol="0">
            <a:spAutoFit/>
          </a:bodyPr>
          <a:lstStyle/>
          <a:p>
            <a:r>
              <a:rPr lang="en-US" sz="1600" dirty="0" err="1">
                <a:highlight>
                  <a:srgbClr val="FFFF00"/>
                </a:highlight>
              </a:rPr>
              <a:t>Khu</a:t>
            </a:r>
            <a:r>
              <a:rPr lang="en-US" sz="1600" dirty="0">
                <a:highlight>
                  <a:srgbClr val="FFFF00"/>
                </a:highlight>
              </a:rPr>
              <a:t> Thái </a:t>
            </a:r>
            <a:r>
              <a:rPr lang="en-US" sz="1600" dirty="0" err="1">
                <a:highlight>
                  <a:srgbClr val="FFFF00"/>
                </a:highlight>
              </a:rPr>
              <a:t>Học</a:t>
            </a:r>
            <a:endParaRPr lang="en-US" sz="1600" dirty="0">
              <a:highlight>
                <a:srgbClr val="FFFF00"/>
              </a:highlight>
            </a:endParaRPr>
          </a:p>
        </p:txBody>
      </p:sp>
      <p:pic>
        <p:nvPicPr>
          <p:cNvPr id="5" name="Picture 4" descr="A white circle with leaves and blue text&#10;&#10;Description automatically generated">
            <a:extLst>
              <a:ext uri="{FF2B5EF4-FFF2-40B4-BE49-F238E27FC236}">
                <a16:creationId xmlns="" xmlns:a16="http://schemas.microsoft.com/office/drawing/2014/main" id="{CC0E10B2-0D0E-2A47-719B-6A55B62ED5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spTree>
    <p:custDataLst>
      <p:tags r:id="rId1"/>
    </p:custDataLst>
    <p:extLst>
      <p:ext uri="{BB962C8B-B14F-4D97-AF65-F5344CB8AC3E}">
        <p14:creationId xmlns:p14="http://schemas.microsoft.com/office/powerpoint/2010/main" val="32245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Graphic 1">
            <a:extLst>
              <a:ext uri="{FF2B5EF4-FFF2-40B4-BE49-F238E27FC236}">
                <a16:creationId xmlns="" xmlns:a16="http://schemas.microsoft.com/office/drawing/2014/main" id="{8F0EA565-9A02-A7B0-74D9-72431B5F321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12154" y="143220"/>
            <a:ext cx="11824133" cy="914055"/>
          </a:xfrm>
          <a:prstGeom prst="rect">
            <a:avLst/>
          </a:prstGeom>
        </p:spPr>
      </p:pic>
      <p:sp>
        <p:nvSpPr>
          <p:cNvPr id="3" name="TextBox 2">
            <a:extLst>
              <a:ext uri="{FF2B5EF4-FFF2-40B4-BE49-F238E27FC236}">
                <a16:creationId xmlns="" xmlns:a16="http://schemas.microsoft.com/office/drawing/2014/main" id="{0E47CFC0-C466-5BB1-A0CB-B907D26D3EA4}"/>
              </a:ext>
            </a:extLst>
          </p:cNvPr>
          <p:cNvSpPr txBox="1"/>
          <p:nvPr/>
        </p:nvSpPr>
        <p:spPr>
          <a:xfrm>
            <a:off x="876300" y="342900"/>
            <a:ext cx="10258425" cy="584775"/>
          </a:xfrm>
          <a:prstGeom prst="rect">
            <a:avLst/>
          </a:prstGeom>
          <a:noFill/>
        </p:spPr>
        <p:txBody>
          <a:bodyPr wrap="square" rtlCol="0">
            <a:spAutoFit/>
          </a:bodyPr>
          <a:lstStyle/>
          <a:p>
            <a:pPr lvl="0" algn="ctr"/>
            <a:r>
              <a:rPr lang="nl-NL" sz="3200" b="1" dirty="0">
                <a:solidFill>
                  <a:srgbClr val="002060"/>
                </a:solidFill>
                <a:ea typeface="Times New Roman" panose="02020603050405020304" pitchFamily="18" charset="0"/>
                <a:cs typeface="Times New Roman" panose="02020603050405020304" pitchFamily="18" charset="0"/>
              </a:rPr>
              <a:t>Đọc thông tin và quan sát các hình từ 3 đến 5, em hãy:</a:t>
            </a:r>
            <a:endParaRPr kumimoji="0" lang="en-US" sz="3200" b="1"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 xmlns:a16="http://schemas.microsoft.com/office/drawing/2014/main" id="{0F1CB06E-11E3-44F1-FDE6-8B9467B3E1B9}"/>
              </a:ext>
            </a:extLst>
          </p:cNvPr>
          <p:cNvGrpSpPr/>
          <p:nvPr/>
        </p:nvGrpSpPr>
        <p:grpSpPr>
          <a:xfrm>
            <a:off x="561975" y="3463984"/>
            <a:ext cx="5133101" cy="3013016"/>
            <a:chOff x="575691" y="2416234"/>
            <a:chExt cx="5133101" cy="3013016"/>
          </a:xfrm>
        </p:grpSpPr>
        <p:pic>
          <p:nvPicPr>
            <p:cNvPr id="6" name="Picture 5" descr="A picture containing toy, doll&#10;&#10;Description automatically generated">
              <a:extLst>
                <a:ext uri="{FF2B5EF4-FFF2-40B4-BE49-F238E27FC236}">
                  <a16:creationId xmlns="" xmlns:a16="http://schemas.microsoft.com/office/drawing/2014/main" id="{8428A67E-41F9-DA6E-0018-A4563C782F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691" y="2416234"/>
              <a:ext cx="5133101" cy="2603441"/>
            </a:xfrm>
            <a:prstGeom prst="rect">
              <a:avLst/>
            </a:prstGeom>
          </p:spPr>
        </p:pic>
        <p:sp>
          <p:nvSpPr>
            <p:cNvPr id="8" name="Rectangle: Rounded Corners 7">
              <a:extLst>
                <a:ext uri="{FF2B5EF4-FFF2-40B4-BE49-F238E27FC236}">
                  <a16:creationId xmlns="" xmlns:a16="http://schemas.microsoft.com/office/drawing/2014/main" id="{0970FA9A-A656-C7FF-484C-B97DBBD44F43}"/>
                </a:ext>
              </a:extLst>
            </p:cNvPr>
            <p:cNvSpPr/>
            <p:nvPr/>
          </p:nvSpPr>
          <p:spPr>
            <a:xfrm>
              <a:off x="1362075" y="4829175"/>
              <a:ext cx="3790950" cy="6000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atin typeface="Cambria" panose="02040503050406030204" pitchFamily="18" charset="0"/>
                  <a:ea typeface="Cambria" panose="02040503050406030204" pitchFamily="18" charset="0"/>
                </a:rPr>
                <a:t>Thảo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luận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endParaRPr lang="en-US" sz="3200" b="1" dirty="0">
                <a:latin typeface="Cambria" panose="02040503050406030204" pitchFamily="18" charset="0"/>
                <a:ea typeface="Cambria" panose="02040503050406030204" pitchFamily="18" charset="0"/>
              </a:endParaRPr>
            </a:p>
          </p:txBody>
        </p:sp>
      </p:grpSp>
      <p:sp>
        <p:nvSpPr>
          <p:cNvPr id="10" name="TextBox 9">
            <a:extLst>
              <a:ext uri="{FF2B5EF4-FFF2-40B4-BE49-F238E27FC236}">
                <a16:creationId xmlns="" xmlns:a16="http://schemas.microsoft.com/office/drawing/2014/main" id="{134D51EA-39EC-469D-FC1A-4EB0846D6209}"/>
              </a:ext>
            </a:extLst>
          </p:cNvPr>
          <p:cNvSpPr txBox="1"/>
          <p:nvPr/>
        </p:nvSpPr>
        <p:spPr>
          <a:xfrm>
            <a:off x="4704944" y="1447944"/>
            <a:ext cx="6896506" cy="1736646"/>
          </a:xfrm>
          <a:prstGeom prst="wedgeRoundRectCallout">
            <a:avLst>
              <a:gd name="adj1" fmla="val -61949"/>
              <a:gd name="adj2" fmla="val 58482"/>
              <a:gd name="adj3" fmla="val 16667"/>
            </a:avLst>
          </a:prstGeom>
          <a:solidFill>
            <a:schemeClr val="accent6">
              <a:lumMod val="20000"/>
              <a:lumOff val="80000"/>
              <a:alpha val="60000"/>
            </a:schemeClr>
          </a:solidFill>
          <a:ln w="38100">
            <a:solidFill>
              <a:srgbClr val="800000"/>
            </a:solidFill>
            <a:prstDash val="sysDash"/>
          </a:ln>
        </p:spPr>
        <p:txBody>
          <a:bodyPr wrap="square" rtlCol="0">
            <a:spAutoFit/>
          </a:bodyPr>
          <a:lstStyle/>
          <a:p>
            <a:pPr algn="just" defTabSz="914217">
              <a:buClr>
                <a:srgbClr val="000000"/>
              </a:buClr>
            </a:pP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Mô</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tả</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kiến</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trúc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chức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năng</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của</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một</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số</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công</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trình</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Văn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Miếu</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Quốc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Tử</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Giám</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nhà</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bia</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Tiến</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sĩ</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p>
        </p:txBody>
      </p:sp>
      <p:sp>
        <p:nvSpPr>
          <p:cNvPr id="12" name="TextBox 11">
            <a:extLst>
              <a:ext uri="{FF2B5EF4-FFF2-40B4-BE49-F238E27FC236}">
                <a16:creationId xmlns="" xmlns:a16="http://schemas.microsoft.com/office/drawing/2014/main" id="{F3EE5B4F-496B-FAD3-A0A7-5228180E21FA}"/>
              </a:ext>
            </a:extLst>
          </p:cNvPr>
          <p:cNvSpPr txBox="1"/>
          <p:nvPr/>
        </p:nvSpPr>
        <p:spPr>
          <a:xfrm>
            <a:off x="5666969" y="3410094"/>
            <a:ext cx="6277381" cy="1736646"/>
          </a:xfrm>
          <a:prstGeom prst="wedgeRoundRectCallout">
            <a:avLst>
              <a:gd name="adj1" fmla="val -61258"/>
              <a:gd name="adj2" fmla="val -9450"/>
              <a:gd name="adj3" fmla="val 16667"/>
            </a:avLst>
          </a:prstGeom>
          <a:solidFill>
            <a:schemeClr val="accent6">
              <a:lumMod val="20000"/>
              <a:lumOff val="80000"/>
              <a:alpha val="60000"/>
            </a:schemeClr>
          </a:solidFill>
          <a:ln w="38100">
            <a:solidFill>
              <a:srgbClr val="800000"/>
            </a:solidFill>
            <a:prstDash val="sysDash"/>
          </a:ln>
        </p:spPr>
        <p:txBody>
          <a:bodyPr wrap="square" rtlCol="0">
            <a:spAutoFit/>
          </a:bodyPr>
          <a:lstStyle/>
          <a:p>
            <a:pPr algn="just" defTabSz="914217">
              <a:buClr>
                <a:srgbClr val="000000"/>
              </a:buClr>
            </a:pPr>
            <a:r>
              <a:rPr lang="vi-VN"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Nêu ý nghĩa của việc ghi danh những người đỗ tiến sĩ ở Văn Miếu – Quốc Tử Giám.</a:t>
            </a:r>
            <a:endPar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346259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50" name="Picture 2" descr="Chiêm ngưỡng di sản Văn Miếu Quốc Tử Giám - Hồn thiêng dân tộc">
            <a:extLst>
              <a:ext uri="{FF2B5EF4-FFF2-40B4-BE49-F238E27FC236}">
                <a16:creationId xmlns="" xmlns:a16="http://schemas.microsoft.com/office/drawing/2014/main" id="{90B508C3-3B7E-1F97-06AE-2441D3A294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27" y="1771650"/>
            <a:ext cx="5026745" cy="3352800"/>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5">
            <a:extLst>
              <a:ext uri="{FF2B5EF4-FFF2-40B4-BE49-F238E27FC236}">
                <a16:creationId xmlns="" xmlns:a16="http://schemas.microsoft.com/office/drawing/2014/main" id="{937A24BD-5EBF-2465-CC92-0BC3EDAE3B09}"/>
              </a:ext>
            </a:extLst>
          </p:cNvPr>
          <p:cNvSpPr/>
          <p:nvPr/>
        </p:nvSpPr>
        <p:spPr>
          <a:xfrm>
            <a:off x="6019800" y="1304925"/>
            <a:ext cx="5492115" cy="449579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600" b="1" dirty="0">
                <a:solidFill>
                  <a:srgbClr val="002060"/>
                </a:solidFill>
                <a:latin typeface="Calibri" panose="020F0502020204030204" pitchFamily="34" charset="0"/>
                <a:ea typeface="Cambria" panose="02040503050406030204" pitchFamily="18" charset="0"/>
                <a:cs typeface="Calibri" panose="020F0502020204030204" pitchFamily="34" charset="0"/>
              </a:rPr>
              <a:t>Văn Miếu gồm các công trình tiêu biểu: cổng Văn Miếu, Khuê Văn Các, nhà bia Tiến sĩ, khu Đại Thành,... Đây là nơi thờ Khổng Tử và các học trò của ông. </a:t>
            </a:r>
            <a:endParaRPr kumimoji="0" lang="zh-CN" altLang="en-US" sz="36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spTree>
    <p:custDataLst>
      <p:tags r:id="rId1"/>
    </p:custDataLst>
    <p:extLst>
      <p:ext uri="{BB962C8B-B14F-4D97-AF65-F5344CB8AC3E}">
        <p14:creationId xmlns:p14="http://schemas.microsoft.com/office/powerpoint/2010/main" val="97982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99A6800-1FCD-4188-9F4B-D75BAB564A35"/>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H\uFFFDL{2C649A88-6D6F-4586-9FBE-8FA70EC2B046}&quot;,&quot;C:\\Users\\ad\\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13 - Văn miếu Quốc Tử Giám ( Tiết 1)"/>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DA168442-6AFF-41A4-AFAA-96B7F64DD8D0}:269"/>
</p:tagLst>
</file>

<file path=ppt/tags/tag11.xml><?xml version="1.0" encoding="utf-8"?>
<p:tagLst xmlns:a="http://schemas.openxmlformats.org/drawingml/2006/main" xmlns:r="http://schemas.openxmlformats.org/officeDocument/2006/relationships" xmlns:p="http://schemas.openxmlformats.org/presentationml/2006/main">
  <p:tag name="GENSWF_SLIDE_UID" val="{BFED18DA-36D2-49B2-8343-241F3B37C490}:270"/>
</p:tagLst>
</file>

<file path=ppt/tags/tag12.xml><?xml version="1.0" encoding="utf-8"?>
<p:tagLst xmlns:a="http://schemas.openxmlformats.org/drawingml/2006/main" xmlns:r="http://schemas.openxmlformats.org/officeDocument/2006/relationships" xmlns:p="http://schemas.openxmlformats.org/presentationml/2006/main">
  <p:tag name="GENSWF_SLIDE_UID" val="{C5DC835B-59F7-4863-9747-E01DA2206823}:271"/>
</p:tagLst>
</file>

<file path=ppt/tags/tag13.xml><?xml version="1.0" encoding="utf-8"?>
<p:tagLst xmlns:a="http://schemas.openxmlformats.org/drawingml/2006/main" xmlns:r="http://schemas.openxmlformats.org/officeDocument/2006/relationships" xmlns:p="http://schemas.openxmlformats.org/presentationml/2006/main">
  <p:tag name="GENSWF_SLIDE_UID" val="{D8FDF59E-2D03-4E0B-A24D-D52D5D800704}:272"/>
</p:tagLst>
</file>

<file path=ppt/tags/tag14.xml><?xml version="1.0" encoding="utf-8"?>
<p:tagLst xmlns:a="http://schemas.openxmlformats.org/drawingml/2006/main" xmlns:r="http://schemas.openxmlformats.org/officeDocument/2006/relationships" xmlns:p="http://schemas.openxmlformats.org/presentationml/2006/main">
  <p:tag name="GENSWF_SLIDE_UID" val="{63603DE4-CD8B-4CD3-AEA5-E5D774B87F5B}:273"/>
</p:tagLst>
</file>

<file path=ppt/tags/tag15.xml><?xml version="1.0" encoding="utf-8"?>
<p:tagLst xmlns:a="http://schemas.openxmlformats.org/drawingml/2006/main" xmlns:r="http://schemas.openxmlformats.org/officeDocument/2006/relationships" xmlns:p="http://schemas.openxmlformats.org/presentationml/2006/main">
  <p:tag name="GENSWF_SLIDE_UID" val="{E6D3D48D-43C3-41DB-ABAA-23B201E61CC9}:274"/>
</p:tagLst>
</file>

<file path=ppt/tags/tag16.xml><?xml version="1.0" encoding="utf-8"?>
<p:tagLst xmlns:a="http://schemas.openxmlformats.org/drawingml/2006/main" xmlns:r="http://schemas.openxmlformats.org/officeDocument/2006/relationships" xmlns:p="http://schemas.openxmlformats.org/presentationml/2006/main">
  <p:tag name="GENSWF_SLIDE_UID" val="{04FF58EB-A73A-40FF-8014-430015DF5B18}:275"/>
</p:tagLst>
</file>

<file path=ppt/tags/tag17.xml><?xml version="1.0" encoding="utf-8"?>
<p:tagLst xmlns:a="http://schemas.openxmlformats.org/drawingml/2006/main" xmlns:r="http://schemas.openxmlformats.org/officeDocument/2006/relationships" xmlns:p="http://schemas.openxmlformats.org/presentationml/2006/main">
  <p:tag name="GENSWF_SLIDE_UID" val="{197E2A10-2906-469C-9A18-6BBA18E1E902}:276"/>
</p:tagLst>
</file>

<file path=ppt/tags/tag18.xml><?xml version="1.0" encoding="utf-8"?>
<p:tagLst xmlns:a="http://schemas.openxmlformats.org/drawingml/2006/main" xmlns:r="http://schemas.openxmlformats.org/officeDocument/2006/relationships" xmlns:p="http://schemas.openxmlformats.org/presentationml/2006/main">
  <p:tag name="GENSWF_SLIDE_UID" val="{C737143F-0DC6-4A94-ADB5-AF820CAA13C1}:289"/>
</p:tagLst>
</file>

<file path=ppt/tags/tag2.xml><?xml version="1.0" encoding="utf-8"?>
<p:tagLst xmlns:a="http://schemas.openxmlformats.org/drawingml/2006/main" xmlns:r="http://schemas.openxmlformats.org/officeDocument/2006/relationships" xmlns:p="http://schemas.openxmlformats.org/presentationml/2006/main">
  <p:tag name="GENSWF_SLIDE_UID" val="{3C520A4B-60C7-41C9-896A-6A00CBEBD795}:256"/>
</p:tagLst>
</file>

<file path=ppt/tags/tag3.xml><?xml version="1.0" encoding="utf-8"?>
<p:tagLst xmlns:a="http://schemas.openxmlformats.org/drawingml/2006/main" xmlns:r="http://schemas.openxmlformats.org/officeDocument/2006/relationships" xmlns:p="http://schemas.openxmlformats.org/presentationml/2006/main">
  <p:tag name="GENSWF_SLIDE_UID" val="{4584CD40-E1E5-40C6-B1C0-0A72E4A3C85A}:261"/>
</p:tagLst>
</file>

<file path=ppt/tags/tag4.xml><?xml version="1.0" encoding="utf-8"?>
<p:tagLst xmlns:a="http://schemas.openxmlformats.org/drawingml/2006/main" xmlns:r="http://schemas.openxmlformats.org/officeDocument/2006/relationships" xmlns:p="http://schemas.openxmlformats.org/presentationml/2006/main">
  <p:tag name="GENSWF_SLIDE_UID" val="{A846B4AF-5D4C-4B24-84EF-36F0AA9C9CBD}:263"/>
</p:tagLst>
</file>

<file path=ppt/tags/tag5.xml><?xml version="1.0" encoding="utf-8"?>
<p:tagLst xmlns:a="http://schemas.openxmlformats.org/drawingml/2006/main" xmlns:r="http://schemas.openxmlformats.org/officeDocument/2006/relationships" xmlns:p="http://schemas.openxmlformats.org/presentationml/2006/main">
  <p:tag name="GENSWF_SLIDE_UID" val="{D8478B33-68E6-4FFA-8E16-49B3F6B0A450}:268"/>
</p:tagLst>
</file>

<file path=ppt/tags/tag6.xml><?xml version="1.0" encoding="utf-8"?>
<p:tagLst xmlns:a="http://schemas.openxmlformats.org/drawingml/2006/main" xmlns:r="http://schemas.openxmlformats.org/officeDocument/2006/relationships" xmlns:p="http://schemas.openxmlformats.org/presentationml/2006/main">
  <p:tag name="GENSWF_SLIDE_UID" val="{4AA73381-E112-4989-93B9-FAB617B13B7C}:264"/>
</p:tagLst>
</file>

<file path=ppt/tags/tag7.xml><?xml version="1.0" encoding="utf-8"?>
<p:tagLst xmlns:a="http://schemas.openxmlformats.org/drawingml/2006/main" xmlns:r="http://schemas.openxmlformats.org/officeDocument/2006/relationships" xmlns:p="http://schemas.openxmlformats.org/presentationml/2006/main">
  <p:tag name="GENSWF_SLIDE_UID" val="{66B13C3E-0CB5-486F-BBFC-3D9AF083F5C7}:265"/>
</p:tagLst>
</file>

<file path=ppt/tags/tag8.xml><?xml version="1.0" encoding="utf-8"?>
<p:tagLst xmlns:a="http://schemas.openxmlformats.org/drawingml/2006/main" xmlns:r="http://schemas.openxmlformats.org/officeDocument/2006/relationships" xmlns:p="http://schemas.openxmlformats.org/presentationml/2006/main">
  <p:tag name="GENSWF_SLIDE_UID" val="{DCCDA95F-F7C3-492E-954D-AB388C589750}:266"/>
</p:tagLst>
</file>

<file path=ppt/tags/tag9.xml><?xml version="1.0" encoding="utf-8"?>
<p:tagLst xmlns:a="http://schemas.openxmlformats.org/drawingml/2006/main" xmlns:r="http://schemas.openxmlformats.org/officeDocument/2006/relationships" xmlns:p="http://schemas.openxmlformats.org/presentationml/2006/main">
  <p:tag name="GENSWF_SLIDE_UID" val="{67582628-F9CA-41F1-BA2A-92E718C1D209}:2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533</Words>
  <Application>Microsoft Office PowerPoint</Application>
  <PresentationFormat>Widescreen</PresentationFormat>
  <Paragraphs>52</Paragraphs>
  <Slides>17</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#9Slide07 HoneyCream</vt:lpstr>
      <vt:lpstr>Arial</vt:lpstr>
      <vt:lpstr>Calibri</vt:lpstr>
      <vt:lpstr>Calibri Light</vt:lpstr>
      <vt:lpstr>Cambria</vt:lpstr>
      <vt:lpstr>Times New Roman</vt:lpstr>
      <vt:lpstr>等线</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13 - Văn miếu Quốc Tử Giám ( Tiết 1)</dc:title>
  <dc:creator>Thao Tran</dc:creator>
  <cp:lastModifiedBy>ad</cp:lastModifiedBy>
  <cp:revision>26</cp:revision>
  <dcterms:created xsi:type="dcterms:W3CDTF">2023-09-27T05:53:28Z</dcterms:created>
  <dcterms:modified xsi:type="dcterms:W3CDTF">2024-12-19T13:54:56Z</dcterms:modified>
</cp:coreProperties>
</file>