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1" r:id="rId2"/>
    <p:sldId id="263" r:id="rId3"/>
    <p:sldId id="264" r:id="rId4"/>
    <p:sldId id="288" r:id="rId5"/>
    <p:sldId id="298" r:id="rId6"/>
    <p:sldId id="283" r:id="rId7"/>
    <p:sldId id="305" r:id="rId8"/>
    <p:sldId id="270"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81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6369C-9113-4280-801E-56A535E5200B}" type="datetimeFigureOut">
              <a:rPr lang="en-US" smtClean="0"/>
              <a:t>12/22/2024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A87FB-54A4-4D2F-997E-C91DB3801549}" type="slidenum">
              <a:rPr lang="en-US" smtClean="0"/>
              <a:t>‹#›</a:t>
            </a:fld>
            <a:endParaRPr lang="en-US"/>
          </a:p>
        </p:txBody>
      </p:sp>
    </p:spTree>
    <p:extLst>
      <p:ext uri="{BB962C8B-B14F-4D97-AF65-F5344CB8AC3E}">
        <p14:creationId xmlns:p14="http://schemas.microsoft.com/office/powerpoint/2010/main" val="221433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9A87FB-54A4-4D2F-997E-C91DB3801549}" type="slidenum">
              <a:rPr lang="en-US" smtClean="0"/>
              <a:t>1</a:t>
            </a:fld>
            <a:endParaRPr lang="en-US"/>
          </a:p>
        </p:txBody>
      </p:sp>
    </p:spTree>
    <p:extLst>
      <p:ext uri="{BB962C8B-B14F-4D97-AF65-F5344CB8AC3E}">
        <p14:creationId xmlns:p14="http://schemas.microsoft.com/office/powerpoint/2010/main" val="31121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DDBE7-19D9-4D9D-AC7A-291DEEF24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82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DDBE7-19D9-4D9D-AC7A-291DEEF24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09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189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9A8FA3E4-5DAB-423D-AC6E-4E682296009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457326" y="400049"/>
            <a:ext cx="1095077" cy="1095077"/>
          </a:xfrm>
          <a:prstGeom prst="rect">
            <a:avLst/>
          </a:prstGeom>
        </p:spPr>
      </p:pic>
    </p:spTree>
    <p:extLst>
      <p:ext uri="{BB962C8B-B14F-4D97-AF65-F5344CB8AC3E}">
        <p14:creationId xmlns:p14="http://schemas.microsoft.com/office/powerpoint/2010/main" val="1460303582"/>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E8178-E3F7-4EF9-867C-ADCA01247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图片 8">
            <a:extLst>
              <a:ext uri="{FF2B5EF4-FFF2-40B4-BE49-F238E27FC236}">
                <a16:creationId xmlns:a16="http://schemas.microsoft.com/office/drawing/2014/main" id="{458CABBF-6193-436F-9E35-3C9EF07223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16" t="10164" r="4093" b="2409"/>
          <a:stretch/>
        </p:blipFill>
        <p:spPr>
          <a:xfrm>
            <a:off x="981076" y="-942975"/>
            <a:ext cx="10915650" cy="7048500"/>
          </a:xfrm>
          <a:prstGeom prst="rect">
            <a:avLst/>
          </a:prstGeom>
        </p:spPr>
      </p:pic>
      <p:sp>
        <p:nvSpPr>
          <p:cNvPr id="7" name="TextBox 6">
            <a:extLst>
              <a:ext uri="{FF2B5EF4-FFF2-40B4-BE49-F238E27FC236}">
                <a16:creationId xmlns:a16="http://schemas.microsoft.com/office/drawing/2014/main" id="{B4E20B45-2FDF-4DB4-9E46-C8A6DDA8BB2C}"/>
              </a:ext>
            </a:extLst>
          </p:cNvPr>
          <p:cNvSpPr txBox="1"/>
          <p:nvPr/>
        </p:nvSpPr>
        <p:spPr>
          <a:xfrm>
            <a:off x="3516189" y="343881"/>
            <a:ext cx="63531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TRƯỜNG TIỂU HỌC QUANG TRUNG</a:t>
            </a:r>
          </a:p>
        </p:txBody>
      </p:sp>
      <p:pic>
        <p:nvPicPr>
          <p:cNvPr id="4" name="Picture 3">
            <a:extLst>
              <a:ext uri="{FF2B5EF4-FFF2-40B4-BE49-F238E27FC236}">
                <a16:creationId xmlns:a16="http://schemas.microsoft.com/office/drawing/2014/main" id="{1B84BE34-BE38-495E-A6F5-95E20BDD2495}"/>
              </a:ext>
            </a:extLst>
          </p:cNvPr>
          <p:cNvPicPr>
            <a:picLocks noChangeAspect="1"/>
          </p:cNvPicPr>
          <p:nvPr/>
        </p:nvPicPr>
        <p:blipFill>
          <a:blip r:embed="rId6"/>
          <a:stretch>
            <a:fillRect/>
          </a:stretch>
        </p:blipFill>
        <p:spPr>
          <a:xfrm>
            <a:off x="4545323" y="1101986"/>
            <a:ext cx="3853989" cy="814459"/>
          </a:xfrm>
          <a:prstGeom prst="rect">
            <a:avLst/>
          </a:prstGeom>
        </p:spPr>
      </p:pic>
      <p:pic>
        <p:nvPicPr>
          <p:cNvPr id="6" name="Picture 5">
            <a:extLst>
              <a:ext uri="{FF2B5EF4-FFF2-40B4-BE49-F238E27FC236}">
                <a16:creationId xmlns:a16="http://schemas.microsoft.com/office/drawing/2014/main" id="{B565F171-FB3A-4470-A00B-6CBB7DC4E8DA}"/>
              </a:ext>
            </a:extLst>
          </p:cNvPr>
          <p:cNvPicPr>
            <a:picLocks noChangeAspect="1"/>
          </p:cNvPicPr>
          <p:nvPr/>
        </p:nvPicPr>
        <p:blipFill>
          <a:blip r:embed="rId7"/>
          <a:stretch>
            <a:fillRect/>
          </a:stretch>
        </p:blipFill>
        <p:spPr>
          <a:xfrm>
            <a:off x="2675060" y="1916445"/>
            <a:ext cx="7413379" cy="2127688"/>
          </a:xfrm>
          <a:prstGeom prst="rect">
            <a:avLst/>
          </a:prstGeom>
        </p:spPr>
      </p:pic>
      <p:pic>
        <p:nvPicPr>
          <p:cNvPr id="13" name="Picture 12">
            <a:extLst>
              <a:ext uri="{FF2B5EF4-FFF2-40B4-BE49-F238E27FC236}">
                <a16:creationId xmlns:a16="http://schemas.microsoft.com/office/drawing/2014/main" id="{68AEB2BE-21D6-4275-8B87-78586FABC566}"/>
              </a:ext>
            </a:extLst>
          </p:cNvPr>
          <p:cNvPicPr>
            <a:picLocks noChangeAspect="1"/>
          </p:cNvPicPr>
          <p:nvPr/>
        </p:nvPicPr>
        <p:blipFill>
          <a:blip r:embed="rId8"/>
          <a:stretch>
            <a:fillRect/>
          </a:stretch>
        </p:blipFill>
        <p:spPr>
          <a:xfrm>
            <a:off x="5314469" y="3832890"/>
            <a:ext cx="3084843" cy="969348"/>
          </a:xfrm>
          <a:prstGeom prst="rect">
            <a:avLst/>
          </a:prstGeom>
        </p:spPr>
      </p:pic>
      <p:sp>
        <p:nvSpPr>
          <p:cNvPr id="2" name="TextBox 1">
            <a:extLst>
              <a:ext uri="{FF2B5EF4-FFF2-40B4-BE49-F238E27FC236}">
                <a16:creationId xmlns:a16="http://schemas.microsoft.com/office/drawing/2014/main" id="{64AA8899-A24D-4522-8F34-DE7B14AF369F}"/>
              </a:ext>
            </a:extLst>
          </p:cNvPr>
          <p:cNvSpPr txBox="1"/>
          <p:nvPr/>
        </p:nvSpPr>
        <p:spPr>
          <a:xfrm>
            <a:off x="6692776" y="5729745"/>
            <a:ext cx="4118948" cy="461665"/>
          </a:xfrm>
          <a:prstGeom prst="rect">
            <a:avLst/>
          </a:prstGeom>
          <a:noFill/>
        </p:spPr>
        <p:txBody>
          <a:bodyPr wrap="none" rtlCol="0">
            <a:spAutoFit/>
          </a:bodyPr>
          <a:lstStyle/>
          <a:p>
            <a:r>
              <a:rPr lang="en-US" sz="2400" b="1" i="1" dirty="0" err="1">
                <a:solidFill>
                  <a:schemeClr val="tx2">
                    <a:lumMod val="75000"/>
                  </a:schemeClr>
                </a:solidFill>
                <a:latin typeface="Times New Roman" panose="02020603050405020304" pitchFamily="18" charset="0"/>
                <a:cs typeface="Times New Roman" panose="02020603050405020304" pitchFamily="18" charset="0"/>
              </a:rPr>
              <a:t>Giáo</a:t>
            </a:r>
            <a:r>
              <a:rPr lang="en-US" sz="2400" b="1" i="1" dirty="0">
                <a:solidFill>
                  <a:schemeClr val="tx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tx2">
                    <a:lumMod val="75000"/>
                  </a:schemeClr>
                </a:solidFill>
                <a:latin typeface="Times New Roman" panose="02020603050405020304" pitchFamily="18" charset="0"/>
                <a:cs typeface="Times New Roman" panose="02020603050405020304" pitchFamily="18" charset="0"/>
              </a:rPr>
              <a:t>viên</a:t>
            </a:r>
            <a:r>
              <a:rPr lang="en-US" sz="2400" b="1" i="1" dirty="0">
                <a:solidFill>
                  <a:schemeClr val="tx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tx2">
                    <a:lumMod val="75000"/>
                  </a:schemeClr>
                </a:solidFill>
                <a:latin typeface="Times New Roman" panose="02020603050405020304" pitchFamily="18" charset="0"/>
                <a:cs typeface="Times New Roman" panose="02020603050405020304" pitchFamily="18" charset="0"/>
              </a:rPr>
              <a:t>Trần</a:t>
            </a:r>
            <a:r>
              <a:rPr lang="en-US" sz="2400" b="1" i="1" dirty="0">
                <a:solidFill>
                  <a:schemeClr val="tx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tx2">
                    <a:lumMod val="75000"/>
                  </a:schemeClr>
                </a:solidFill>
                <a:latin typeface="Times New Roman" panose="02020603050405020304" pitchFamily="18" charset="0"/>
                <a:cs typeface="Times New Roman" panose="02020603050405020304" pitchFamily="18" charset="0"/>
              </a:rPr>
              <a:t>Thị</a:t>
            </a:r>
            <a:r>
              <a:rPr lang="en-US" sz="2400" b="1" i="1" dirty="0">
                <a:solidFill>
                  <a:schemeClr val="tx2">
                    <a:lumMod val="75000"/>
                  </a:schemeClr>
                </a:solidFill>
                <a:latin typeface="Times New Roman" panose="02020603050405020304" pitchFamily="18" charset="0"/>
                <a:cs typeface="Times New Roman" panose="02020603050405020304" pitchFamily="18" charset="0"/>
              </a:rPr>
              <a:t> Thu </a:t>
            </a:r>
            <a:r>
              <a:rPr lang="en-US" sz="2400" b="1" i="1" dirty="0" err="1">
                <a:solidFill>
                  <a:schemeClr val="tx2">
                    <a:lumMod val="75000"/>
                  </a:schemeClr>
                </a:solidFill>
                <a:latin typeface="Times New Roman" panose="02020603050405020304" pitchFamily="18" charset="0"/>
                <a:cs typeface="Times New Roman" panose="02020603050405020304" pitchFamily="18" charset="0"/>
              </a:rPr>
              <a:t>Hiền</a:t>
            </a:r>
            <a:endParaRPr lang="en-US" sz="2400" b="1" i="1" dirty="0">
              <a:solidFill>
                <a:schemeClr val="tx2">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55649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750894A-3B06-4D8D-B646-296589041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grpSp>
        <p:nvGrpSpPr>
          <p:cNvPr id="6" name="组合 5">
            <a:extLst>
              <a:ext uri="{FF2B5EF4-FFF2-40B4-BE49-F238E27FC236}">
                <a16:creationId xmlns:a16="http://schemas.microsoft.com/office/drawing/2014/main" id="{1F9F8AED-1A4B-4652-B551-0D6FB001FB1D}"/>
              </a:ext>
            </a:extLst>
          </p:cNvPr>
          <p:cNvGrpSpPr/>
          <p:nvPr/>
        </p:nvGrpSpPr>
        <p:grpSpPr>
          <a:xfrm>
            <a:off x="304801" y="-1058977"/>
            <a:ext cx="11238034" cy="8078902"/>
            <a:chOff x="834764" y="380993"/>
            <a:chExt cx="5959576" cy="4562367"/>
          </a:xfrm>
        </p:grpSpPr>
        <p:pic>
          <p:nvPicPr>
            <p:cNvPr id="7" name="图片 6">
              <a:extLst>
                <a:ext uri="{FF2B5EF4-FFF2-40B4-BE49-F238E27FC236}">
                  <a16:creationId xmlns:a16="http://schemas.microsoft.com/office/drawing/2014/main" id="{9396E39B-048B-4C78-8C8C-D2DB7EC89B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238" b="25158"/>
            <a:stretch/>
          </p:blipFill>
          <p:spPr>
            <a:xfrm>
              <a:off x="834764" y="380993"/>
              <a:ext cx="5959576" cy="4562367"/>
            </a:xfrm>
            <a:prstGeom prst="rect">
              <a:avLst/>
            </a:prstGeom>
          </p:spPr>
        </p:pic>
        <p:sp>
          <p:nvSpPr>
            <p:cNvPr id="8" name="矩形: 圆角 7">
              <a:extLst>
                <a:ext uri="{FF2B5EF4-FFF2-40B4-BE49-F238E27FC236}">
                  <a16:creationId xmlns:a16="http://schemas.microsoft.com/office/drawing/2014/main" id="{ECA70577-3739-4E7C-AEF3-5E60B1305723}"/>
                </a:ext>
              </a:extLst>
            </p:cNvPr>
            <p:cNvSpPr/>
            <p:nvPr/>
          </p:nvSpPr>
          <p:spPr>
            <a:xfrm>
              <a:off x="1574157" y="2107258"/>
              <a:ext cx="4621620" cy="2463531"/>
            </a:xfrm>
            <a:prstGeom prst="roundRect">
              <a:avLst>
                <a:gd name="adj" fmla="val 124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grpSp>
        <p:nvGrpSpPr>
          <p:cNvPr id="23" name="Group 22">
            <a:extLst>
              <a:ext uri="{FF2B5EF4-FFF2-40B4-BE49-F238E27FC236}">
                <a16:creationId xmlns:a16="http://schemas.microsoft.com/office/drawing/2014/main" id="{9F1B6E7A-7B4D-4B0E-B760-7B35946621D2}"/>
              </a:ext>
            </a:extLst>
          </p:cNvPr>
          <p:cNvGrpSpPr/>
          <p:nvPr/>
        </p:nvGrpSpPr>
        <p:grpSpPr>
          <a:xfrm>
            <a:off x="1647825" y="3012690"/>
            <a:ext cx="8686800" cy="3769110"/>
            <a:chOff x="144378" y="1276178"/>
            <a:chExt cx="11591224" cy="2926080"/>
          </a:xfrm>
        </p:grpSpPr>
        <p:sp>
          <p:nvSpPr>
            <p:cNvPr id="24" name="Rectangle: Rounded Corners 23">
              <a:extLst>
                <a:ext uri="{FF2B5EF4-FFF2-40B4-BE49-F238E27FC236}">
                  <a16:creationId xmlns:a16="http://schemas.microsoft.com/office/drawing/2014/main" id="{8207A522-D521-481A-8E6F-DB7993358A47}"/>
                </a:ext>
              </a:extLst>
            </p:cNvPr>
            <p:cNvSpPr/>
            <p:nvPr/>
          </p:nvSpPr>
          <p:spPr>
            <a:xfrm>
              <a:off x="1311442" y="1639013"/>
              <a:ext cx="10424160" cy="1585451"/>
            </a:xfrm>
            <a:custGeom>
              <a:avLst/>
              <a:gdLst>
                <a:gd name="connsiteX0" fmla="*/ 0 w 7812168"/>
                <a:gd name="connsiteY0" fmla="*/ 340379 h 2042234"/>
                <a:gd name="connsiteX1" fmla="*/ 340379 w 7812168"/>
                <a:gd name="connsiteY1" fmla="*/ 0 h 2042234"/>
                <a:gd name="connsiteX2" fmla="*/ 7471789 w 7812168"/>
                <a:gd name="connsiteY2" fmla="*/ 0 h 2042234"/>
                <a:gd name="connsiteX3" fmla="*/ 7812168 w 7812168"/>
                <a:gd name="connsiteY3" fmla="*/ 340379 h 2042234"/>
                <a:gd name="connsiteX4" fmla="*/ 7812168 w 7812168"/>
                <a:gd name="connsiteY4" fmla="*/ 1701855 h 2042234"/>
                <a:gd name="connsiteX5" fmla="*/ 7471789 w 7812168"/>
                <a:gd name="connsiteY5" fmla="*/ 2042234 h 2042234"/>
                <a:gd name="connsiteX6" fmla="*/ 340379 w 7812168"/>
                <a:gd name="connsiteY6" fmla="*/ 2042234 h 2042234"/>
                <a:gd name="connsiteX7" fmla="*/ 0 w 7812168"/>
                <a:gd name="connsiteY7" fmla="*/ 1701855 h 2042234"/>
                <a:gd name="connsiteX8" fmla="*/ 0 w 7812168"/>
                <a:gd name="connsiteY8" fmla="*/ 340379 h 204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2168" h="2042234" fill="none" extrusionOk="0">
                  <a:moveTo>
                    <a:pt x="0" y="340379"/>
                  </a:moveTo>
                  <a:cubicBezTo>
                    <a:pt x="-20573" y="154833"/>
                    <a:pt x="159056" y="5961"/>
                    <a:pt x="340379" y="0"/>
                  </a:cubicBezTo>
                  <a:cubicBezTo>
                    <a:pt x="1778943" y="60018"/>
                    <a:pt x="6118350" y="-77971"/>
                    <a:pt x="7471789" y="0"/>
                  </a:cubicBezTo>
                  <a:cubicBezTo>
                    <a:pt x="7682510" y="-16229"/>
                    <a:pt x="7795033" y="133838"/>
                    <a:pt x="7812168" y="340379"/>
                  </a:cubicBezTo>
                  <a:cubicBezTo>
                    <a:pt x="7746891" y="526402"/>
                    <a:pt x="7693245" y="1029025"/>
                    <a:pt x="7812168" y="1701855"/>
                  </a:cubicBezTo>
                  <a:cubicBezTo>
                    <a:pt x="7845049" y="1886480"/>
                    <a:pt x="7667817" y="2012401"/>
                    <a:pt x="7471789" y="2042234"/>
                  </a:cubicBezTo>
                  <a:cubicBezTo>
                    <a:pt x="4575892" y="2155101"/>
                    <a:pt x="1069883" y="1947861"/>
                    <a:pt x="340379" y="2042234"/>
                  </a:cubicBezTo>
                  <a:cubicBezTo>
                    <a:pt x="180538" y="2048532"/>
                    <a:pt x="21400" y="1890428"/>
                    <a:pt x="0" y="1701855"/>
                  </a:cubicBezTo>
                  <a:cubicBezTo>
                    <a:pt x="-68850" y="1531615"/>
                    <a:pt x="-14284" y="707533"/>
                    <a:pt x="0" y="340379"/>
                  </a:cubicBezTo>
                  <a:close/>
                </a:path>
                <a:path w="7812168" h="2042234" stroke="0" extrusionOk="0">
                  <a:moveTo>
                    <a:pt x="0" y="340379"/>
                  </a:moveTo>
                  <a:cubicBezTo>
                    <a:pt x="-23102" y="158915"/>
                    <a:pt x="115991" y="-223"/>
                    <a:pt x="340379" y="0"/>
                  </a:cubicBezTo>
                  <a:cubicBezTo>
                    <a:pt x="3807057" y="39249"/>
                    <a:pt x="5571271" y="1994"/>
                    <a:pt x="7471789" y="0"/>
                  </a:cubicBezTo>
                  <a:cubicBezTo>
                    <a:pt x="7651493" y="30873"/>
                    <a:pt x="7826782" y="155782"/>
                    <a:pt x="7812168" y="340379"/>
                  </a:cubicBezTo>
                  <a:cubicBezTo>
                    <a:pt x="7772045" y="613386"/>
                    <a:pt x="7784358" y="1358929"/>
                    <a:pt x="7812168" y="1701855"/>
                  </a:cubicBezTo>
                  <a:cubicBezTo>
                    <a:pt x="7828525" y="1887616"/>
                    <a:pt x="7666967" y="2032148"/>
                    <a:pt x="7471789" y="2042234"/>
                  </a:cubicBezTo>
                  <a:cubicBezTo>
                    <a:pt x="4666148" y="2110230"/>
                    <a:pt x="1490954" y="2058409"/>
                    <a:pt x="340379" y="2042234"/>
                  </a:cubicBezTo>
                  <a:cubicBezTo>
                    <a:pt x="166858" y="2039806"/>
                    <a:pt x="22020" y="1885143"/>
                    <a:pt x="0" y="1701855"/>
                  </a:cubicBezTo>
                  <a:cubicBezTo>
                    <a:pt x="62347" y="1504994"/>
                    <a:pt x="95581" y="683140"/>
                    <a:pt x="0" y="340379"/>
                  </a:cubicBezTo>
                  <a:close/>
                </a:path>
              </a:pathLst>
            </a:custGeom>
            <a:solidFill>
              <a:srgbClr val="FFFF66"/>
            </a:solidFill>
            <a:ln w="38100" cmpd="thickThin">
              <a:solidFill>
                <a:srgbClr val="FFC000"/>
              </a:solidFill>
              <a:prstDash val="sysDash"/>
              <a:extLst>
                <a:ext uri="{C807C97D-BFC1-408E-A445-0C87EB9F89A2}">
                  <ask:lineSketchStyleProps xmlns:ask="http://schemas.microsoft.com/office/drawing/2018/sketchyshapes" xmlns="" sd="1192132449">
                    <a:prstGeom prst="roundRect">
                      <a:avLst/>
                    </a:prstGeom>
                    <ask:type>
                      <ask:lineSketchCurved/>
                    </ask:type>
                  </ask:lineSketchStyleProps>
                </a:ext>
              </a:extLst>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Times New Roman" panose="02020603050405020304" pitchFamily="18" charset="0"/>
                </a:rPr>
                <a:t>Chia lớp thành 2 đội chơi; mỗi đội lần lượt lên viết nhanh vào bảng tên các loài cây có rễ cọc và các cây có rễ chùm. Đội nào viết được nhanh và đúng nhiều loài cây thì thắng cuộc</a:t>
              </a:r>
              <a:endParaRPr kumimoji="0" lang="en-US" sz="2800" b="1"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endParaRPr>
            </a:p>
          </p:txBody>
        </p:sp>
        <p:pic>
          <p:nvPicPr>
            <p:cNvPr id="25" name="Picture 24" descr="A picture containing dark, doll&#10;&#10;Description automatically generated">
              <a:extLst>
                <a:ext uri="{FF2B5EF4-FFF2-40B4-BE49-F238E27FC236}">
                  <a16:creationId xmlns:a16="http://schemas.microsoft.com/office/drawing/2014/main" id="{0FFFAD7C-DDB3-4506-BF6F-952AD6CC21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378" y="1276178"/>
              <a:ext cx="1818410" cy="2926080"/>
            </a:xfrm>
            <a:prstGeom prst="rect">
              <a:avLst/>
            </a:prstGeom>
          </p:spPr>
        </p:pic>
      </p:grpSp>
      <p:pic>
        <p:nvPicPr>
          <p:cNvPr id="4" name="Picture 3">
            <a:extLst>
              <a:ext uri="{FF2B5EF4-FFF2-40B4-BE49-F238E27FC236}">
                <a16:creationId xmlns:a16="http://schemas.microsoft.com/office/drawing/2014/main" id="{58E3BEBA-F38C-4EB5-B450-65781EE3CCFA}"/>
              </a:ext>
            </a:extLst>
          </p:cNvPr>
          <p:cNvPicPr>
            <a:picLocks noChangeAspect="1"/>
          </p:cNvPicPr>
          <p:nvPr/>
        </p:nvPicPr>
        <p:blipFill>
          <a:blip r:embed="rId7"/>
          <a:stretch>
            <a:fillRect/>
          </a:stretch>
        </p:blipFill>
        <p:spPr>
          <a:xfrm>
            <a:off x="3477514" y="2337014"/>
            <a:ext cx="5846571" cy="926672"/>
          </a:xfrm>
          <a:prstGeom prst="rect">
            <a:avLst/>
          </a:prstGeom>
        </p:spPr>
      </p:pic>
    </p:spTree>
    <p:custDataLst>
      <p:tags r:id="rId1"/>
    </p:custDataLst>
    <p:extLst>
      <p:ext uri="{BB962C8B-B14F-4D97-AF65-F5344CB8AC3E}">
        <p14:creationId xmlns:p14="http://schemas.microsoft.com/office/powerpoint/2010/main" val="284274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542926" y="495301"/>
            <a:ext cx="11277600" cy="5981700"/>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TextBox 13">
            <a:extLst>
              <a:ext uri="{FF2B5EF4-FFF2-40B4-BE49-F238E27FC236}">
                <a16:creationId xmlns:a16="http://schemas.microsoft.com/office/drawing/2014/main" id="{928431D5-5775-4646-920A-48B7B95B283D}"/>
              </a:ext>
            </a:extLst>
          </p:cNvPr>
          <p:cNvSpPr txBox="1"/>
          <p:nvPr/>
        </p:nvSpPr>
        <p:spPr>
          <a:xfrm>
            <a:off x="1766423" y="690442"/>
            <a:ext cx="95969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Chỉ, nói tên các bộ phận của hoa và quả.</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5" name="Picture 14">
            <a:extLst>
              <a:ext uri="{FF2B5EF4-FFF2-40B4-BE49-F238E27FC236}">
                <a16:creationId xmlns:a16="http://schemas.microsoft.com/office/drawing/2014/main" id="{F28C2E97-A17D-469C-9CBC-64A881F4A97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2526" y="705630"/>
            <a:ext cx="740547" cy="714124"/>
          </a:xfrm>
          <a:prstGeom prst="rect">
            <a:avLst/>
          </a:prstGeom>
        </p:spPr>
      </p:pic>
      <p:pic>
        <p:nvPicPr>
          <p:cNvPr id="16" name="Picture 15">
            <a:extLst>
              <a:ext uri="{FF2B5EF4-FFF2-40B4-BE49-F238E27FC236}">
                <a16:creationId xmlns:a16="http://schemas.microsoft.com/office/drawing/2014/main" id="{F9FA6A1B-F0A6-4447-84CE-E210CC49175B}"/>
              </a:ext>
            </a:extLst>
          </p:cNvPr>
          <p:cNvPicPr>
            <a:picLocks noChangeAspect="1"/>
          </p:cNvPicPr>
          <p:nvPr/>
        </p:nvPicPr>
        <p:blipFill>
          <a:blip r:embed="rId5"/>
          <a:stretch>
            <a:fillRect/>
          </a:stretch>
        </p:blipFill>
        <p:spPr>
          <a:xfrm>
            <a:off x="952500" y="2228850"/>
            <a:ext cx="6877336" cy="3143250"/>
          </a:xfrm>
          <a:prstGeom prst="rect">
            <a:avLst/>
          </a:prstGeom>
        </p:spPr>
      </p:pic>
      <p:sp>
        <p:nvSpPr>
          <p:cNvPr id="17" name="Speech Bubble: Rectangle with Corners Rounded 16">
            <a:extLst>
              <a:ext uri="{FF2B5EF4-FFF2-40B4-BE49-F238E27FC236}">
                <a16:creationId xmlns:a16="http://schemas.microsoft.com/office/drawing/2014/main" id="{764AD579-9625-49E0-9EB2-E9CAF7BF2226}"/>
              </a:ext>
            </a:extLst>
          </p:cNvPr>
          <p:cNvSpPr/>
          <p:nvPr/>
        </p:nvSpPr>
        <p:spPr>
          <a:xfrm>
            <a:off x="6701155" y="1694834"/>
            <a:ext cx="5100320" cy="1077218"/>
          </a:xfrm>
          <a:prstGeom prst="wedgeRoundRectCallout">
            <a:avLst>
              <a:gd name="adj1" fmla="val -47892"/>
              <a:gd name="adj2" fmla="val 7004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Các bộ phận của hoa: nhụy hoa, nhị hoa, cánh hoa, đài hoa</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 name="Speech Bubble: Rectangle with Corners Rounded 17">
            <a:extLst>
              <a:ext uri="{FF2B5EF4-FFF2-40B4-BE49-F238E27FC236}">
                <a16:creationId xmlns:a16="http://schemas.microsoft.com/office/drawing/2014/main" id="{ED89379E-C995-4DE3-82DA-4EED35361432}"/>
              </a:ext>
            </a:extLst>
          </p:cNvPr>
          <p:cNvSpPr/>
          <p:nvPr/>
        </p:nvSpPr>
        <p:spPr>
          <a:xfrm>
            <a:off x="7701280" y="3133108"/>
            <a:ext cx="4233545" cy="1105517"/>
          </a:xfrm>
          <a:prstGeom prst="wedgeRoundRectCallout">
            <a:avLst>
              <a:gd name="adj1" fmla="val -47892"/>
              <a:gd name="adj2" fmla="val 7004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Các bộ phận của quả: Vỏ, thịt quả, hạt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595369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542926" y="495301"/>
            <a:ext cx="11277600" cy="5981700"/>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TextBox 13">
            <a:extLst>
              <a:ext uri="{FF2B5EF4-FFF2-40B4-BE49-F238E27FC236}">
                <a16:creationId xmlns:a16="http://schemas.microsoft.com/office/drawing/2014/main" id="{928431D5-5775-4646-920A-48B7B95B283D}"/>
              </a:ext>
            </a:extLst>
          </p:cNvPr>
          <p:cNvSpPr txBox="1"/>
          <p:nvPr/>
        </p:nvSpPr>
        <p:spPr>
          <a:xfrm>
            <a:off x="1766423" y="690442"/>
            <a:ext cx="95969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Nhận xét và so sánh về màu sắc, hình dạng của hoa, quả.</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5" name="Picture 14">
            <a:extLst>
              <a:ext uri="{FF2B5EF4-FFF2-40B4-BE49-F238E27FC236}">
                <a16:creationId xmlns:a16="http://schemas.microsoft.com/office/drawing/2014/main" id="{F28C2E97-A17D-469C-9CBC-64A881F4A97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2526" y="705630"/>
            <a:ext cx="740547" cy="714124"/>
          </a:xfrm>
          <a:prstGeom prst="rect">
            <a:avLst/>
          </a:prstGeom>
        </p:spPr>
      </p:pic>
      <p:pic>
        <p:nvPicPr>
          <p:cNvPr id="5" name="Picture 4">
            <a:extLst>
              <a:ext uri="{FF2B5EF4-FFF2-40B4-BE49-F238E27FC236}">
                <a16:creationId xmlns:a16="http://schemas.microsoft.com/office/drawing/2014/main" id="{16A05B4F-E48D-45FD-A7DE-3EBEA7AA8324}"/>
              </a:ext>
            </a:extLst>
          </p:cNvPr>
          <p:cNvPicPr>
            <a:picLocks noChangeAspect="1"/>
          </p:cNvPicPr>
          <p:nvPr/>
        </p:nvPicPr>
        <p:blipFill>
          <a:blip r:embed="rId5"/>
          <a:stretch>
            <a:fillRect/>
          </a:stretch>
        </p:blipFill>
        <p:spPr>
          <a:xfrm>
            <a:off x="2357437" y="2143124"/>
            <a:ext cx="5892753" cy="3609975"/>
          </a:xfrm>
          <a:prstGeom prst="rect">
            <a:avLst/>
          </a:prstGeom>
        </p:spPr>
      </p:pic>
      <p:grpSp>
        <p:nvGrpSpPr>
          <p:cNvPr id="11" name="Group 10">
            <a:extLst>
              <a:ext uri="{FF2B5EF4-FFF2-40B4-BE49-F238E27FC236}">
                <a16:creationId xmlns:a16="http://schemas.microsoft.com/office/drawing/2014/main" id="{38A6C225-DF80-4005-B0A0-F615B50C8129}"/>
              </a:ext>
            </a:extLst>
          </p:cNvPr>
          <p:cNvGrpSpPr/>
          <p:nvPr/>
        </p:nvGrpSpPr>
        <p:grpSpPr>
          <a:xfrm>
            <a:off x="8277225" y="4572000"/>
            <a:ext cx="3571875" cy="1699385"/>
            <a:chOff x="892354" y="3758439"/>
            <a:chExt cx="4278451" cy="2175001"/>
          </a:xfrm>
        </p:grpSpPr>
        <p:pic>
          <p:nvPicPr>
            <p:cNvPr id="12" name="Picture 11">
              <a:extLst>
                <a:ext uri="{FF2B5EF4-FFF2-40B4-BE49-F238E27FC236}">
                  <a16:creationId xmlns:a16="http://schemas.microsoft.com/office/drawing/2014/main" id="{ECCC43ED-9E1B-4D86-B5BA-FA8C85D2E7F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Rounded Corners 12">
              <a:extLst>
                <a:ext uri="{FF2B5EF4-FFF2-40B4-BE49-F238E27FC236}">
                  <a16:creationId xmlns:a16="http://schemas.microsoft.com/office/drawing/2014/main" id="{15E40E86-CE05-4A25-B782-EC54C91A8A4A}"/>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nhóm</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a:t>
              </a:r>
            </a:p>
          </p:txBody>
        </p:sp>
      </p:grpSp>
    </p:spTree>
    <p:custDataLst>
      <p:tags r:id="rId1"/>
    </p:custDataLst>
    <p:extLst>
      <p:ext uri="{BB962C8B-B14F-4D97-AF65-F5344CB8AC3E}">
        <p14:creationId xmlns:p14="http://schemas.microsoft.com/office/powerpoint/2010/main" val="195315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542926" y="333374"/>
            <a:ext cx="11277600" cy="6353175"/>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aphicFrame>
        <p:nvGraphicFramePr>
          <p:cNvPr id="4" name="Table 3">
            <a:extLst>
              <a:ext uri="{FF2B5EF4-FFF2-40B4-BE49-F238E27FC236}">
                <a16:creationId xmlns:a16="http://schemas.microsoft.com/office/drawing/2014/main" id="{324B3FEC-9706-4E12-811A-7F3BCD9CC46B}"/>
              </a:ext>
            </a:extLst>
          </p:cNvPr>
          <p:cNvGraphicFramePr>
            <a:graphicFrameLocks noGrp="1"/>
          </p:cNvGraphicFramePr>
          <p:nvPr/>
        </p:nvGraphicFramePr>
        <p:xfrm>
          <a:off x="876301" y="478440"/>
          <a:ext cx="10706100" cy="5896814"/>
        </p:xfrm>
        <a:graphic>
          <a:graphicData uri="http://schemas.openxmlformats.org/drawingml/2006/table">
            <a:tbl>
              <a:tblPr>
                <a:tableStyleId>{10A1B5D5-9B99-4C35-A422-299274C87663}</a:tableStyleId>
              </a:tblPr>
              <a:tblGrid>
                <a:gridCol w="2781299">
                  <a:extLst>
                    <a:ext uri="{9D8B030D-6E8A-4147-A177-3AD203B41FA5}">
                      <a16:colId xmlns:a16="http://schemas.microsoft.com/office/drawing/2014/main" val="860767266"/>
                    </a:ext>
                  </a:extLst>
                </a:gridCol>
                <a:gridCol w="3143250">
                  <a:extLst>
                    <a:ext uri="{9D8B030D-6E8A-4147-A177-3AD203B41FA5}">
                      <a16:colId xmlns:a16="http://schemas.microsoft.com/office/drawing/2014/main" val="192222628"/>
                    </a:ext>
                  </a:extLst>
                </a:gridCol>
                <a:gridCol w="4781551">
                  <a:extLst>
                    <a:ext uri="{9D8B030D-6E8A-4147-A177-3AD203B41FA5}">
                      <a16:colId xmlns:a16="http://schemas.microsoft.com/office/drawing/2014/main" val="1954770890"/>
                    </a:ext>
                  </a:extLst>
                </a:gridCol>
              </a:tblGrid>
              <a:tr h="567252">
                <a:tc>
                  <a:txBody>
                    <a:bodyPr/>
                    <a:lstStyle/>
                    <a:p>
                      <a:pPr algn="ctr" fontAlgn="t"/>
                      <a:endParaRPr lang="en-US" sz="3200" dirty="0">
                        <a:solidFill>
                          <a:srgbClr val="FF0000"/>
                        </a:solidFill>
                        <a:effectLs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3200" b="1" dirty="0" err="1">
                          <a:solidFill>
                            <a:srgbClr val="FF0000"/>
                          </a:solidFill>
                          <a:effectLst/>
                        </a:rPr>
                        <a:t>Màu</a:t>
                      </a:r>
                      <a:r>
                        <a:rPr lang="en-US" sz="3200" b="1" dirty="0">
                          <a:solidFill>
                            <a:srgbClr val="FF0000"/>
                          </a:solidFill>
                          <a:effectLst/>
                        </a:rPr>
                        <a:t> </a:t>
                      </a:r>
                      <a:r>
                        <a:rPr lang="en-US" sz="3200" b="1" dirty="0" err="1">
                          <a:solidFill>
                            <a:srgbClr val="FF0000"/>
                          </a:solidFill>
                          <a:effectLst/>
                        </a:rPr>
                        <a:t>sắc</a:t>
                      </a:r>
                      <a:endParaRPr lang="en-US" sz="3200" dirty="0">
                        <a:solidFill>
                          <a:srgbClr val="FF0000"/>
                        </a:solidFill>
                        <a:effectLs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FF0000"/>
                          </a:solidFill>
                          <a:effectLst/>
                        </a:rPr>
                        <a:t>Hình</a:t>
                      </a:r>
                      <a:r>
                        <a:rPr lang="en-US" sz="3200" b="1" dirty="0">
                          <a:solidFill>
                            <a:srgbClr val="FF0000"/>
                          </a:solidFill>
                          <a:effectLst/>
                        </a:rPr>
                        <a:t> </a:t>
                      </a:r>
                      <a:r>
                        <a:rPr lang="en-US" sz="3200" b="1" dirty="0" err="1">
                          <a:solidFill>
                            <a:srgbClr val="FF0000"/>
                          </a:solidFill>
                          <a:effectLst/>
                        </a:rPr>
                        <a:t>dạng</a:t>
                      </a:r>
                      <a:endParaRPr lang="en-US" sz="3200" dirty="0">
                        <a:solidFill>
                          <a:srgbClr val="FF0000"/>
                        </a:solidFill>
                        <a:effectLst/>
                      </a:endParaRPr>
                    </a:p>
                  </a:txBody>
                  <a:tcPr marL="67173" marR="67173" marT="33587" marB="335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16628453"/>
                  </a:ext>
                </a:extLst>
              </a:tr>
              <a:tr h="1045871">
                <a:tc>
                  <a:txBody>
                    <a:bodyPr/>
                    <a:lstStyle/>
                    <a:p>
                      <a:pPr algn="just" fontAlgn="t"/>
                      <a:r>
                        <a:rPr lang="en-US" sz="3200" b="1" dirty="0" err="1">
                          <a:solidFill>
                            <a:srgbClr val="002060"/>
                          </a:solidFill>
                          <a:effectLst/>
                          <a:latin typeface="+mn-lt"/>
                        </a:rPr>
                        <a:t>Hoa</a:t>
                      </a:r>
                      <a:r>
                        <a:rPr lang="en-US" sz="3200" b="1" dirty="0">
                          <a:solidFill>
                            <a:srgbClr val="002060"/>
                          </a:solidFill>
                          <a:effectLst/>
                          <a:latin typeface="+mn-lt"/>
                        </a:rPr>
                        <a:t> </a:t>
                      </a:r>
                      <a:r>
                        <a:rPr lang="en-US" sz="3200" b="1" dirty="0" err="1">
                          <a:solidFill>
                            <a:srgbClr val="002060"/>
                          </a:solidFill>
                          <a:effectLst/>
                          <a:latin typeface="+mn-lt"/>
                        </a:rPr>
                        <a:t>hồng</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a:solidFill>
                            <a:srgbClr val="002060"/>
                          </a:solidFill>
                          <a:effectLst/>
                          <a:latin typeface="+mn-lt"/>
                        </a:rPr>
                        <a:t>Đỏ</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dirty="0" err="1">
                          <a:solidFill>
                            <a:srgbClr val="002060"/>
                          </a:solidFill>
                          <a:effectLst/>
                          <a:latin typeface="+mn-lt"/>
                        </a:rPr>
                        <a:t>Các</a:t>
                      </a:r>
                      <a:r>
                        <a:rPr lang="en-US" sz="3200" b="1" dirty="0">
                          <a:solidFill>
                            <a:srgbClr val="002060"/>
                          </a:solidFill>
                          <a:effectLst/>
                          <a:latin typeface="+mn-lt"/>
                        </a:rPr>
                        <a:t> </a:t>
                      </a:r>
                      <a:r>
                        <a:rPr lang="en-US" sz="3200" b="1" dirty="0" err="1">
                          <a:solidFill>
                            <a:srgbClr val="002060"/>
                          </a:solidFill>
                          <a:effectLst/>
                          <a:latin typeface="+mn-lt"/>
                        </a:rPr>
                        <a:t>cánh</a:t>
                      </a:r>
                      <a:r>
                        <a:rPr lang="en-US" sz="3200" b="1" dirty="0">
                          <a:solidFill>
                            <a:srgbClr val="002060"/>
                          </a:solidFill>
                          <a:effectLst/>
                          <a:latin typeface="+mn-lt"/>
                        </a:rPr>
                        <a:t> </a:t>
                      </a:r>
                      <a:r>
                        <a:rPr lang="en-US" sz="3200" b="1" dirty="0" err="1">
                          <a:solidFill>
                            <a:srgbClr val="002060"/>
                          </a:solidFill>
                          <a:effectLst/>
                          <a:latin typeface="+mn-lt"/>
                        </a:rPr>
                        <a:t>hoa</a:t>
                      </a:r>
                      <a:r>
                        <a:rPr lang="en-US" sz="3200" b="1" dirty="0">
                          <a:solidFill>
                            <a:srgbClr val="002060"/>
                          </a:solidFill>
                          <a:effectLst/>
                          <a:latin typeface="+mn-lt"/>
                        </a:rPr>
                        <a:t> </a:t>
                      </a:r>
                      <a:r>
                        <a:rPr lang="en-US" sz="3200" b="1" dirty="0" err="1">
                          <a:solidFill>
                            <a:srgbClr val="002060"/>
                          </a:solidFill>
                          <a:effectLst/>
                          <a:latin typeface="+mn-lt"/>
                        </a:rPr>
                        <a:t>xếp</a:t>
                      </a:r>
                      <a:r>
                        <a:rPr lang="en-US" sz="3200" b="1" dirty="0">
                          <a:solidFill>
                            <a:srgbClr val="002060"/>
                          </a:solidFill>
                          <a:effectLst/>
                          <a:latin typeface="+mn-lt"/>
                        </a:rPr>
                        <a:t> </a:t>
                      </a:r>
                      <a:r>
                        <a:rPr lang="en-US" sz="3200" b="1" dirty="0" err="1">
                          <a:solidFill>
                            <a:srgbClr val="002060"/>
                          </a:solidFill>
                          <a:effectLst/>
                          <a:latin typeface="+mn-lt"/>
                        </a:rPr>
                        <a:t>chồng</a:t>
                      </a:r>
                      <a:r>
                        <a:rPr lang="en-US" sz="3200" b="1" dirty="0">
                          <a:solidFill>
                            <a:srgbClr val="002060"/>
                          </a:solidFill>
                          <a:effectLst/>
                          <a:latin typeface="+mn-lt"/>
                        </a:rPr>
                        <a:t> </a:t>
                      </a:r>
                      <a:r>
                        <a:rPr lang="en-US" sz="3200" b="1" dirty="0" err="1">
                          <a:solidFill>
                            <a:srgbClr val="002060"/>
                          </a:solidFill>
                          <a:effectLst/>
                          <a:latin typeface="+mn-lt"/>
                        </a:rPr>
                        <a:t>lên</a:t>
                      </a:r>
                      <a:r>
                        <a:rPr lang="en-US" sz="3200" b="1" dirty="0">
                          <a:solidFill>
                            <a:srgbClr val="002060"/>
                          </a:solidFill>
                          <a:effectLst/>
                          <a:latin typeface="+mn-lt"/>
                        </a:rPr>
                        <a:t> </a:t>
                      </a:r>
                      <a:r>
                        <a:rPr lang="en-US" sz="3200" b="1" dirty="0" err="1">
                          <a:solidFill>
                            <a:srgbClr val="002060"/>
                          </a:solidFill>
                          <a:effectLst/>
                          <a:latin typeface="+mn-lt"/>
                        </a:rPr>
                        <a:t>nhau</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0101256"/>
                  </a:ext>
                </a:extLst>
              </a:tr>
              <a:tr h="1045871">
                <a:tc>
                  <a:txBody>
                    <a:bodyPr/>
                    <a:lstStyle/>
                    <a:p>
                      <a:pPr algn="just" fontAlgn="t"/>
                      <a:r>
                        <a:rPr lang="en-US" sz="3200" b="1" dirty="0" err="1">
                          <a:solidFill>
                            <a:srgbClr val="002060"/>
                          </a:solidFill>
                          <a:effectLst/>
                          <a:latin typeface="+mn-lt"/>
                        </a:rPr>
                        <a:t>Hoa</a:t>
                      </a:r>
                      <a:r>
                        <a:rPr lang="en-US" sz="3200" b="1" dirty="0">
                          <a:solidFill>
                            <a:srgbClr val="002060"/>
                          </a:solidFill>
                          <a:effectLst/>
                          <a:latin typeface="+mn-lt"/>
                        </a:rPr>
                        <a:t> </a:t>
                      </a:r>
                      <a:r>
                        <a:rPr lang="en-US" sz="3200" b="1" dirty="0" err="1">
                          <a:solidFill>
                            <a:srgbClr val="002060"/>
                          </a:solidFill>
                          <a:effectLst/>
                          <a:latin typeface="+mn-lt"/>
                        </a:rPr>
                        <a:t>cúc</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dirty="0" err="1">
                          <a:solidFill>
                            <a:srgbClr val="002060"/>
                          </a:solidFill>
                          <a:effectLst/>
                          <a:latin typeface="+mn-lt"/>
                        </a:rPr>
                        <a:t>Vàng</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a:solidFill>
                            <a:srgbClr val="002060"/>
                          </a:solidFill>
                          <a:effectLst/>
                          <a:latin typeface="+mn-lt"/>
                        </a:rPr>
                        <a:t>Các cánh hoa xếp chồng lên nhau</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328589"/>
                  </a:ext>
                </a:extLst>
              </a:tr>
              <a:tr h="806562">
                <a:tc>
                  <a:txBody>
                    <a:bodyPr/>
                    <a:lstStyle/>
                    <a:p>
                      <a:pPr algn="just" fontAlgn="t"/>
                      <a:r>
                        <a:rPr lang="en-US" sz="3200" b="1">
                          <a:solidFill>
                            <a:srgbClr val="002060"/>
                          </a:solidFill>
                          <a:effectLst/>
                          <a:latin typeface="+mn-lt"/>
                        </a:rPr>
                        <a:t>Hoa đào</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dirty="0" err="1">
                          <a:solidFill>
                            <a:srgbClr val="002060"/>
                          </a:solidFill>
                          <a:effectLst/>
                          <a:latin typeface="+mn-lt"/>
                        </a:rPr>
                        <a:t>Hồng</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dirty="0" err="1">
                          <a:solidFill>
                            <a:srgbClr val="002060"/>
                          </a:solidFill>
                          <a:effectLst/>
                          <a:latin typeface="+mn-lt"/>
                        </a:rPr>
                        <a:t>Các</a:t>
                      </a:r>
                      <a:r>
                        <a:rPr lang="en-US" sz="3200" b="1" dirty="0">
                          <a:solidFill>
                            <a:srgbClr val="002060"/>
                          </a:solidFill>
                          <a:effectLst/>
                          <a:latin typeface="+mn-lt"/>
                        </a:rPr>
                        <a:t> </a:t>
                      </a:r>
                      <a:r>
                        <a:rPr lang="en-US" sz="3200" b="1" dirty="0" err="1">
                          <a:solidFill>
                            <a:srgbClr val="002060"/>
                          </a:solidFill>
                          <a:effectLst/>
                          <a:latin typeface="+mn-lt"/>
                        </a:rPr>
                        <a:t>cánh</a:t>
                      </a:r>
                      <a:r>
                        <a:rPr lang="en-US" sz="3200" b="1" dirty="0">
                          <a:solidFill>
                            <a:srgbClr val="002060"/>
                          </a:solidFill>
                          <a:effectLst/>
                          <a:latin typeface="+mn-lt"/>
                        </a:rPr>
                        <a:t> </a:t>
                      </a:r>
                      <a:r>
                        <a:rPr lang="en-US" sz="3200" b="1" dirty="0" err="1">
                          <a:solidFill>
                            <a:srgbClr val="002060"/>
                          </a:solidFill>
                          <a:effectLst/>
                          <a:latin typeface="+mn-lt"/>
                        </a:rPr>
                        <a:t>hoa</a:t>
                      </a:r>
                      <a:r>
                        <a:rPr lang="en-US" sz="3200" b="1" dirty="0">
                          <a:solidFill>
                            <a:srgbClr val="002060"/>
                          </a:solidFill>
                          <a:effectLst/>
                          <a:latin typeface="+mn-lt"/>
                        </a:rPr>
                        <a:t> </a:t>
                      </a:r>
                      <a:r>
                        <a:rPr lang="en-US" sz="3200" b="1" dirty="0" err="1">
                          <a:solidFill>
                            <a:srgbClr val="002060"/>
                          </a:solidFill>
                          <a:effectLst/>
                          <a:latin typeface="+mn-lt"/>
                        </a:rPr>
                        <a:t>xếp</a:t>
                      </a:r>
                      <a:r>
                        <a:rPr lang="en-US" sz="3200" b="1" dirty="0">
                          <a:solidFill>
                            <a:srgbClr val="002060"/>
                          </a:solidFill>
                          <a:effectLst/>
                          <a:latin typeface="+mn-lt"/>
                        </a:rPr>
                        <a:t> </a:t>
                      </a:r>
                      <a:r>
                        <a:rPr lang="en-US" sz="3200" b="1" dirty="0" err="1">
                          <a:solidFill>
                            <a:srgbClr val="002060"/>
                          </a:solidFill>
                          <a:effectLst/>
                          <a:latin typeface="+mn-lt"/>
                        </a:rPr>
                        <a:t>đôi</a:t>
                      </a:r>
                      <a:r>
                        <a:rPr lang="en-US" sz="3200" b="1" dirty="0">
                          <a:solidFill>
                            <a:srgbClr val="002060"/>
                          </a:solidFill>
                          <a:effectLst/>
                          <a:latin typeface="+mn-lt"/>
                        </a:rPr>
                        <a:t> </a:t>
                      </a:r>
                      <a:r>
                        <a:rPr lang="en-US" sz="3200" b="1" dirty="0" err="1">
                          <a:solidFill>
                            <a:srgbClr val="002060"/>
                          </a:solidFill>
                          <a:effectLst/>
                          <a:latin typeface="+mn-lt"/>
                        </a:rPr>
                        <a:t>diện</a:t>
                      </a:r>
                      <a:r>
                        <a:rPr lang="en-US" sz="3200" b="1" dirty="0">
                          <a:solidFill>
                            <a:srgbClr val="002060"/>
                          </a:solidFill>
                          <a:effectLst/>
                          <a:latin typeface="+mn-lt"/>
                        </a:rPr>
                        <a:t> </a:t>
                      </a:r>
                      <a:r>
                        <a:rPr lang="en-US" sz="3200" b="1" dirty="0" err="1">
                          <a:solidFill>
                            <a:srgbClr val="002060"/>
                          </a:solidFill>
                          <a:effectLst/>
                          <a:latin typeface="+mn-lt"/>
                        </a:rPr>
                        <a:t>nhau</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5781865"/>
                  </a:ext>
                </a:extLst>
              </a:tr>
              <a:tr h="806562">
                <a:tc>
                  <a:txBody>
                    <a:bodyPr/>
                    <a:lstStyle/>
                    <a:p>
                      <a:pPr algn="just" fontAlgn="t"/>
                      <a:r>
                        <a:rPr lang="en-US" sz="3200" b="1">
                          <a:solidFill>
                            <a:srgbClr val="002060"/>
                          </a:solidFill>
                          <a:effectLst/>
                          <a:latin typeface="+mn-lt"/>
                        </a:rPr>
                        <a:t>Quả thanh long</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a:solidFill>
                            <a:srgbClr val="002060"/>
                          </a:solidFill>
                          <a:effectLst/>
                          <a:latin typeface="+mn-lt"/>
                        </a:rPr>
                        <a:t>Vỏ hồng, ruột trắng</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dirty="0" err="1">
                          <a:solidFill>
                            <a:srgbClr val="002060"/>
                          </a:solidFill>
                          <a:effectLst/>
                          <a:latin typeface="+mn-lt"/>
                        </a:rPr>
                        <a:t>Tròn</a:t>
                      </a:r>
                      <a:r>
                        <a:rPr lang="en-US" sz="3200" b="1" dirty="0">
                          <a:solidFill>
                            <a:srgbClr val="002060"/>
                          </a:solidFill>
                          <a:effectLst/>
                          <a:latin typeface="+mn-lt"/>
                        </a:rPr>
                        <a:t>, </a:t>
                      </a:r>
                      <a:r>
                        <a:rPr lang="en-US" sz="3200" b="1" dirty="0" err="1">
                          <a:solidFill>
                            <a:srgbClr val="002060"/>
                          </a:solidFill>
                          <a:effectLst/>
                          <a:latin typeface="+mn-lt"/>
                        </a:rPr>
                        <a:t>có</a:t>
                      </a:r>
                      <a:r>
                        <a:rPr lang="en-US" sz="3200" b="1" dirty="0">
                          <a:solidFill>
                            <a:srgbClr val="002060"/>
                          </a:solidFill>
                          <a:effectLst/>
                          <a:latin typeface="+mn-lt"/>
                        </a:rPr>
                        <a:t> </a:t>
                      </a:r>
                      <a:r>
                        <a:rPr lang="en-US" sz="3200" b="1" dirty="0" err="1">
                          <a:solidFill>
                            <a:srgbClr val="002060"/>
                          </a:solidFill>
                          <a:effectLst/>
                          <a:latin typeface="+mn-lt"/>
                        </a:rPr>
                        <a:t>cuống</a:t>
                      </a:r>
                      <a:r>
                        <a:rPr lang="en-US" sz="3200" b="1" dirty="0">
                          <a:solidFill>
                            <a:srgbClr val="002060"/>
                          </a:solidFill>
                          <a:effectLst/>
                          <a:latin typeface="+mn-lt"/>
                        </a:rPr>
                        <a:t> </a:t>
                      </a:r>
                      <a:r>
                        <a:rPr lang="en-US" sz="3200" b="1" dirty="0" err="1">
                          <a:solidFill>
                            <a:srgbClr val="002060"/>
                          </a:solidFill>
                          <a:effectLst/>
                          <a:latin typeface="+mn-lt"/>
                        </a:rPr>
                        <a:t>ngoài</a:t>
                      </a:r>
                      <a:r>
                        <a:rPr lang="en-US" sz="3200" b="1" dirty="0">
                          <a:solidFill>
                            <a:srgbClr val="002060"/>
                          </a:solidFill>
                          <a:effectLst/>
                          <a:latin typeface="+mn-lt"/>
                        </a:rPr>
                        <a:t> </a:t>
                      </a:r>
                      <a:r>
                        <a:rPr lang="en-US" sz="3200" b="1" dirty="0" err="1">
                          <a:solidFill>
                            <a:srgbClr val="002060"/>
                          </a:solidFill>
                          <a:effectLst/>
                          <a:latin typeface="+mn-lt"/>
                        </a:rPr>
                        <a:t>quả</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2109393"/>
                  </a:ext>
                </a:extLst>
              </a:tr>
              <a:tr h="327943">
                <a:tc>
                  <a:txBody>
                    <a:bodyPr/>
                    <a:lstStyle/>
                    <a:p>
                      <a:pPr algn="just" fontAlgn="t"/>
                      <a:r>
                        <a:rPr lang="en-US" sz="3200" b="1">
                          <a:solidFill>
                            <a:srgbClr val="002060"/>
                          </a:solidFill>
                          <a:effectLst/>
                          <a:latin typeface="+mn-lt"/>
                        </a:rPr>
                        <a:t>Quả chuối</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a:solidFill>
                            <a:srgbClr val="002060"/>
                          </a:solidFill>
                          <a:effectLst/>
                          <a:latin typeface="+mn-lt"/>
                        </a:rPr>
                        <a:t>Vàng</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dirty="0" err="1">
                          <a:solidFill>
                            <a:srgbClr val="002060"/>
                          </a:solidFill>
                          <a:effectLst/>
                          <a:latin typeface="+mn-lt"/>
                        </a:rPr>
                        <a:t>Dài</a:t>
                      </a:r>
                      <a:endParaRPr lang="en-US" sz="3200" b="1" dirty="0">
                        <a:solidFill>
                          <a:srgbClr val="002060"/>
                        </a:solidFill>
                        <a:effectLst/>
                        <a:latin typeface="+mn-lt"/>
                      </a:endParaRP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615369"/>
                  </a:ext>
                </a:extLst>
              </a:tr>
              <a:tr h="567252">
                <a:tc>
                  <a:txBody>
                    <a:bodyPr/>
                    <a:lstStyle/>
                    <a:p>
                      <a:pPr algn="just" fontAlgn="t"/>
                      <a:r>
                        <a:rPr lang="en-US" sz="3200" b="1">
                          <a:solidFill>
                            <a:srgbClr val="002060"/>
                          </a:solidFill>
                          <a:effectLst/>
                          <a:latin typeface="+mn-lt"/>
                        </a:rPr>
                        <a:t>Quả cam</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b="1">
                          <a:solidFill>
                            <a:srgbClr val="002060"/>
                          </a:solidFill>
                          <a:effectLst/>
                          <a:latin typeface="+mn-lt"/>
                        </a:rPr>
                        <a:t>Vỏ xanh, ruột cam</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3200" b="1" dirty="0">
                          <a:solidFill>
                            <a:srgbClr val="002060"/>
                          </a:solidFill>
                          <a:effectLst/>
                          <a:latin typeface="+mn-lt"/>
                        </a:rPr>
                        <a:t>Tròn trơn</a:t>
                      </a:r>
                    </a:p>
                  </a:txBody>
                  <a:tcPr marL="37319" marR="37319" marT="37319" marB="37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3270302"/>
                  </a:ext>
                </a:extLst>
              </a:tr>
            </a:tbl>
          </a:graphicData>
        </a:graphic>
      </p:graphicFrame>
    </p:spTree>
    <p:custDataLst>
      <p:tags r:id="rId1"/>
    </p:custDataLst>
    <p:extLst>
      <p:ext uri="{BB962C8B-B14F-4D97-AF65-F5344CB8AC3E}">
        <p14:creationId xmlns:p14="http://schemas.microsoft.com/office/powerpoint/2010/main" val="657123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751774" y="201168"/>
            <a:ext cx="10688451" cy="6464808"/>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aphicFrame>
        <p:nvGraphicFramePr>
          <p:cNvPr id="6" name="Table 5">
            <a:extLst>
              <a:ext uri="{FF2B5EF4-FFF2-40B4-BE49-F238E27FC236}">
                <a16:creationId xmlns:a16="http://schemas.microsoft.com/office/drawing/2014/main" id="{6065BBB9-7B3B-4D94-B103-8A52676FF839}"/>
              </a:ext>
            </a:extLst>
          </p:cNvPr>
          <p:cNvGraphicFramePr>
            <a:graphicFrameLocks noGrp="1"/>
          </p:cNvGraphicFramePr>
          <p:nvPr/>
        </p:nvGraphicFramePr>
        <p:xfrm>
          <a:off x="1990725" y="3119850"/>
          <a:ext cx="7581900" cy="1699800"/>
        </p:xfrm>
        <a:graphic>
          <a:graphicData uri="http://schemas.openxmlformats.org/drawingml/2006/table">
            <a:tbl>
              <a:tblPr firstRow="1" firstCol="1" bandRow="1">
                <a:tableStyleId>{5C22544A-7EE6-4342-B048-85BDC9FD1C3A}</a:tableStyleId>
              </a:tblPr>
              <a:tblGrid>
                <a:gridCol w="3790276">
                  <a:extLst>
                    <a:ext uri="{9D8B030D-6E8A-4147-A177-3AD203B41FA5}">
                      <a16:colId xmlns:a16="http://schemas.microsoft.com/office/drawing/2014/main" val="3903471549"/>
                    </a:ext>
                  </a:extLst>
                </a:gridCol>
                <a:gridCol w="3791624">
                  <a:extLst>
                    <a:ext uri="{9D8B030D-6E8A-4147-A177-3AD203B41FA5}">
                      <a16:colId xmlns:a16="http://schemas.microsoft.com/office/drawing/2014/main" val="1147682981"/>
                    </a:ext>
                  </a:extLst>
                </a:gridCol>
              </a:tblGrid>
              <a:tr h="849900">
                <a:tc>
                  <a:txBody>
                    <a:bodyPr/>
                    <a:lstStyle/>
                    <a:p>
                      <a:pPr marL="0" marR="0" algn="ctr">
                        <a:lnSpc>
                          <a:spcPct val="120000"/>
                        </a:lnSpc>
                        <a:spcBef>
                          <a:spcPts val="0"/>
                        </a:spcBef>
                        <a:spcAft>
                          <a:spcPts val="0"/>
                        </a:spcAft>
                      </a:pPr>
                      <a:r>
                        <a:rPr lang="nl-NL" sz="4000" dirty="0">
                          <a:effectLst/>
                        </a:rPr>
                        <a:t>Tên các loài hoa</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20000"/>
                        </a:lnSpc>
                        <a:spcBef>
                          <a:spcPts val="0"/>
                        </a:spcBef>
                        <a:spcAft>
                          <a:spcPts val="0"/>
                        </a:spcAft>
                      </a:pPr>
                      <a:r>
                        <a:rPr lang="nl-NL" sz="4000" dirty="0">
                          <a:effectLst/>
                        </a:rPr>
                        <a:t>Tên các loại quả</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42183305"/>
                  </a:ext>
                </a:extLst>
              </a:tr>
              <a:tr h="849900">
                <a:tc>
                  <a:txBody>
                    <a:bodyPr/>
                    <a:lstStyle/>
                    <a:p>
                      <a:pPr marL="0" marR="0" algn="just">
                        <a:lnSpc>
                          <a:spcPct val="120000"/>
                        </a:lnSpc>
                        <a:spcBef>
                          <a:spcPts val="0"/>
                        </a:spcBef>
                        <a:spcAft>
                          <a:spcPts val="0"/>
                        </a:spcAft>
                      </a:pPr>
                      <a:r>
                        <a:rPr lang="nl-NL" sz="4000" dirty="0">
                          <a:effectLst/>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4000" dirty="0">
                          <a:effectLst/>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4914844"/>
                  </a:ext>
                </a:extLst>
              </a:tr>
            </a:tbl>
          </a:graphicData>
        </a:graphic>
      </p:graphicFrame>
      <p:sp>
        <p:nvSpPr>
          <p:cNvPr id="15" name="TextBox 14">
            <a:extLst>
              <a:ext uri="{FF2B5EF4-FFF2-40B4-BE49-F238E27FC236}">
                <a16:creationId xmlns:a16="http://schemas.microsoft.com/office/drawing/2014/main" id="{756A51F3-9C28-4B82-AAE6-A42007D38BEA}"/>
              </a:ext>
            </a:extLst>
          </p:cNvPr>
          <p:cNvSpPr txBox="1"/>
          <p:nvPr/>
        </p:nvSpPr>
        <p:spPr>
          <a:xfrm>
            <a:off x="1990725" y="1743075"/>
            <a:ext cx="736282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Thi viết nhanh tên các loại hoa, quả mà em biết vào phiếu.</a:t>
            </a:r>
            <a:endPar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8F336E4-B97A-4886-8C97-048403A92A9F}"/>
              </a:ext>
            </a:extLst>
          </p:cNvPr>
          <p:cNvPicPr>
            <a:picLocks noChangeAspect="1"/>
          </p:cNvPicPr>
          <p:nvPr/>
        </p:nvPicPr>
        <p:blipFill>
          <a:blip r:embed="rId4"/>
          <a:stretch>
            <a:fillRect/>
          </a:stretch>
        </p:blipFill>
        <p:spPr>
          <a:xfrm>
            <a:off x="2626197" y="316766"/>
            <a:ext cx="6727353" cy="1227137"/>
          </a:xfrm>
          <a:prstGeom prst="rect">
            <a:avLst/>
          </a:prstGeom>
        </p:spPr>
      </p:pic>
    </p:spTree>
    <p:custDataLst>
      <p:tags r:id="rId1"/>
    </p:custDataLst>
    <p:extLst>
      <p:ext uri="{BB962C8B-B14F-4D97-AF65-F5344CB8AC3E}">
        <p14:creationId xmlns:p14="http://schemas.microsoft.com/office/powerpoint/2010/main" val="306485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542926" y="333374"/>
            <a:ext cx="11277600" cy="6353175"/>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TextBox 4">
            <a:extLst>
              <a:ext uri="{FF2B5EF4-FFF2-40B4-BE49-F238E27FC236}">
                <a16:creationId xmlns:a16="http://schemas.microsoft.com/office/drawing/2014/main" id="{C71B152F-E66D-42C8-84DB-C8B328CA5081}"/>
              </a:ext>
            </a:extLst>
          </p:cNvPr>
          <p:cNvSpPr txBox="1"/>
          <p:nvPr/>
        </p:nvSpPr>
        <p:spPr>
          <a:xfrm>
            <a:off x="1709273" y="518992"/>
            <a:ext cx="959690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Ra </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vườn trường, quan sát và ghi chép những gì các em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quan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được và viết vào phiếu:</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8B5BF09-289C-4C71-8644-9E085209F37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2526" y="705630"/>
            <a:ext cx="740547" cy="714124"/>
          </a:xfrm>
          <a:prstGeom prst="rect">
            <a:avLst/>
          </a:prstGeom>
        </p:spPr>
      </p:pic>
      <p:graphicFrame>
        <p:nvGraphicFramePr>
          <p:cNvPr id="9" name="Table 8">
            <a:extLst>
              <a:ext uri="{FF2B5EF4-FFF2-40B4-BE49-F238E27FC236}">
                <a16:creationId xmlns:a16="http://schemas.microsoft.com/office/drawing/2014/main" id="{1A3A3B5B-5F45-40F9-8413-75AF502F40FD}"/>
              </a:ext>
            </a:extLst>
          </p:cNvPr>
          <p:cNvGraphicFramePr>
            <a:graphicFrameLocks noGrp="1"/>
          </p:cNvGraphicFramePr>
          <p:nvPr/>
        </p:nvGraphicFramePr>
        <p:xfrm>
          <a:off x="1600200" y="2201259"/>
          <a:ext cx="9515474" cy="2589817"/>
        </p:xfrm>
        <a:graphic>
          <a:graphicData uri="http://schemas.openxmlformats.org/drawingml/2006/table">
            <a:tbl>
              <a:tblPr firstRow="1" firstCol="1" bandRow="1">
                <a:tableStyleId>{5C22544A-7EE6-4342-B048-85BDC9FD1C3A}</a:tableStyleId>
              </a:tblPr>
              <a:tblGrid>
                <a:gridCol w="1584787">
                  <a:extLst>
                    <a:ext uri="{9D8B030D-6E8A-4147-A177-3AD203B41FA5}">
                      <a16:colId xmlns:a16="http://schemas.microsoft.com/office/drawing/2014/main" val="841260753"/>
                    </a:ext>
                  </a:extLst>
                </a:gridCol>
                <a:gridCol w="1584787">
                  <a:extLst>
                    <a:ext uri="{9D8B030D-6E8A-4147-A177-3AD203B41FA5}">
                      <a16:colId xmlns:a16="http://schemas.microsoft.com/office/drawing/2014/main" val="465378859"/>
                    </a:ext>
                  </a:extLst>
                </a:gridCol>
                <a:gridCol w="1586475">
                  <a:extLst>
                    <a:ext uri="{9D8B030D-6E8A-4147-A177-3AD203B41FA5}">
                      <a16:colId xmlns:a16="http://schemas.microsoft.com/office/drawing/2014/main" val="3500064743"/>
                    </a:ext>
                  </a:extLst>
                </a:gridCol>
                <a:gridCol w="1586475">
                  <a:extLst>
                    <a:ext uri="{9D8B030D-6E8A-4147-A177-3AD203B41FA5}">
                      <a16:colId xmlns:a16="http://schemas.microsoft.com/office/drawing/2014/main" val="390361181"/>
                    </a:ext>
                  </a:extLst>
                </a:gridCol>
                <a:gridCol w="1586475">
                  <a:extLst>
                    <a:ext uri="{9D8B030D-6E8A-4147-A177-3AD203B41FA5}">
                      <a16:colId xmlns:a16="http://schemas.microsoft.com/office/drawing/2014/main" val="1161571188"/>
                    </a:ext>
                  </a:extLst>
                </a:gridCol>
                <a:gridCol w="1586475">
                  <a:extLst>
                    <a:ext uri="{9D8B030D-6E8A-4147-A177-3AD203B41FA5}">
                      <a16:colId xmlns:a16="http://schemas.microsoft.com/office/drawing/2014/main" val="3645774027"/>
                    </a:ext>
                  </a:extLst>
                </a:gridCol>
              </a:tblGrid>
              <a:tr h="841770">
                <a:tc rowSpan="2">
                  <a:txBody>
                    <a:bodyPr/>
                    <a:lstStyle/>
                    <a:p>
                      <a:pPr marL="0" marR="0" algn="ctr">
                        <a:lnSpc>
                          <a:spcPct val="120000"/>
                        </a:lnSpc>
                        <a:spcBef>
                          <a:spcPts val="0"/>
                        </a:spcBef>
                        <a:spcAft>
                          <a:spcPts val="0"/>
                        </a:spcAft>
                      </a:pPr>
                      <a:r>
                        <a:rPr lang="nl-NL" sz="3600" dirty="0">
                          <a:effectLst/>
                          <a:latin typeface="Calibri" panose="020F0502020204030204" pitchFamily="34" charset="0"/>
                          <a:cs typeface="Calibri" panose="020F0502020204030204" pitchFamily="34" charset="0"/>
                        </a:rPr>
                        <a:t>Tên cây</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algn="ctr">
                        <a:lnSpc>
                          <a:spcPct val="120000"/>
                        </a:lnSpc>
                        <a:spcBef>
                          <a:spcPts val="0"/>
                        </a:spcBef>
                        <a:spcAft>
                          <a:spcPts val="0"/>
                        </a:spcAft>
                      </a:pPr>
                      <a:r>
                        <a:rPr lang="nl-NL" sz="3600" dirty="0">
                          <a:effectLst/>
                          <a:latin typeface="Calibri" panose="020F0502020204030204" pitchFamily="34" charset="0"/>
                          <a:cs typeface="Calibri" panose="020F0502020204030204" pitchFamily="34" charset="0"/>
                        </a:rPr>
                        <a:t>Đặc điểm</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58471"/>
                  </a:ext>
                </a:extLst>
              </a:tr>
              <a:tr h="906277">
                <a:tc vMerge="1">
                  <a:txBody>
                    <a:bodyPr/>
                    <a:lstStyle/>
                    <a:p>
                      <a:endParaRPr lang="en-US"/>
                    </a:p>
                  </a:txBody>
                  <a:tcPr/>
                </a:tc>
                <a:tc>
                  <a:txBody>
                    <a:bodyPr/>
                    <a:lstStyle/>
                    <a:p>
                      <a:pPr marL="0" marR="0" algn="ctr">
                        <a:lnSpc>
                          <a:spcPct val="120000"/>
                        </a:lnSpc>
                        <a:spcBef>
                          <a:spcPts val="0"/>
                        </a:spcBef>
                        <a:spcAft>
                          <a:spcPts val="0"/>
                        </a:spcAft>
                      </a:pPr>
                      <a:r>
                        <a:rPr lang="nl-NL" sz="3600" dirty="0">
                          <a:effectLst/>
                          <a:latin typeface="Calibri" panose="020F0502020204030204" pitchFamily="34" charset="0"/>
                          <a:cs typeface="Calibri" panose="020F0502020204030204" pitchFamily="34" charset="0"/>
                        </a:rPr>
                        <a:t>Rễ</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Thân</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Lá</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Hoa</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dirty="0">
                          <a:effectLst/>
                          <a:latin typeface="Calibri" panose="020F0502020204030204" pitchFamily="34" charset="0"/>
                          <a:cs typeface="Calibri" panose="020F0502020204030204" pitchFamily="34" charset="0"/>
                        </a:rPr>
                        <a:t>Quả</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0066538"/>
                  </a:ext>
                </a:extLst>
              </a:tr>
              <a:tr h="841770">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a:effectLst/>
                          <a:latin typeface="Calibri" panose="020F0502020204030204" pitchFamily="34" charset="0"/>
                          <a:cs typeface="Calibri" panose="020F0502020204030204" pitchFamily="34" charset="0"/>
                        </a:rPr>
                        <a:t> </a:t>
                      </a:r>
                      <a:endParaRPr lang="en-US" sz="3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dirty="0">
                          <a:effectLst/>
                          <a:latin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889514"/>
                  </a:ext>
                </a:extLst>
              </a:tr>
            </a:tbl>
          </a:graphicData>
        </a:graphic>
      </p:graphicFrame>
    </p:spTree>
    <p:custDataLst>
      <p:tags r:id="rId1"/>
    </p:custDataLst>
    <p:extLst>
      <p:ext uri="{BB962C8B-B14F-4D97-AF65-F5344CB8AC3E}">
        <p14:creationId xmlns:p14="http://schemas.microsoft.com/office/powerpoint/2010/main" val="503029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E8178-E3F7-4EF9-867C-ADCA01247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图片 8">
            <a:extLst>
              <a:ext uri="{FF2B5EF4-FFF2-40B4-BE49-F238E27FC236}">
                <a16:creationId xmlns:a16="http://schemas.microsoft.com/office/drawing/2014/main" id="{458CABBF-6193-436F-9E35-3C9EF07223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16" t="10164" r="4093" b="2409"/>
          <a:stretch/>
        </p:blipFill>
        <p:spPr>
          <a:xfrm>
            <a:off x="1295400" y="1150619"/>
            <a:ext cx="9860280" cy="4556761"/>
          </a:xfrm>
          <a:prstGeom prst="rect">
            <a:avLst/>
          </a:prstGeom>
        </p:spPr>
      </p:pic>
      <p:pic>
        <p:nvPicPr>
          <p:cNvPr id="4" name="Picture 3">
            <a:extLst>
              <a:ext uri="{FF2B5EF4-FFF2-40B4-BE49-F238E27FC236}">
                <a16:creationId xmlns:a16="http://schemas.microsoft.com/office/drawing/2014/main" id="{D16C931B-E492-4F03-8FA5-1AA74B37FDCC}"/>
              </a:ext>
            </a:extLst>
          </p:cNvPr>
          <p:cNvPicPr>
            <a:picLocks noChangeAspect="1"/>
          </p:cNvPicPr>
          <p:nvPr/>
        </p:nvPicPr>
        <p:blipFill>
          <a:blip r:embed="rId6"/>
          <a:stretch>
            <a:fillRect/>
          </a:stretch>
        </p:blipFill>
        <p:spPr>
          <a:xfrm>
            <a:off x="2990572" y="2402502"/>
            <a:ext cx="6401355" cy="1938696"/>
          </a:xfrm>
          <a:prstGeom prst="rect">
            <a:avLst/>
          </a:prstGeom>
        </p:spPr>
      </p:pic>
    </p:spTree>
    <p:custDataLst>
      <p:tags r:id="rId1"/>
    </p:custDataLst>
    <p:extLst>
      <p:ext uri="{BB962C8B-B14F-4D97-AF65-F5344CB8AC3E}">
        <p14:creationId xmlns:p14="http://schemas.microsoft.com/office/powerpoint/2010/main" val="3553301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073EDEA-CBCF-4B92-A94F-74B910C3079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2ED8DBAD-A0A1-4C25-B801-7075E23C7500}&quot;,&quot;C:\\Giáo án lớp 4\\Giáo án lớp 3\\PP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16. TNXH 3. BÀI 13. MỘT SỐ BỘ PHẬN CỦA THỰC VẬT (TIẾT 3)"/>
</p:tagLst>
</file>

<file path=ppt/tags/tag2.xml><?xml version="1.0" encoding="utf-8"?>
<p:tagLst xmlns:a="http://schemas.openxmlformats.org/drawingml/2006/main" xmlns:r="http://schemas.openxmlformats.org/officeDocument/2006/relationships" xmlns:p="http://schemas.openxmlformats.org/presentationml/2006/main">
  <p:tag name="GENSWF_SLIDE_UID" val="{99F5F5F2-9E98-414E-BC4D-1F14CECC949A}:261"/>
</p:tagLst>
</file>

<file path=ppt/tags/tag3.xml><?xml version="1.0" encoding="utf-8"?>
<p:tagLst xmlns:a="http://schemas.openxmlformats.org/drawingml/2006/main" xmlns:r="http://schemas.openxmlformats.org/officeDocument/2006/relationships" xmlns:p="http://schemas.openxmlformats.org/presentationml/2006/main">
  <p:tag name="GENSWF_SLIDE_UID" val="{E5E23255-75A7-484C-A769-2E7EC95E6637}:263"/>
</p:tagLst>
</file>

<file path=ppt/tags/tag4.xml><?xml version="1.0" encoding="utf-8"?>
<p:tagLst xmlns:a="http://schemas.openxmlformats.org/drawingml/2006/main" xmlns:r="http://schemas.openxmlformats.org/officeDocument/2006/relationships" xmlns:p="http://schemas.openxmlformats.org/presentationml/2006/main">
  <p:tag name="GENSWF_SLIDE_UID" val="{7619CFDE-6E03-4393-B33A-BE90A108AAAB}:264"/>
</p:tagLst>
</file>

<file path=ppt/tags/tag5.xml><?xml version="1.0" encoding="utf-8"?>
<p:tagLst xmlns:a="http://schemas.openxmlformats.org/drawingml/2006/main" xmlns:r="http://schemas.openxmlformats.org/officeDocument/2006/relationships" xmlns:p="http://schemas.openxmlformats.org/presentationml/2006/main">
  <p:tag name="GENSWF_SLIDE_UID" val="{397B7279-7712-47FD-B1F5-5352B9377E93}:288"/>
</p:tagLst>
</file>

<file path=ppt/tags/tag6.xml><?xml version="1.0" encoding="utf-8"?>
<p:tagLst xmlns:a="http://schemas.openxmlformats.org/drawingml/2006/main" xmlns:r="http://schemas.openxmlformats.org/officeDocument/2006/relationships" xmlns:p="http://schemas.openxmlformats.org/presentationml/2006/main">
  <p:tag name="GENSWF_SLIDE_UID" val="{4633913A-D3EC-4761-93D3-039994400F8C}:298"/>
</p:tagLst>
</file>

<file path=ppt/tags/tag7.xml><?xml version="1.0" encoding="utf-8"?>
<p:tagLst xmlns:a="http://schemas.openxmlformats.org/drawingml/2006/main" xmlns:r="http://schemas.openxmlformats.org/officeDocument/2006/relationships" xmlns:p="http://schemas.openxmlformats.org/presentationml/2006/main">
  <p:tag name="GENSWF_SLIDE_UID" val="{5F00F7BC-DB81-400C-B466-B58A1D6F5F15}:283"/>
</p:tagLst>
</file>

<file path=ppt/tags/tag8.xml><?xml version="1.0" encoding="utf-8"?>
<p:tagLst xmlns:a="http://schemas.openxmlformats.org/drawingml/2006/main" xmlns:r="http://schemas.openxmlformats.org/officeDocument/2006/relationships" xmlns:p="http://schemas.openxmlformats.org/presentationml/2006/main">
  <p:tag name="GENSWF_SLIDE_UID" val="{71F210B6-CA66-447A-A458-0552C915C8CC}:305"/>
</p:tagLst>
</file>

<file path=ppt/tags/tag9.xml><?xml version="1.0" encoding="utf-8"?>
<p:tagLst xmlns:a="http://schemas.openxmlformats.org/drawingml/2006/main" xmlns:r="http://schemas.openxmlformats.org/officeDocument/2006/relationships" xmlns:p="http://schemas.openxmlformats.org/presentationml/2006/main">
  <p:tag name="GENSWF_SLIDE_UID" val="{C103C8AA-A535-40FF-8F4D-492EEFBCF4A5}:270"/>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247</Words>
  <Application>Microsoft Office PowerPoint</Application>
  <PresentationFormat>Widescreen</PresentationFormat>
  <Paragraphs>52</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等线</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16. TNXH 3. BÀI 13. MỘT SỐ BỘ PHẬN CỦA THỰC VẬT (TIẾT 3)</dc:title>
  <dc:creator>Lenovo</dc:creator>
  <cp:lastModifiedBy>STD_DELL</cp:lastModifiedBy>
  <cp:revision>5</cp:revision>
  <dcterms:created xsi:type="dcterms:W3CDTF">2024-12-10T14:11:26Z</dcterms:created>
  <dcterms:modified xsi:type="dcterms:W3CDTF">2024-12-22T09:45:38Z</dcterms:modified>
</cp:coreProperties>
</file>