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319" r:id="rId3"/>
    <p:sldId id="685" r:id="rId4"/>
    <p:sldId id="353" r:id="rId5"/>
    <p:sldId id="686" r:id="rId6"/>
    <p:sldId id="687" r:id="rId7"/>
    <p:sldId id="632" r:id="rId8"/>
    <p:sldId id="633" r:id="rId9"/>
    <p:sldId id="688" r:id="rId10"/>
    <p:sldId id="631" r:id="rId11"/>
    <p:sldId id="689" r:id="rId12"/>
    <p:sldId id="330" r:id="rId13"/>
  </p:sldIdLst>
  <p:sldSz cx="12161838" cy="6858000"/>
  <p:notesSz cx="6858000" cy="9144000"/>
  <p:embeddedFontLst>
    <p:embeddedFont>
      <p:font typeface="Chau Philomene One" panose="020B0604020202020204" charset="0"/>
      <p:regular r:id="rId15"/>
      <p:italic r:id="rId16"/>
    </p:embeddedFont>
    <p:embeddedFont>
      <p:font typeface="Hind" panose="02000000000000000000" pitchFamily="2" charset="0"/>
      <p:regular r:id="rId17"/>
      <p:bold r:id="rId18"/>
    </p:embeddedFont>
    <p:embeddedFont>
      <p:font typeface="HP001 4 hàng" panose="020B0604020202020204" charset="0"/>
      <p:regular r:id="rId19"/>
      <p:bold r:id="rId20"/>
    </p:embeddedFont>
    <p:embeddedFont>
      <p:font typeface="Karla" pitchFamily="2" charset="0"/>
      <p:regular r:id="rId21"/>
      <p:bold r:id="rId22"/>
    </p:embeddedFont>
    <p:embeddedFont>
      <p:font typeface="Laila" panose="020B0604020202020204" charset="0"/>
      <p:regular r:id="rId23"/>
      <p:bold r:id="rId24"/>
    </p:embeddedFont>
    <p:embeddedFont>
      <p:font typeface="Varela Round" panose="020B0604020202020204" charset="-79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EF7"/>
    <a:srgbClr val="FF3300"/>
    <a:srgbClr val="B4E3F2"/>
    <a:srgbClr val="000000"/>
    <a:srgbClr val="90D6EC"/>
    <a:srgbClr val="FFC679"/>
    <a:srgbClr val="FFD49B"/>
    <a:srgbClr val="FF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0EC94-272A-422F-9613-FF4686595C71}">
  <a:tblStyle styleId="{49C0EC94-272A-422F-9613-FF4686595C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083" autoAdjust="0"/>
  </p:normalViewPr>
  <p:slideViewPr>
    <p:cSldViewPr snapToGrid="0">
      <p:cViewPr varScale="1">
        <p:scale>
          <a:sx n="61" d="100"/>
          <a:sy n="61" d="100"/>
        </p:scale>
        <p:origin x="1104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3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Theo em, Rô-bốt sẽ nói gì?</a:t>
            </a:r>
          </a:p>
        </p:txBody>
      </p:sp>
    </p:spTree>
    <p:extLst>
      <p:ext uri="{BB962C8B-B14F-4D97-AF65-F5344CB8AC3E}">
        <p14:creationId xmlns:p14="http://schemas.microsoft.com/office/powerpoint/2010/main" val="97106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 HS nhận biết cặp số cộng với nhau có kq là số tròn chục, tròn trăm</a:t>
            </a:r>
          </a:p>
        </p:txBody>
      </p:sp>
    </p:spTree>
    <p:extLst>
      <p:ext uri="{BB962C8B-B14F-4D97-AF65-F5344CB8AC3E}">
        <p14:creationId xmlns:p14="http://schemas.microsoft.com/office/powerpoint/2010/main" val="137487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Đối với phần vận dụng, không phải bài học nào cũng bắt buộc có nd vận dụng thầy cô ạ</a:t>
            </a:r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cách này trước cho HS yếu dễ hiểu</a:t>
            </a:r>
          </a:p>
        </p:txBody>
      </p:sp>
    </p:spTree>
    <p:extLst>
      <p:ext uri="{BB962C8B-B14F-4D97-AF65-F5344CB8AC3E}">
        <p14:creationId xmlns:p14="http://schemas.microsoft.com/office/powerpoint/2010/main" val="55044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nâng mức độ lên bằng cách HD cho HS biết có thể làm theo cách này nhanh gọn hơn</a:t>
            </a:r>
          </a:p>
        </p:txBody>
      </p:sp>
    </p:spTree>
    <p:extLst>
      <p:ext uri="{BB962C8B-B14F-4D97-AF65-F5344CB8AC3E}">
        <p14:creationId xmlns:p14="http://schemas.microsoft.com/office/powerpoint/2010/main" val="40647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94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1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4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5" y="2962634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" name="Google Shape;21;p2"/>
          <p:cNvSpPr/>
          <p:nvPr/>
        </p:nvSpPr>
        <p:spPr>
          <a:xfrm>
            <a:off x="66" y="5437466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4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1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" name="Google Shape;24;p2"/>
          <p:cNvSpPr/>
          <p:nvPr/>
        </p:nvSpPr>
        <p:spPr>
          <a:xfrm>
            <a:off x="10492211" y="5596601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8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4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8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/>
          <p:nvPr/>
        </p:nvSpPr>
        <p:spPr>
          <a:xfrm>
            <a:off x="2313663" y="254737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 hasCustomPrompt="1"/>
          </p:nvPr>
        </p:nvSpPr>
        <p:spPr>
          <a:xfrm>
            <a:off x="5995681" y="1532233"/>
            <a:ext cx="1641928" cy="12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5995698" y="3634267"/>
            <a:ext cx="3218817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/>
          </p:nvPr>
        </p:nvSpPr>
        <p:spPr>
          <a:xfrm>
            <a:off x="5995697" y="2652900"/>
            <a:ext cx="5217460" cy="10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rot="-5400000">
            <a:off x="8211645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4" name="Google Shape;44;p3"/>
          <p:cNvGrpSpPr/>
          <p:nvPr/>
        </p:nvGrpSpPr>
        <p:grpSpPr>
          <a:xfrm>
            <a:off x="10305194" y="5943910"/>
            <a:ext cx="1568426" cy="1037021"/>
            <a:chOff x="4657725" y="1431175"/>
            <a:chExt cx="1117125" cy="736800"/>
          </a:xfrm>
        </p:grpSpPr>
        <p:sp>
          <p:nvSpPr>
            <p:cNvPr id="45" name="Google Shape;45;p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7637623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3"/>
          <p:cNvSpPr/>
          <p:nvPr/>
        </p:nvSpPr>
        <p:spPr>
          <a:xfrm>
            <a:off x="8461100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3"/>
          <p:cNvSpPr/>
          <p:nvPr/>
        </p:nvSpPr>
        <p:spPr>
          <a:xfrm>
            <a:off x="11041733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6" name="Google Shape;56;p3"/>
          <p:cNvSpPr/>
          <p:nvPr/>
        </p:nvSpPr>
        <p:spPr>
          <a:xfrm>
            <a:off x="1171215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3"/>
          <p:cNvSpPr/>
          <p:nvPr/>
        </p:nvSpPr>
        <p:spPr>
          <a:xfrm>
            <a:off x="74849" y="0"/>
            <a:ext cx="5445525" cy="432736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3"/>
          <p:cNvSpPr/>
          <p:nvPr/>
        </p:nvSpPr>
        <p:spPr>
          <a:xfrm>
            <a:off x="238708" y="-126400"/>
            <a:ext cx="5129016" cy="391765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7107241" y="1087667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7107253" y="1500160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7107245" y="2792484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7107256" y="3202485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7107245" y="4494800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7107239" y="4912200"/>
            <a:ext cx="3204852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958024" y="2731200"/>
            <a:ext cx="5142446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588139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88296" y="5943910"/>
            <a:ext cx="1568426" cy="1037021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4190720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7"/>
          <p:cNvSpPr/>
          <p:nvPr/>
        </p:nvSpPr>
        <p:spPr>
          <a:xfrm flipH="1">
            <a:off x="3268223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6" name="Google Shape;416;p17"/>
          <p:cNvSpPr/>
          <p:nvPr/>
        </p:nvSpPr>
        <p:spPr>
          <a:xfrm flipH="1">
            <a:off x="687589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7" name="Google Shape;417;p17"/>
          <p:cNvSpPr/>
          <p:nvPr/>
        </p:nvSpPr>
        <p:spPr>
          <a:xfrm flipH="1">
            <a:off x="11619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9785117" y="4497349"/>
            <a:ext cx="2267725" cy="2589963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10124010" y="-31079"/>
            <a:ext cx="1949356" cy="1689301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5" y="1711691"/>
            <a:ext cx="1300771" cy="1378144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>
            <a:spLocks noGrp="1"/>
          </p:cNvSpPr>
          <p:nvPr>
            <p:ph type="body" idx="1"/>
          </p:nvPr>
        </p:nvSpPr>
        <p:spPr>
          <a:xfrm>
            <a:off x="2243835" y="2101467"/>
            <a:ext cx="7674168" cy="3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39166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2128"/>
            </a:lvl1pPr>
            <a:lvl2pPr marL="1216152" lvl="1" indent="-422275" rtl="0">
              <a:spcBef>
                <a:spcPts val="2128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824228" lvl="2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2432304" lvl="3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3040380" lvl="4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3648456" lvl="5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4256532" lvl="6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4864608" lvl="7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5472684" lvl="8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948448" y="603100"/>
            <a:ext cx="1026494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2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3" name="Google Shape;523;p22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4" name="Google Shape;524;p22"/>
          <p:cNvGrpSpPr/>
          <p:nvPr/>
        </p:nvGrpSpPr>
        <p:grpSpPr>
          <a:xfrm rot="6142053" flipH="1">
            <a:off x="-535318" y="607407"/>
            <a:ext cx="1752984" cy="1262712"/>
            <a:chOff x="3929350" y="5625525"/>
            <a:chExt cx="1258800" cy="909075"/>
          </a:xfrm>
        </p:grpSpPr>
        <p:sp>
          <p:nvSpPr>
            <p:cNvPr id="525" name="Google Shape;525;p2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10981961" y="4525484"/>
            <a:ext cx="1050120" cy="454897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66" y="3998134"/>
            <a:ext cx="12162027" cy="284966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7"/>
          <p:cNvSpPr/>
          <p:nvPr/>
        </p:nvSpPr>
        <p:spPr>
          <a:xfrm>
            <a:off x="611116" y="2326852"/>
            <a:ext cx="1292999" cy="2996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7"/>
          <p:cNvSpPr/>
          <p:nvPr/>
        </p:nvSpPr>
        <p:spPr>
          <a:xfrm>
            <a:off x="1514228" y="4550985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7"/>
          <p:cNvSpPr/>
          <p:nvPr/>
        </p:nvSpPr>
        <p:spPr>
          <a:xfrm>
            <a:off x="8857666" y="62423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7" name="Google Shape;627;p27"/>
          <p:cNvSpPr/>
          <p:nvPr/>
        </p:nvSpPr>
        <p:spPr>
          <a:xfrm>
            <a:off x="11290716" y="5221018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8" name="Google Shape;628;p27"/>
          <p:cNvSpPr/>
          <p:nvPr/>
        </p:nvSpPr>
        <p:spPr>
          <a:xfrm>
            <a:off x="354139" y="46225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27"/>
          <p:cNvSpPr/>
          <p:nvPr/>
        </p:nvSpPr>
        <p:spPr>
          <a:xfrm>
            <a:off x="2765858" y="57236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462693" y="5596654"/>
            <a:ext cx="1968408" cy="1301484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10032384" y="52210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3153965" y="5855509"/>
            <a:ext cx="2406202" cy="1036980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10456743" y="5745257"/>
            <a:ext cx="1190583" cy="787099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6481443" y="56762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331078" y="257159"/>
            <a:ext cx="1851694" cy="1558312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8857666" y="293839"/>
            <a:ext cx="1851775" cy="42915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10417132" y="77343"/>
            <a:ext cx="1851694" cy="1558312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651381" y="-299205"/>
            <a:ext cx="2231270" cy="1615244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3692280" y="2065733"/>
            <a:ext cx="4777352" cy="14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3692194" y="3561067"/>
            <a:ext cx="4777352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5" name="Google Shape;765;p31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32"/>
          <p:cNvGrpSpPr/>
          <p:nvPr/>
        </p:nvGrpSpPr>
        <p:grpSpPr>
          <a:xfrm>
            <a:off x="161676" y="160986"/>
            <a:ext cx="1496203" cy="1069207"/>
            <a:chOff x="280391" y="932622"/>
            <a:chExt cx="1471465" cy="1048928"/>
          </a:xfrm>
        </p:grpSpPr>
        <p:sp>
          <p:nvSpPr>
            <p:cNvPr id="768" name="Google Shape;768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5" name="Google Shape;775;p32"/>
          <p:cNvGrpSpPr/>
          <p:nvPr/>
        </p:nvGrpSpPr>
        <p:grpSpPr>
          <a:xfrm flipH="1">
            <a:off x="359002" y="-73799"/>
            <a:ext cx="1771194" cy="1181572"/>
            <a:chOff x="4077583" y="5869600"/>
            <a:chExt cx="999242" cy="665000"/>
          </a:xfrm>
        </p:grpSpPr>
        <p:sp>
          <p:nvSpPr>
            <p:cNvPr id="776" name="Google Shape;776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3" name="Google Shape;783;p32"/>
          <p:cNvGrpSpPr/>
          <p:nvPr/>
        </p:nvGrpSpPr>
        <p:grpSpPr>
          <a:xfrm rot="10800000" flipH="1">
            <a:off x="161676" y="5627819"/>
            <a:ext cx="1496203" cy="1069207"/>
            <a:chOff x="280391" y="932622"/>
            <a:chExt cx="1471465" cy="1048928"/>
          </a:xfrm>
        </p:grpSpPr>
        <p:sp>
          <p:nvSpPr>
            <p:cNvPr id="784" name="Google Shape;784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flipH="1">
            <a:off x="10503959" y="160986"/>
            <a:ext cx="1496203" cy="1069207"/>
            <a:chOff x="280391" y="932622"/>
            <a:chExt cx="1471465" cy="1048928"/>
          </a:xfrm>
        </p:grpSpPr>
        <p:sp>
          <p:nvSpPr>
            <p:cNvPr id="792" name="Google Shape;792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9" name="Google Shape;799;p32"/>
          <p:cNvGrpSpPr/>
          <p:nvPr/>
        </p:nvGrpSpPr>
        <p:grpSpPr>
          <a:xfrm rot="10800000">
            <a:off x="10503959" y="5627819"/>
            <a:ext cx="1496203" cy="1069207"/>
            <a:chOff x="280391" y="932622"/>
            <a:chExt cx="1471465" cy="1048928"/>
          </a:xfrm>
        </p:grpSpPr>
        <p:sp>
          <p:nvSpPr>
            <p:cNvPr id="800" name="Google Shape;800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7" name="Google Shape;807;p32"/>
          <p:cNvGrpSpPr/>
          <p:nvPr/>
        </p:nvGrpSpPr>
        <p:grpSpPr>
          <a:xfrm rot="-5400000" flipH="1">
            <a:off x="10709561" y="82607"/>
            <a:ext cx="1308111" cy="1273117"/>
            <a:chOff x="4621400" y="5625525"/>
            <a:chExt cx="736162" cy="718300"/>
          </a:xfrm>
        </p:grpSpPr>
        <p:sp>
          <p:nvSpPr>
            <p:cNvPr id="808" name="Google Shape;808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56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56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19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09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4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6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7" y="6229218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5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89" y="51801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6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3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59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8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4789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8024" y="603100"/>
            <a:ext cx="1024579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8024" y="1536633"/>
            <a:ext cx="1024579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68" r:id="rId4"/>
    <p:sldLayoutId id="2147483673" r:id="rId5"/>
    <p:sldLayoutId id="2147483677" r:id="rId6"/>
    <p:sldLayoutId id="2147483678" r:id="rId7"/>
    <p:sldLayoutId id="2147483687" r:id="rId8"/>
    <p:sldLayoutId id="214748369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12125" y="116671"/>
            <a:ext cx="1884849" cy="17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30" y="3809883"/>
            <a:ext cx="5516380" cy="25155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99" y="532585"/>
            <a:ext cx="8982295" cy="4080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315564" y="140465"/>
            <a:ext cx="11530710" cy="912138"/>
            <a:chOff x="906178" y="518160"/>
            <a:chExt cx="11559308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3" y="722920"/>
              <a:ext cx="10773243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a) Cả ba thùng có bao nhiêu lít nước mắm?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CDE527-7CB8-458C-9BCC-B48AE9DA1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462" y="1052603"/>
            <a:ext cx="3635225" cy="167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B13E17B-E8AB-C700-CEBA-8D0C2FA92291}"/>
              </a:ext>
            </a:extLst>
          </p:cNvPr>
          <p:cNvSpPr/>
          <p:nvPr/>
        </p:nvSpPr>
        <p:spPr>
          <a:xfrm>
            <a:off x="1518834" y="1542200"/>
            <a:ext cx="4370522" cy="698601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64 + 55 + 45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06022D-3939-AF3D-BAD9-98535BB38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85" y="2442607"/>
            <a:ext cx="5143631" cy="4274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DBC712-4D5E-EA70-B32A-AEDF65089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572" y="2981482"/>
            <a:ext cx="6206266" cy="4273666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C612F74-1CC3-6321-EDC7-A4E2C09BDF7A}"/>
              </a:ext>
            </a:extLst>
          </p:cNvPr>
          <p:cNvSpPr/>
          <p:nvPr/>
        </p:nvSpPr>
        <p:spPr>
          <a:xfrm>
            <a:off x="4151380" y="2981482"/>
            <a:ext cx="3859078" cy="1426715"/>
          </a:xfrm>
          <a:prstGeom prst="wedgeRoundRectCallout">
            <a:avLst>
              <a:gd name="adj1" fmla="val -2455"/>
              <a:gd name="adj2" fmla="val 634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3120BD-FCF6-8A03-530E-FDD35BF7FF09}"/>
              </a:ext>
            </a:extLst>
          </p:cNvPr>
          <p:cNvSpPr/>
          <p:nvPr/>
        </p:nvSpPr>
        <p:spPr>
          <a:xfrm>
            <a:off x="4151379" y="2807450"/>
            <a:ext cx="4217705" cy="1616245"/>
          </a:xfrm>
          <a:prstGeom prst="wedgeRoundRectCallout">
            <a:avLst>
              <a:gd name="adj1" fmla="val -2455"/>
              <a:gd name="adj2" fmla="val 634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Cả hai bạn đều tính đúng. Cách tính của Mai thuận tiện hơn.</a:t>
            </a:r>
          </a:p>
        </p:txBody>
      </p:sp>
    </p:spTree>
    <p:extLst>
      <p:ext uri="{BB962C8B-B14F-4D97-AF65-F5344CB8AC3E}">
        <p14:creationId xmlns:p14="http://schemas.microsoft.com/office/powerpoint/2010/main" val="24342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501544" y="264452"/>
            <a:ext cx="11530710" cy="912138"/>
            <a:chOff x="906178" y="518160"/>
            <a:chExt cx="11559308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3" y="722920"/>
              <a:ext cx="10773243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b) Tính giá trị của biểu thức.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B1B07C-3881-F830-A890-A3EC734F8A0D}"/>
              </a:ext>
            </a:extLst>
          </p:cNvPr>
          <p:cNvSpPr txBox="1"/>
          <p:nvPr/>
        </p:nvSpPr>
        <p:spPr>
          <a:xfrm>
            <a:off x="1285664" y="1743374"/>
            <a:ext cx="37667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123 + 80 + 20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4FD14-6A13-8792-9CED-162DF5305475}"/>
              </a:ext>
            </a:extLst>
          </p:cNvPr>
          <p:cNvSpPr txBox="1"/>
          <p:nvPr/>
        </p:nvSpPr>
        <p:spPr>
          <a:xfrm>
            <a:off x="1258459" y="4236018"/>
            <a:ext cx="37667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207 + 64 + 36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D21FA-B3C4-D07B-5829-3214AA39D1F0}"/>
              </a:ext>
            </a:extLst>
          </p:cNvPr>
          <p:cNvSpPr txBox="1"/>
          <p:nvPr/>
        </p:nvSpPr>
        <p:spPr>
          <a:xfrm>
            <a:off x="4731595" y="1743374"/>
            <a:ext cx="586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123 + (80 + 20)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844B6-5869-7E8B-9421-E2BE91C81877}"/>
              </a:ext>
            </a:extLst>
          </p:cNvPr>
          <p:cNvSpPr txBox="1"/>
          <p:nvPr/>
        </p:nvSpPr>
        <p:spPr>
          <a:xfrm>
            <a:off x="4731596" y="2451260"/>
            <a:ext cx="691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123 + 100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EC527-2619-46AA-A763-69E09D4ED893}"/>
              </a:ext>
            </a:extLst>
          </p:cNvPr>
          <p:cNvSpPr txBox="1"/>
          <p:nvPr/>
        </p:nvSpPr>
        <p:spPr>
          <a:xfrm>
            <a:off x="4731596" y="3174189"/>
            <a:ext cx="691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223.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5C860C-5EB7-1669-FF0C-D725D9557F99}"/>
              </a:ext>
            </a:extLst>
          </p:cNvPr>
          <p:cNvSpPr txBox="1"/>
          <p:nvPr/>
        </p:nvSpPr>
        <p:spPr>
          <a:xfrm>
            <a:off x="4620524" y="4286387"/>
            <a:ext cx="586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207 + (64 + 36)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CEEE4-3F74-BEC6-B295-6693BE0704C9}"/>
              </a:ext>
            </a:extLst>
          </p:cNvPr>
          <p:cNvSpPr txBox="1"/>
          <p:nvPr/>
        </p:nvSpPr>
        <p:spPr>
          <a:xfrm>
            <a:off x="4620525" y="4994273"/>
            <a:ext cx="691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207 + 100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77BC1-9DDF-78C2-2EFE-54C5554270C7}"/>
              </a:ext>
            </a:extLst>
          </p:cNvPr>
          <p:cNvSpPr txBox="1"/>
          <p:nvPr/>
        </p:nvSpPr>
        <p:spPr>
          <a:xfrm>
            <a:off x="4620525" y="5717202"/>
            <a:ext cx="691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 307.</a:t>
            </a:r>
          </a:p>
        </p:txBody>
      </p:sp>
    </p:spTree>
    <p:extLst>
      <p:ext uri="{BB962C8B-B14F-4D97-AF65-F5344CB8AC3E}">
        <p14:creationId xmlns:p14="http://schemas.microsoft.com/office/powerpoint/2010/main" val="6402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BA094-FBD0-875C-F1CB-5F361A36D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384" y="891199"/>
            <a:ext cx="13396606" cy="2537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B719CA-AA76-7209-6CF4-77FE58C2B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01" t="21686" r="17029" b="22128"/>
          <a:stretch/>
        </p:blipFill>
        <p:spPr>
          <a:xfrm>
            <a:off x="3032647" y="3169920"/>
            <a:ext cx="6096544" cy="3236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1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4077" y="5935407"/>
            <a:ext cx="2998231" cy="71999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389">
                <a:solidFill>
                  <a:srgbClr val="0070C0"/>
                </a:solidFill>
              </a:rPr>
              <a:t>Trang 108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2260" y="1871477"/>
            <a:ext cx="11997318" cy="232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87" b="1">
                <a:solidFill>
                  <a:srgbClr val="0070C0"/>
                </a:solidFill>
                <a:latin typeface="+mj-lt"/>
              </a:rPr>
              <a:t>BÀI 38: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BIỂU THỨC SỐ.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TÍNH GIÁ TRỊ CỦA BIỂU THỨC SỐ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(Tiết 4)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2152F-0156-0D11-D850-55F9CC0AE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5" b="67229" l="8114" r="16184">
                        <a14:foregroundMark x1="11447" y1="62480" x2="12895" y2="62262"/>
                        <a14:foregroundMark x1="10439" y1="61793" x2="12193" y2="61325"/>
                        <a14:foregroundMark x1="12588" y1="61481" x2="13246" y2="61699"/>
                        <a14:foregroundMark x1="12105" y1="61450" x2="13202" y2="61606"/>
                        <a14:foregroundMark x1="13246" y1="61543" x2="13684" y2="625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60854" r="83823" b="32030"/>
          <a:stretch/>
        </p:blipFill>
        <p:spPr>
          <a:xfrm>
            <a:off x="513192" y="1175589"/>
            <a:ext cx="2162629" cy="2825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2B03A-6C30-9688-04B2-4AE9D28E9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4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431756" y="86100"/>
            <a:ext cx="11271121" cy="1432916"/>
            <a:chOff x="906178" y="518160"/>
            <a:chExt cx="11299075" cy="14364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51323"/>
              <a:ext cx="10513011" cy="120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Biểu thức nào có giá trị lớn nhất? Biểu thức nào có giá trị bé nhất?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C9269F-D3B0-646D-803E-B28B694D8762}"/>
              </a:ext>
            </a:extLst>
          </p:cNvPr>
          <p:cNvSpPr txBox="1"/>
          <p:nvPr/>
        </p:nvSpPr>
        <p:spPr>
          <a:xfrm>
            <a:off x="1807971" y="2456295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5 x (6 – 2)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A</a:t>
            </a:r>
            <a:r>
              <a:rPr lang="en-US" sz="400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114EC-AE43-A5C1-25E7-EC1274227B4A}"/>
              </a:ext>
            </a:extLst>
          </p:cNvPr>
          <p:cNvSpPr txBox="1"/>
          <p:nvPr/>
        </p:nvSpPr>
        <p:spPr>
          <a:xfrm>
            <a:off x="7173347" y="2456296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5 x 6 – 2 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B</a:t>
            </a:r>
            <a:r>
              <a:rPr lang="en-US" sz="400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D2D2B-CA39-5880-898C-6A118EBD2F4A}"/>
              </a:ext>
            </a:extLst>
          </p:cNvPr>
          <p:cNvSpPr txBox="1"/>
          <p:nvPr/>
        </p:nvSpPr>
        <p:spPr>
          <a:xfrm>
            <a:off x="1807971" y="4717012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(16 + 24) : 4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C</a:t>
            </a:r>
            <a:r>
              <a:rPr lang="en-US" sz="400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A85A4-8916-09BB-1030-D335EB3AD771}"/>
              </a:ext>
            </a:extLst>
          </p:cNvPr>
          <p:cNvSpPr txBox="1"/>
          <p:nvPr/>
        </p:nvSpPr>
        <p:spPr>
          <a:xfrm>
            <a:off x="7173347" y="4717013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16 + 24 : 4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D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555743" y="361479"/>
            <a:ext cx="11271121" cy="912138"/>
            <a:chOff x="906178" y="518160"/>
            <a:chExt cx="11299075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30622"/>
              <a:ext cx="10513011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Biểu thức nào có giá trị lớn nhất?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C9269F-D3B0-646D-803E-B28B694D8762}"/>
              </a:ext>
            </a:extLst>
          </p:cNvPr>
          <p:cNvSpPr txBox="1"/>
          <p:nvPr/>
        </p:nvSpPr>
        <p:spPr>
          <a:xfrm>
            <a:off x="1792473" y="2177326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5 x (6 – 2)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A</a:t>
            </a:r>
            <a:r>
              <a:rPr lang="en-US" sz="400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114EC-AE43-A5C1-25E7-EC1274227B4A}"/>
              </a:ext>
            </a:extLst>
          </p:cNvPr>
          <p:cNvSpPr txBox="1"/>
          <p:nvPr/>
        </p:nvSpPr>
        <p:spPr>
          <a:xfrm>
            <a:off x="7157849" y="2177327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5 x 6 – 2 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B</a:t>
            </a:r>
            <a:r>
              <a:rPr lang="en-US" sz="400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D2D2B-CA39-5880-898C-6A118EBD2F4A}"/>
              </a:ext>
            </a:extLst>
          </p:cNvPr>
          <p:cNvSpPr txBox="1"/>
          <p:nvPr/>
        </p:nvSpPr>
        <p:spPr>
          <a:xfrm>
            <a:off x="1792473" y="4438043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(16 + 24) : 4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C</a:t>
            </a:r>
            <a:r>
              <a:rPr lang="en-US" sz="400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A85A4-8916-09BB-1030-D335EB3AD771}"/>
              </a:ext>
            </a:extLst>
          </p:cNvPr>
          <p:cNvSpPr txBox="1"/>
          <p:nvPr/>
        </p:nvSpPr>
        <p:spPr>
          <a:xfrm>
            <a:off x="7157849" y="4438044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16 + 24 : 4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D</a:t>
            </a:r>
            <a:r>
              <a:rPr lang="en-US" sz="4000"/>
              <a:t> </a:t>
            </a:r>
          </a:p>
        </p:txBody>
      </p:sp>
      <p:pic>
        <p:nvPicPr>
          <p:cNvPr id="1026" name="Picture 2" descr="Cute pencil cartoon #AD , #PAID, #Paid, #cartoon, #pencil, #Cute | Cute  doodles, Cartoon, Iphone wallpaper pattern">
            <a:extLst>
              <a:ext uri="{FF2B5EF4-FFF2-40B4-BE49-F238E27FC236}">
                <a16:creationId xmlns:a16="http://schemas.microsoft.com/office/drawing/2014/main" id="{CF1F6924-1B35-AF14-12DB-C59C437E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876" y="376303"/>
            <a:ext cx="1612200" cy="16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4E3D21-EDE1-B923-AE69-772EBE22CFE6}"/>
              </a:ext>
            </a:extLst>
          </p:cNvPr>
          <p:cNvSpPr/>
          <p:nvPr/>
        </p:nvSpPr>
        <p:spPr>
          <a:xfrm>
            <a:off x="665498" y="2413101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D22F7D-5479-BFB0-DD8F-E30F1A559101}"/>
              </a:ext>
            </a:extLst>
          </p:cNvPr>
          <p:cNvSpPr/>
          <p:nvPr/>
        </p:nvSpPr>
        <p:spPr>
          <a:xfrm>
            <a:off x="10015876" y="2413101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BD85DA-CAB5-D69A-A095-18851BE8C592}"/>
              </a:ext>
            </a:extLst>
          </p:cNvPr>
          <p:cNvSpPr/>
          <p:nvPr/>
        </p:nvSpPr>
        <p:spPr>
          <a:xfrm>
            <a:off x="726047" y="4744280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76F44F-6BD1-1C95-F623-5A27733DE458}"/>
              </a:ext>
            </a:extLst>
          </p:cNvPr>
          <p:cNvSpPr/>
          <p:nvPr/>
        </p:nvSpPr>
        <p:spPr>
          <a:xfrm>
            <a:off x="10015876" y="4757036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EC3589-9D45-5882-B4A5-A9028EA83305}"/>
              </a:ext>
            </a:extLst>
          </p:cNvPr>
          <p:cNvSpPr/>
          <p:nvPr/>
        </p:nvSpPr>
        <p:spPr>
          <a:xfrm>
            <a:off x="8382349" y="2758305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555743" y="361479"/>
            <a:ext cx="11271121" cy="912138"/>
            <a:chOff x="906178" y="518160"/>
            <a:chExt cx="11299075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30622"/>
              <a:ext cx="10513011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Biểu thức nào có giá trị bé nhất?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C9269F-D3B0-646D-803E-B28B694D8762}"/>
              </a:ext>
            </a:extLst>
          </p:cNvPr>
          <p:cNvSpPr txBox="1"/>
          <p:nvPr/>
        </p:nvSpPr>
        <p:spPr>
          <a:xfrm>
            <a:off x="1792473" y="2177326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5 x (6 – 2)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A</a:t>
            </a:r>
            <a:r>
              <a:rPr lang="en-US" sz="400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114EC-AE43-A5C1-25E7-EC1274227B4A}"/>
              </a:ext>
            </a:extLst>
          </p:cNvPr>
          <p:cNvSpPr txBox="1"/>
          <p:nvPr/>
        </p:nvSpPr>
        <p:spPr>
          <a:xfrm>
            <a:off x="7157849" y="2177327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5 x 6 – 2 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B</a:t>
            </a:r>
            <a:r>
              <a:rPr lang="en-US" sz="400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D2D2B-CA39-5880-898C-6A118EBD2F4A}"/>
              </a:ext>
            </a:extLst>
          </p:cNvPr>
          <p:cNvSpPr txBox="1"/>
          <p:nvPr/>
        </p:nvSpPr>
        <p:spPr>
          <a:xfrm>
            <a:off x="1792473" y="4438043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(16 + 24) : 4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C</a:t>
            </a:r>
            <a:r>
              <a:rPr lang="en-US" sz="400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A85A4-8916-09BB-1030-D335EB3AD771}"/>
              </a:ext>
            </a:extLst>
          </p:cNvPr>
          <p:cNvSpPr txBox="1"/>
          <p:nvPr/>
        </p:nvSpPr>
        <p:spPr>
          <a:xfrm>
            <a:off x="7157849" y="4438044"/>
            <a:ext cx="31805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16 + 24 : 4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D</a:t>
            </a:r>
            <a:r>
              <a:rPr lang="en-US" sz="4000"/>
              <a:t> </a:t>
            </a:r>
          </a:p>
        </p:txBody>
      </p:sp>
      <p:pic>
        <p:nvPicPr>
          <p:cNvPr id="1026" name="Picture 2" descr="Cute pencil cartoon #AD , #PAID, #Paid, #cartoon, #pencil, #Cute | Cute  doodles, Cartoon, Iphone wallpaper pattern">
            <a:extLst>
              <a:ext uri="{FF2B5EF4-FFF2-40B4-BE49-F238E27FC236}">
                <a16:creationId xmlns:a16="http://schemas.microsoft.com/office/drawing/2014/main" id="{CF1F6924-1B35-AF14-12DB-C59C437E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876" y="376303"/>
            <a:ext cx="1612200" cy="16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4E3D21-EDE1-B923-AE69-772EBE22CFE6}"/>
              </a:ext>
            </a:extLst>
          </p:cNvPr>
          <p:cNvSpPr/>
          <p:nvPr/>
        </p:nvSpPr>
        <p:spPr>
          <a:xfrm>
            <a:off x="665498" y="2413101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D22F7D-5479-BFB0-DD8F-E30F1A559101}"/>
              </a:ext>
            </a:extLst>
          </p:cNvPr>
          <p:cNvSpPr/>
          <p:nvPr/>
        </p:nvSpPr>
        <p:spPr>
          <a:xfrm>
            <a:off x="10015876" y="2413101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BD85DA-CAB5-D69A-A095-18851BE8C592}"/>
              </a:ext>
            </a:extLst>
          </p:cNvPr>
          <p:cNvSpPr/>
          <p:nvPr/>
        </p:nvSpPr>
        <p:spPr>
          <a:xfrm>
            <a:off x="726047" y="4744280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76F44F-6BD1-1C95-F623-5A27733DE458}"/>
              </a:ext>
            </a:extLst>
          </p:cNvPr>
          <p:cNvSpPr/>
          <p:nvPr/>
        </p:nvSpPr>
        <p:spPr>
          <a:xfrm>
            <a:off x="10015876" y="4757036"/>
            <a:ext cx="1227629" cy="71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EC3589-9D45-5882-B4A5-A9028EA83305}"/>
              </a:ext>
            </a:extLst>
          </p:cNvPr>
          <p:cNvSpPr/>
          <p:nvPr/>
        </p:nvSpPr>
        <p:spPr>
          <a:xfrm>
            <a:off x="3036466" y="502996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361254" y="217728"/>
            <a:ext cx="11412124" cy="2339894"/>
            <a:chOff x="906178" y="518160"/>
            <a:chExt cx="11440427" cy="23456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64970" y="734932"/>
              <a:ext cx="10681635" cy="212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Mai có 4 hộp bút màu, Mai cho Mi 2 hộp. Hỏi Mai còn lại bao nhiêu chiếc bút màu? Biết rằng mỗi hộp có 10 chiếc bút màu.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4F7E1B-4FF5-0428-BC7D-3A03DE80F347}"/>
              </a:ext>
            </a:extLst>
          </p:cNvPr>
          <p:cNvCxnSpPr>
            <a:cxnSpLocks/>
          </p:cNvCxnSpPr>
          <p:nvPr/>
        </p:nvCxnSpPr>
        <p:spPr>
          <a:xfrm>
            <a:off x="1273392" y="1129866"/>
            <a:ext cx="10365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4AFFB-22E9-16E7-F6A5-D3FBE88D2018}"/>
              </a:ext>
            </a:extLst>
          </p:cNvPr>
          <p:cNvCxnSpPr>
            <a:cxnSpLocks/>
          </p:cNvCxnSpPr>
          <p:nvPr/>
        </p:nvCxnSpPr>
        <p:spPr>
          <a:xfrm>
            <a:off x="1226898" y="1781697"/>
            <a:ext cx="103658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385193-687A-2C4F-E352-96ED50105CA0}"/>
              </a:ext>
            </a:extLst>
          </p:cNvPr>
          <p:cNvCxnSpPr>
            <a:cxnSpLocks/>
          </p:cNvCxnSpPr>
          <p:nvPr/>
        </p:nvCxnSpPr>
        <p:spPr>
          <a:xfrm>
            <a:off x="1226898" y="2480132"/>
            <a:ext cx="9606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est Crayon Box Clip Art">
            <a:extLst>
              <a:ext uri="{FF2B5EF4-FFF2-40B4-BE49-F238E27FC236}">
                <a16:creationId xmlns:a16="http://schemas.microsoft.com/office/drawing/2014/main" id="{7DAEE1CB-1895-4AA9-0799-9403151B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33" y="3417140"/>
            <a:ext cx="2499021" cy="16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est Crayon Box Clip Art">
            <a:extLst>
              <a:ext uri="{FF2B5EF4-FFF2-40B4-BE49-F238E27FC236}">
                <a16:creationId xmlns:a16="http://schemas.microsoft.com/office/drawing/2014/main" id="{76858B27-155C-46AF-7DD7-A1D09BC8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55" y="3253524"/>
            <a:ext cx="2499021" cy="16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est Crayon Box Clip Art">
            <a:extLst>
              <a:ext uri="{FF2B5EF4-FFF2-40B4-BE49-F238E27FC236}">
                <a16:creationId xmlns:a16="http://schemas.microsoft.com/office/drawing/2014/main" id="{7B7C451E-CA42-9727-1825-9EBDBFD0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40" y="3408150"/>
            <a:ext cx="2499021" cy="16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est Crayon Box Clip Art">
            <a:extLst>
              <a:ext uri="{FF2B5EF4-FFF2-40B4-BE49-F238E27FC236}">
                <a16:creationId xmlns:a16="http://schemas.microsoft.com/office/drawing/2014/main" id="{2DD01D17-EC3B-58E3-756B-CEDE830C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82" y="3429000"/>
            <a:ext cx="2499021" cy="16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/>
        </p:nvGraphicFramePr>
        <p:xfrm>
          <a:off x="15044" y="8483"/>
          <a:ext cx="12332112" cy="6829384"/>
        </p:xfrm>
        <a:graphic>
          <a:graphicData uri="http://schemas.openxmlformats.org/drawingml/2006/table">
            <a:tbl>
              <a:tblPr firstRow="1" bandRow="1"/>
              <a:tblGrid>
                <a:gridCol w="237156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14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66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628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50B3C3A-8B1C-DE0F-35AD-3132546B73B3}"/>
              </a:ext>
            </a:extLst>
          </p:cNvPr>
          <p:cNvSpPr txBox="1"/>
          <p:nvPr/>
        </p:nvSpPr>
        <p:spPr>
          <a:xfrm>
            <a:off x="1045182" y="457375"/>
            <a:ext cx="9689975" cy="79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589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2.</a:t>
            </a:r>
            <a:endParaRPr lang="en-VN" sz="4589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076FA-FA65-007B-6EDD-80DDB03C23A4}"/>
              </a:ext>
            </a:extLst>
          </p:cNvPr>
          <p:cNvSpPr txBox="1"/>
          <p:nvPr/>
        </p:nvSpPr>
        <p:spPr>
          <a:xfrm>
            <a:off x="3679446" y="463614"/>
            <a:ext cx="7365215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 giải </a:t>
            </a:r>
            <a:endParaRPr lang="en-VN" sz="4688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5C26D-BBDC-C055-2A15-402FAF0162DF}"/>
              </a:ext>
            </a:extLst>
          </p:cNvPr>
          <p:cNvSpPr txBox="1"/>
          <p:nvPr/>
        </p:nvSpPr>
        <p:spPr>
          <a:xfrm>
            <a:off x="1827999" y="1397296"/>
            <a:ext cx="10750079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fr-F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Mai cŜ lại số hŅ </a:t>
            </a:r>
            <a:r>
              <a:rPr lang="el-G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λ</a:t>
            </a:r>
            <a:r>
              <a:rPr lang="fr-F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Ǽt jàu là: </a:t>
            </a:r>
            <a:endParaRPr lang="en-US" sz="4688" b="1" kern="120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0D1E6-6855-85E0-2A45-50CCEC651220}"/>
              </a:ext>
            </a:extLst>
          </p:cNvPr>
          <p:cNvSpPr txBox="1"/>
          <p:nvPr/>
        </p:nvSpPr>
        <p:spPr>
          <a:xfrm>
            <a:off x="2739887" y="2353532"/>
            <a:ext cx="8304773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4 – 2 = 2 (</a:t>
            </a:r>
            <a:r>
              <a:rPr lang="fr-F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hŅ</a:t>
            </a: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E61B4-597D-6A77-CF1C-425FA5B19461}"/>
              </a:ext>
            </a:extLst>
          </p:cNvPr>
          <p:cNvSpPr txBox="1"/>
          <p:nvPr/>
        </p:nvSpPr>
        <p:spPr>
          <a:xfrm>
            <a:off x="3786126" y="5187815"/>
            <a:ext cx="7695733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Đáp số: 20 chiếc.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A9027-5E13-5128-8320-4C8C603E6759}"/>
              </a:ext>
            </a:extLst>
          </p:cNvPr>
          <p:cNvSpPr txBox="1"/>
          <p:nvPr/>
        </p:nvSpPr>
        <p:spPr>
          <a:xfrm>
            <a:off x="1827999" y="3277654"/>
            <a:ext cx="11423894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fr-F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 λǼt jàu Mai cŜ lại là:</a:t>
            </a:r>
            <a:endParaRPr lang="en-US" sz="4688" b="1" kern="120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7230B-0DAE-53B2-9015-91D3639D0A75}"/>
              </a:ext>
            </a:extLst>
          </p:cNvPr>
          <p:cNvSpPr txBox="1"/>
          <p:nvPr/>
        </p:nvSpPr>
        <p:spPr>
          <a:xfrm>
            <a:off x="2617967" y="4232697"/>
            <a:ext cx="830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10 </a:t>
            </a:r>
            <a:r>
              <a:rPr lang="en-US" sz="3600" kern="1200">
                <a:solidFill>
                  <a:srgbClr val="7030A0"/>
                </a:solidFill>
                <a:cs typeface="HP001 5H Normal" panose="020B0603050302020204" pitchFamily="34" charset="0"/>
              </a:rPr>
              <a:t>x</a:t>
            </a: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2 = 20 (chiếc)</a:t>
            </a:r>
            <a:endParaRPr lang="en-US" sz="4688" b="1" kern="120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/>
        </p:nvGraphicFramePr>
        <p:xfrm>
          <a:off x="15044" y="8483"/>
          <a:ext cx="12332112" cy="6829384"/>
        </p:xfrm>
        <a:graphic>
          <a:graphicData uri="http://schemas.openxmlformats.org/drawingml/2006/table">
            <a:tbl>
              <a:tblPr firstRow="1" bandRow="1"/>
              <a:tblGrid>
                <a:gridCol w="237156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156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14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667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616" marR="52616" marT="26308" marB="26308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628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50B3C3A-8B1C-DE0F-35AD-3132546B73B3}"/>
              </a:ext>
            </a:extLst>
          </p:cNvPr>
          <p:cNvSpPr txBox="1"/>
          <p:nvPr/>
        </p:nvSpPr>
        <p:spPr>
          <a:xfrm>
            <a:off x="1045182" y="457375"/>
            <a:ext cx="9689975" cy="79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589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2.</a:t>
            </a:r>
            <a:endParaRPr lang="en-VN" sz="4589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076FA-FA65-007B-6EDD-80DDB03C23A4}"/>
              </a:ext>
            </a:extLst>
          </p:cNvPr>
          <p:cNvSpPr txBox="1"/>
          <p:nvPr/>
        </p:nvSpPr>
        <p:spPr>
          <a:xfrm>
            <a:off x="3679446" y="463614"/>
            <a:ext cx="7365215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 giải </a:t>
            </a:r>
            <a:endParaRPr lang="en-VN" sz="4688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5C26D-BBDC-C055-2A15-402FAF0162DF}"/>
              </a:ext>
            </a:extLst>
          </p:cNvPr>
          <p:cNvSpPr txBox="1"/>
          <p:nvPr/>
        </p:nvSpPr>
        <p:spPr>
          <a:xfrm>
            <a:off x="1827999" y="1397296"/>
            <a:ext cx="10750079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fr-FR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 λǼt jàu Mai cŜ lại là:</a:t>
            </a:r>
            <a:endParaRPr lang="en-US" sz="4688" b="1" kern="120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0D1E6-6855-85E0-2A45-50CCEC651220}"/>
              </a:ext>
            </a:extLst>
          </p:cNvPr>
          <p:cNvSpPr txBox="1"/>
          <p:nvPr/>
        </p:nvSpPr>
        <p:spPr>
          <a:xfrm>
            <a:off x="2739887" y="2276042"/>
            <a:ext cx="830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10</a:t>
            </a:r>
            <a:r>
              <a:rPr lang="en-US" sz="4800" kern="1200">
                <a:solidFill>
                  <a:srgbClr val="7030A0"/>
                </a:solidFill>
                <a:cs typeface="HP001 5H Normal" panose="020B0603050302020204" pitchFamily="34" charset="0"/>
              </a:rPr>
              <a:t> </a:t>
            </a:r>
            <a:r>
              <a:rPr lang="en-US" sz="3600" kern="1200">
                <a:solidFill>
                  <a:srgbClr val="7030A0"/>
                </a:solidFill>
                <a:cs typeface="HP001 5H Normal" panose="020B0603050302020204" pitchFamily="34" charset="0"/>
              </a:rPr>
              <a:t>x</a:t>
            </a: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(4 – 2) = 20 (chiếc)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E61B4-597D-6A77-CF1C-425FA5B19461}"/>
              </a:ext>
            </a:extLst>
          </p:cNvPr>
          <p:cNvSpPr txBox="1"/>
          <p:nvPr/>
        </p:nvSpPr>
        <p:spPr>
          <a:xfrm>
            <a:off x="3755131" y="3263274"/>
            <a:ext cx="7695733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2358">
              <a:buClrTx/>
              <a:defRPr/>
            </a:pPr>
            <a:r>
              <a:rPr lang="en-US" sz="4688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Đáp số: 20 chiếc.</a:t>
            </a:r>
          </a:p>
        </p:txBody>
      </p:sp>
    </p:spTree>
    <p:extLst>
      <p:ext uri="{BB962C8B-B14F-4D97-AF65-F5344CB8AC3E}">
        <p14:creationId xmlns:p14="http://schemas.microsoft.com/office/powerpoint/2010/main" val="39821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763</Words>
  <Application>Microsoft Office PowerPoint</Application>
  <PresentationFormat>Custom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Varela Round</vt:lpstr>
      <vt:lpstr>HP001 4 hàng</vt:lpstr>
      <vt:lpstr>Chau Philomene One</vt:lpstr>
      <vt:lpstr>Hind</vt:lpstr>
      <vt:lpstr>Laila</vt:lpstr>
      <vt:lpstr>Arial</vt:lpstr>
      <vt:lpstr>Karla</vt:lpstr>
      <vt:lpstr>Happy Indian Independence Day! by Slidesgo</vt:lpstr>
      <vt:lpstr>PowerPoint Presentation</vt:lpstr>
      <vt:lpstr>Trang 108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Tập làm việc nhà, việc trường</dc:title>
  <dc:creator>Kim Lien</dc:creator>
  <cp:lastModifiedBy>Administrator</cp:lastModifiedBy>
  <cp:revision>210</cp:revision>
  <dcterms:modified xsi:type="dcterms:W3CDTF">2024-12-25T09:11:36Z</dcterms:modified>
</cp:coreProperties>
</file>