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319" r:id="rId3"/>
    <p:sldId id="320" r:id="rId4"/>
    <p:sldId id="313" r:id="rId5"/>
    <p:sldId id="646" r:id="rId6"/>
    <p:sldId id="352" r:id="rId7"/>
    <p:sldId id="353" r:id="rId8"/>
    <p:sldId id="631" r:id="rId9"/>
    <p:sldId id="643" r:id="rId10"/>
  </p:sldIdLst>
  <p:sldSz cx="12161838" cy="6858000"/>
  <p:notesSz cx="6858000" cy="9144000"/>
  <p:embeddedFontLst>
    <p:embeddedFont>
      <p:font typeface="Chau Philomene One" panose="020B0604020202020204" charset="0"/>
      <p:regular r:id="rId12"/>
      <p:italic r:id="rId13"/>
    </p:embeddedFont>
    <p:embeddedFont>
      <p:font typeface="Hind" panose="02000000000000000000" pitchFamily="2" charset="0"/>
      <p:regular r:id="rId14"/>
      <p:bold r:id="rId15"/>
    </p:embeddedFont>
    <p:embeddedFont>
      <p:font typeface="Karla" pitchFamily="2" charset="0"/>
      <p:regular r:id="rId16"/>
      <p:bold r:id="rId17"/>
    </p:embeddedFont>
    <p:embeddedFont>
      <p:font typeface="Laila" panose="020B0604020202020204" charset="0"/>
      <p:regular r:id="rId18"/>
      <p:bold r:id="rId19"/>
    </p:embeddedFont>
    <p:embeddedFont>
      <p:font typeface="Varela Round" panose="020B0604020202020204" charset="-79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1EEF7"/>
    <a:srgbClr val="B4E3F2"/>
    <a:srgbClr val="000000"/>
    <a:srgbClr val="90D6EC"/>
    <a:srgbClr val="FFC679"/>
    <a:srgbClr val="FFD49B"/>
    <a:srgbClr val="FF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C0EC94-272A-422F-9613-FF4686595C71}">
  <a:tblStyle styleId="{49C0EC94-272A-422F-9613-FF4686595C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083" autoAdjust="0"/>
  </p:normalViewPr>
  <p:slideViewPr>
    <p:cSldViewPr snapToGrid="0">
      <p:cViewPr varScale="1">
        <p:scale>
          <a:sx n="61" d="100"/>
          <a:sy n="61" d="100"/>
        </p:scale>
        <p:origin x="1104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3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GV nêu thêm dữ liệu và hỏi để khai thác thêm về bài toán (theo SGV)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82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GV nêu thêm dữ liệu và hỏi để khai thác thêm về bài toán (theo SGV)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682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Vậy, số bị trừ là 40 (GV nên cho HS kết luận lại</a:t>
            </a:r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Vậy, số bị trừ là 40 (GV nên cho HS kết luận lại</a:t>
            </a:r>
          </a:p>
        </p:txBody>
      </p:sp>
    </p:spTree>
    <p:extLst>
      <p:ext uri="{BB962C8B-B14F-4D97-AF65-F5344CB8AC3E}">
        <p14:creationId xmlns:p14="http://schemas.microsoft.com/office/powerpoint/2010/main" val="97106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7107241" y="1087667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7107253" y="1500160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7107245" y="2792484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7107256" y="3202485"/>
            <a:ext cx="2998563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7107245" y="4494800"/>
            <a:ext cx="2998563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94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7107239" y="4912200"/>
            <a:ext cx="3204852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958024" y="2731200"/>
            <a:ext cx="5142446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588139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88296" y="5943910"/>
            <a:ext cx="1568426" cy="1037021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4190720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7"/>
          <p:cNvSpPr/>
          <p:nvPr/>
        </p:nvSpPr>
        <p:spPr>
          <a:xfrm flipH="1">
            <a:off x="3268223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6" name="Google Shape;416;p17"/>
          <p:cNvSpPr/>
          <p:nvPr/>
        </p:nvSpPr>
        <p:spPr>
          <a:xfrm flipH="1">
            <a:off x="687589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7" name="Google Shape;417;p17"/>
          <p:cNvSpPr/>
          <p:nvPr/>
        </p:nvSpPr>
        <p:spPr>
          <a:xfrm flipH="1">
            <a:off x="11619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9785117" y="4497349"/>
            <a:ext cx="2267725" cy="2589963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10124010" y="-31079"/>
            <a:ext cx="1949356" cy="1689301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5" y="1711691"/>
            <a:ext cx="1300771" cy="1378144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body" idx="1"/>
          </p:nvPr>
        </p:nvSpPr>
        <p:spPr>
          <a:xfrm>
            <a:off x="2243835" y="2101467"/>
            <a:ext cx="7674168" cy="3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39166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2128"/>
            </a:lvl1pPr>
            <a:lvl2pPr marL="1216152" lvl="1" indent="-422275" rtl="0">
              <a:spcBef>
                <a:spcPts val="2128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824228" lvl="2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2432304" lvl="3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3040380" lvl="4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3648456" lvl="5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4256532" lvl="6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4864608" lvl="7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5472684" lvl="8" indent="-422275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948448" y="603100"/>
            <a:ext cx="10264942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3" name="Google Shape;523;p22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4" name="Google Shape;524;p22"/>
          <p:cNvGrpSpPr/>
          <p:nvPr/>
        </p:nvGrpSpPr>
        <p:grpSpPr>
          <a:xfrm rot="6142053" flipH="1">
            <a:off x="-535318" y="607407"/>
            <a:ext cx="1752984" cy="1262712"/>
            <a:chOff x="3929350" y="5625525"/>
            <a:chExt cx="1258800" cy="909075"/>
          </a:xfrm>
        </p:grpSpPr>
        <p:sp>
          <p:nvSpPr>
            <p:cNvPr id="525" name="Google Shape;525;p2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10981961" y="4525484"/>
            <a:ext cx="1050120" cy="454897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66" y="3998134"/>
            <a:ext cx="12162027" cy="284966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7"/>
          <p:cNvSpPr/>
          <p:nvPr/>
        </p:nvSpPr>
        <p:spPr>
          <a:xfrm>
            <a:off x="611116" y="2326852"/>
            <a:ext cx="1292999" cy="2996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7"/>
          <p:cNvSpPr/>
          <p:nvPr/>
        </p:nvSpPr>
        <p:spPr>
          <a:xfrm>
            <a:off x="1514228" y="4550985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7"/>
          <p:cNvSpPr/>
          <p:nvPr/>
        </p:nvSpPr>
        <p:spPr>
          <a:xfrm>
            <a:off x="8857666" y="62423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7"/>
          <p:cNvSpPr/>
          <p:nvPr/>
        </p:nvSpPr>
        <p:spPr>
          <a:xfrm>
            <a:off x="11290716" y="5221018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8" name="Google Shape;628;p27"/>
          <p:cNvSpPr/>
          <p:nvPr/>
        </p:nvSpPr>
        <p:spPr>
          <a:xfrm>
            <a:off x="354139" y="46225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27"/>
          <p:cNvSpPr/>
          <p:nvPr/>
        </p:nvSpPr>
        <p:spPr>
          <a:xfrm>
            <a:off x="2765858" y="5723667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462693" y="5596654"/>
            <a:ext cx="1968408" cy="1301484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10032384" y="52210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3153965" y="5855509"/>
            <a:ext cx="2406202" cy="1036980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10456743" y="5745257"/>
            <a:ext cx="1190583" cy="787099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6481443" y="5676201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331078" y="257159"/>
            <a:ext cx="1851694" cy="1558312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8857666" y="293839"/>
            <a:ext cx="1851775" cy="42915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10417132" y="77343"/>
            <a:ext cx="1851694" cy="1558312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651381" y="-299205"/>
            <a:ext cx="2231270" cy="1615244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3692280" y="2065733"/>
            <a:ext cx="4777352" cy="14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3692194" y="3561067"/>
            <a:ext cx="4777352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1" y="6660433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5" name="Google Shape;765;p31"/>
          <p:cNvSpPr/>
          <p:nvPr/>
        </p:nvSpPr>
        <p:spPr>
          <a:xfrm>
            <a:off x="1" y="0"/>
            <a:ext cx="12161799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56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56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25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19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09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4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6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7" y="6229218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5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89" y="51801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6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3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59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8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4789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8024" y="603100"/>
            <a:ext cx="1024579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8024" y="1536633"/>
            <a:ext cx="1024579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3" r:id="rId3"/>
    <p:sldLayoutId id="2147483677" r:id="rId4"/>
    <p:sldLayoutId id="2147483687" r:id="rId5"/>
    <p:sldLayoutId id="214748369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12125" y="116671"/>
            <a:ext cx="1884849" cy="17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30" y="3809883"/>
            <a:ext cx="5516380" cy="25155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99" y="532585"/>
            <a:ext cx="8982295" cy="4080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4077" y="5935407"/>
            <a:ext cx="2998231" cy="71999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389">
                <a:solidFill>
                  <a:srgbClr val="0070C0"/>
                </a:solidFill>
              </a:rPr>
              <a:t>Trang 109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2260" y="1871477"/>
            <a:ext cx="11997318" cy="232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87" b="1">
                <a:solidFill>
                  <a:srgbClr val="0070C0"/>
                </a:solidFill>
                <a:latin typeface="+mj-lt"/>
              </a:rPr>
              <a:t>BÀI 39: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SO SÁNH SỐ LỚN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GẤP MẤY LẦN SỐ BÉ</a:t>
            </a:r>
          </a:p>
          <a:p>
            <a:r>
              <a:rPr lang="en-US" sz="5387" b="1">
                <a:solidFill>
                  <a:srgbClr val="0070C0"/>
                </a:solidFill>
                <a:latin typeface="+mj-lt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EBD4C-7E54-8241-0938-704D3868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47"/>
          <a:stretch/>
        </p:blipFill>
        <p:spPr>
          <a:xfrm>
            <a:off x="-1078298" y="-225974"/>
            <a:ext cx="5036133" cy="5521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9FD29-2479-1123-80B3-7D18571B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8" y="2290508"/>
            <a:ext cx="11974366" cy="22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F7BEA9-FEB8-CCE0-F0EF-BA1174839C5C}"/>
              </a:ext>
            </a:extLst>
          </p:cNvPr>
          <p:cNvSpPr txBox="1"/>
          <p:nvPr/>
        </p:nvSpPr>
        <p:spPr>
          <a:xfrm>
            <a:off x="198782" y="456286"/>
            <a:ext cx="114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0CD7A-2A7C-5FC4-F6B9-BBA46576215D}"/>
              </a:ext>
            </a:extLst>
          </p:cNvPr>
          <p:cNvGrpSpPr/>
          <p:nvPr/>
        </p:nvGrpSpPr>
        <p:grpSpPr>
          <a:xfrm>
            <a:off x="689084" y="285750"/>
            <a:ext cx="11417730" cy="6115964"/>
            <a:chOff x="689084" y="285750"/>
            <a:chExt cx="11417730" cy="61159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08ABB0-DC5F-A9DD-CDFF-1283E2D9D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084" y="285750"/>
              <a:ext cx="11417730" cy="61159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C968F49-BEE4-7C40-2F69-F1717561CB8D}"/>
                </a:ext>
              </a:extLst>
            </p:cNvPr>
            <p:cNvSpPr/>
            <p:nvPr/>
          </p:nvSpPr>
          <p:spPr>
            <a:xfrm>
              <a:off x="1680498" y="456286"/>
              <a:ext cx="4529802" cy="12391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65135B-51E8-B99E-641B-F97C38DCADB2}"/>
                </a:ext>
              </a:extLst>
            </p:cNvPr>
            <p:cNvSpPr/>
            <p:nvPr/>
          </p:nvSpPr>
          <p:spPr>
            <a:xfrm>
              <a:off x="1204869" y="456711"/>
              <a:ext cx="5481060" cy="12391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Số ô tô ở hàng dưới gấp lên 3 lần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ta được số ô tô ở hàng trên: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2 x 3 = 6 (ô tô)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3E4BDBE-940B-62B6-1F20-3B8AE00444DD}"/>
                </a:ext>
              </a:extLst>
            </p:cNvPr>
            <p:cNvSpPr/>
            <p:nvPr/>
          </p:nvSpPr>
          <p:spPr>
            <a:xfrm>
              <a:off x="7807185" y="699118"/>
              <a:ext cx="3743638" cy="12391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03A9EE7-DDC6-EA50-DBA3-89E2A9567044}"/>
                </a:ext>
              </a:extLst>
            </p:cNvPr>
            <p:cNvSpPr/>
            <p:nvPr/>
          </p:nvSpPr>
          <p:spPr>
            <a:xfrm>
              <a:off x="7339198" y="725737"/>
              <a:ext cx="4529802" cy="12391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Số ô tô ở hàng trên gấp số 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ô tô ở hàng dưới số lần là:</a:t>
              </a:r>
            </a:p>
            <a:p>
              <a:pPr algn="ctr"/>
              <a:r>
                <a:rPr lang="en-US" sz="2400">
                  <a:solidFill>
                    <a:schemeClr val="tx1"/>
                  </a:solidFill>
                </a:rPr>
                <a:t>6 : 2 = 3 (lần)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DDFDCA7-C84A-5AE0-3993-9BAF8E645D4B}"/>
                </a:ext>
              </a:extLst>
            </p:cNvPr>
            <p:cNvSpPr/>
            <p:nvPr/>
          </p:nvSpPr>
          <p:spPr>
            <a:xfrm>
              <a:off x="2907578" y="4774073"/>
              <a:ext cx="7035812" cy="1550021"/>
            </a:xfrm>
            <a:prstGeom prst="roundRect">
              <a:avLst/>
            </a:prstGeom>
            <a:solidFill>
              <a:srgbClr val="D1E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Muốn tìm số lớn gấp mấy lần số bé, </a:t>
              </a:r>
            </a:p>
            <a:p>
              <a:pPr algn="ctr"/>
              <a:r>
                <a:rPr lang="en-US" sz="3200">
                  <a:solidFill>
                    <a:schemeClr val="tx1"/>
                  </a:solidFill>
                </a:rPr>
                <a:t>ta lấy số lớn chia cho số bé.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56D2CA4-4758-A321-0D63-20038A84E712}"/>
              </a:ext>
            </a:extLst>
          </p:cNvPr>
          <p:cNvSpPr/>
          <p:nvPr/>
        </p:nvSpPr>
        <p:spPr>
          <a:xfrm>
            <a:off x="1453989" y="364680"/>
            <a:ext cx="4943959" cy="155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4EECEA-A974-05DC-FB26-D846D0734EDA}"/>
              </a:ext>
            </a:extLst>
          </p:cNvPr>
          <p:cNvSpPr/>
          <p:nvPr/>
        </p:nvSpPr>
        <p:spPr>
          <a:xfrm>
            <a:off x="7488321" y="533906"/>
            <a:ext cx="4380679" cy="167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10FA46-22BC-E4E9-BE01-333783358F07}"/>
              </a:ext>
            </a:extLst>
          </p:cNvPr>
          <p:cNvSpPr/>
          <p:nvPr/>
        </p:nvSpPr>
        <p:spPr>
          <a:xfrm>
            <a:off x="2852507" y="4679146"/>
            <a:ext cx="7090883" cy="166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F7BEA9-FEB8-CCE0-F0EF-BA1174839C5C}"/>
              </a:ext>
            </a:extLst>
          </p:cNvPr>
          <p:cNvSpPr txBox="1"/>
          <p:nvPr/>
        </p:nvSpPr>
        <p:spPr>
          <a:xfrm>
            <a:off x="198782" y="456286"/>
            <a:ext cx="11412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b) Đoạn thẳng AB dài 8 cm, đoạn thẳng CD dài 2 cm. Hỏi đoạn thẳng AB dài gấp mấy lần đoạn thẳng CD?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D490F-80FE-CC34-C267-DB9AA8E29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782" y="2383671"/>
            <a:ext cx="4847227" cy="209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655347-8508-6956-2A04-5D391631BB4F}"/>
              </a:ext>
            </a:extLst>
          </p:cNvPr>
          <p:cNvSpPr/>
          <p:nvPr/>
        </p:nvSpPr>
        <p:spPr>
          <a:xfrm>
            <a:off x="5312229" y="2383670"/>
            <a:ext cx="6650827" cy="37123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FB4AB-7D26-C750-7EC4-B39435ECB17D}"/>
              </a:ext>
            </a:extLst>
          </p:cNvPr>
          <p:cNvSpPr txBox="1"/>
          <p:nvPr/>
        </p:nvSpPr>
        <p:spPr>
          <a:xfrm>
            <a:off x="6265975" y="2495544"/>
            <a:ext cx="474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/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5E6FB-52CA-A2B4-788B-9C9D371C2872}"/>
              </a:ext>
            </a:extLst>
          </p:cNvPr>
          <p:cNvSpPr txBox="1"/>
          <p:nvPr/>
        </p:nvSpPr>
        <p:spPr>
          <a:xfrm>
            <a:off x="5500914" y="3136611"/>
            <a:ext cx="6284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Đoạn thẳng AB dài gấp đoạn thẳng CD số lần là: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E0299-04EF-C9C3-E25F-276A0AB0C0DF}"/>
              </a:ext>
            </a:extLst>
          </p:cNvPr>
          <p:cNvSpPr txBox="1"/>
          <p:nvPr/>
        </p:nvSpPr>
        <p:spPr>
          <a:xfrm>
            <a:off x="7392699" y="4379349"/>
            <a:ext cx="465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8 : 2 = 4 (lần)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F9609-592D-6E12-2C38-09E8CE465173}"/>
              </a:ext>
            </a:extLst>
          </p:cNvPr>
          <p:cNvSpPr txBox="1"/>
          <p:nvPr/>
        </p:nvSpPr>
        <p:spPr>
          <a:xfrm>
            <a:off x="7978199" y="5129644"/>
            <a:ext cx="465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Đáp số: 4 lần.</a:t>
            </a:r>
          </a:p>
        </p:txBody>
      </p:sp>
    </p:spTree>
    <p:extLst>
      <p:ext uri="{BB962C8B-B14F-4D97-AF65-F5344CB8AC3E}">
        <p14:creationId xmlns:p14="http://schemas.microsoft.com/office/powerpoint/2010/main" val="3486804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DF42C-0B8A-D17E-36CF-C2C76B9D2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6" y="2086779"/>
            <a:ext cx="11974366" cy="22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460785" y="585298"/>
            <a:ext cx="7705716" cy="912138"/>
            <a:chOff x="906178" y="518160"/>
            <a:chExt cx="772482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51323"/>
              <a:ext cx="6938763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:a16="http://schemas.microsoft.com/office/drawing/2014/main" id="{2DFEEFD0-2614-949D-8B50-49CAB4E09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59849"/>
              </p:ext>
            </p:extLst>
          </p:nvPr>
        </p:nvGraphicFramePr>
        <p:xfrm>
          <a:off x="1051719" y="2030268"/>
          <a:ext cx="10058400" cy="3078480"/>
        </p:xfrm>
        <a:graphic>
          <a:graphicData uri="http://schemas.openxmlformats.org/drawingml/2006/table">
            <a:tbl>
              <a:tblPr firstRow="1" bandRow="1">
                <a:tableStyleId>{49C0EC94-272A-422F-9613-FF4686595C71}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39368764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73392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483714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6863535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lớn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95376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bé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253287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Số lớn gấp mấy lần số bé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33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7907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0F182037-6D10-4F65-8E0C-867EC88C32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62" b="50994"/>
          <a:stretch/>
        </p:blipFill>
        <p:spPr>
          <a:xfrm>
            <a:off x="5538157" y="4093030"/>
            <a:ext cx="720217" cy="943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D65EBB-D664-6FDA-4981-7033978FC7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75" t="-739" r="355" b="51733"/>
          <a:stretch/>
        </p:blipFill>
        <p:spPr>
          <a:xfrm>
            <a:off x="7589407" y="4093030"/>
            <a:ext cx="828879" cy="9431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CD4A3F-84BF-59FF-B9A9-0F3DBC41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6" t="50994" r="71793"/>
          <a:stretch/>
        </p:blipFill>
        <p:spPr>
          <a:xfrm>
            <a:off x="9749319" y="4093030"/>
            <a:ext cx="664682" cy="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563457" y="558274"/>
            <a:ext cx="9591849" cy="912138"/>
            <a:chOff x="906178" y="518160"/>
            <a:chExt cx="9615638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5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9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3" y="722920"/>
              <a:ext cx="8829573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Số?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C8ED70-518C-F1EE-7F3D-DF9A193501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009"/>
          <a:stretch/>
        </p:blipFill>
        <p:spPr>
          <a:xfrm>
            <a:off x="217505" y="1613111"/>
            <a:ext cx="11284492" cy="267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266E3A0-EB7F-F724-4B09-826413D7B8E6}"/>
              </a:ext>
            </a:extLst>
          </p:cNvPr>
          <p:cNvGrpSpPr/>
          <p:nvPr/>
        </p:nvGrpSpPr>
        <p:grpSpPr>
          <a:xfrm>
            <a:off x="1078026" y="4587303"/>
            <a:ext cx="9319986" cy="731520"/>
            <a:chOff x="1420926" y="4409361"/>
            <a:chExt cx="9319986" cy="7315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EBB364-B4CE-9991-8A25-07B31D2944A2}"/>
                </a:ext>
              </a:extLst>
            </p:cNvPr>
            <p:cNvSpPr txBox="1"/>
            <p:nvPr/>
          </p:nvSpPr>
          <p:spPr>
            <a:xfrm>
              <a:off x="1420926" y="4428949"/>
              <a:ext cx="9319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a) Bút chì dài gấp   ?    lần bút sáp.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C99D9C-D291-CEDE-7C3A-1E41152D6FD5}"/>
                </a:ext>
              </a:extLst>
            </p:cNvPr>
            <p:cNvSpPr/>
            <p:nvPr/>
          </p:nvSpPr>
          <p:spPr>
            <a:xfrm>
              <a:off x="5715933" y="4409361"/>
              <a:ext cx="731520" cy="73152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AA136-9195-7CEF-0591-8B8758B9B548}"/>
              </a:ext>
            </a:extLst>
          </p:cNvPr>
          <p:cNvGrpSpPr/>
          <p:nvPr/>
        </p:nvGrpSpPr>
        <p:grpSpPr>
          <a:xfrm>
            <a:off x="1078026" y="5567506"/>
            <a:ext cx="9319986" cy="731693"/>
            <a:chOff x="1078026" y="5567506"/>
            <a:chExt cx="9319986" cy="7316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D8A8F3-3222-69B6-912F-3CDFBEFB3DB9}"/>
                </a:ext>
              </a:extLst>
            </p:cNvPr>
            <p:cNvSpPr txBox="1"/>
            <p:nvPr/>
          </p:nvSpPr>
          <p:spPr>
            <a:xfrm>
              <a:off x="1078026" y="5591313"/>
              <a:ext cx="9319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b) Bút chì dài gấp   ?    lần cái ghim.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AC4D8-6124-2F70-6B91-8771E9779CCA}"/>
                </a:ext>
              </a:extLst>
            </p:cNvPr>
            <p:cNvSpPr/>
            <p:nvPr/>
          </p:nvSpPr>
          <p:spPr>
            <a:xfrm>
              <a:off x="5349399" y="5567506"/>
              <a:ext cx="731520" cy="73152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EEC50E-60F5-B9BE-7FF4-D2F68216ACFB}"/>
              </a:ext>
            </a:extLst>
          </p:cNvPr>
          <p:cNvSpPr/>
          <p:nvPr/>
        </p:nvSpPr>
        <p:spPr>
          <a:xfrm>
            <a:off x="5334159" y="4509359"/>
            <a:ext cx="82296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291752-74D1-D9B8-B95A-9ABDD7153D0C}"/>
              </a:ext>
            </a:extLst>
          </p:cNvPr>
          <p:cNvSpPr/>
          <p:nvPr/>
        </p:nvSpPr>
        <p:spPr>
          <a:xfrm>
            <a:off x="5320626" y="5494943"/>
            <a:ext cx="82296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42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48A542-73B0-B8D6-E61B-6D6026F0E9F0}"/>
              </a:ext>
            </a:extLst>
          </p:cNvPr>
          <p:cNvSpPr/>
          <p:nvPr/>
        </p:nvSpPr>
        <p:spPr>
          <a:xfrm>
            <a:off x="826432" y="2213113"/>
            <a:ext cx="10508974" cy="2006865"/>
          </a:xfrm>
          <a:prstGeom prst="roundRect">
            <a:avLst/>
          </a:prstGeom>
          <a:solidFill>
            <a:srgbClr val="D1EE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1D3E0-8488-3F3B-AC95-941360F9CB2C}"/>
              </a:ext>
            </a:extLst>
          </p:cNvPr>
          <p:cNvSpPr txBox="1"/>
          <p:nvPr/>
        </p:nvSpPr>
        <p:spPr>
          <a:xfrm>
            <a:off x="1076395" y="2431715"/>
            <a:ext cx="10259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Muốn tìm số lớn gấp mấy lần số bé, </a:t>
            </a:r>
          </a:p>
          <a:p>
            <a:pPr algn="just"/>
            <a:r>
              <a:rPr lang="en-US" sz="4800">
                <a:solidFill>
                  <a:schemeClr val="tx1"/>
                </a:solidFill>
              </a:rPr>
              <a:t>ta lấy số lớn chia cho số bé.</a:t>
            </a:r>
          </a:p>
        </p:txBody>
      </p:sp>
    </p:spTree>
    <p:extLst>
      <p:ext uri="{BB962C8B-B14F-4D97-AF65-F5344CB8AC3E}">
        <p14:creationId xmlns:p14="http://schemas.microsoft.com/office/powerpoint/2010/main" val="34623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623</Words>
  <Application>Microsoft Office PowerPoint</Application>
  <PresentationFormat>Custom</PresentationFormat>
  <Paragraphs>71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Karla</vt:lpstr>
      <vt:lpstr>Chau Philomene One</vt:lpstr>
      <vt:lpstr>Laila</vt:lpstr>
      <vt:lpstr>Hind</vt:lpstr>
      <vt:lpstr>Varela Round</vt:lpstr>
      <vt:lpstr>Arial</vt:lpstr>
      <vt:lpstr>Happy Indian Independence Day! by Slidesgo</vt:lpstr>
      <vt:lpstr>PowerPoint Presentation</vt:lpstr>
      <vt:lpstr>Trang 109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Tập làm việc nhà, việc trường</dc:title>
  <dc:creator>Kim Lien</dc:creator>
  <cp:lastModifiedBy>Administrator</cp:lastModifiedBy>
  <cp:revision>207</cp:revision>
  <dcterms:modified xsi:type="dcterms:W3CDTF">2024-12-25T09:09:48Z</dcterms:modified>
</cp:coreProperties>
</file>